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9"/>
  </p:notesMasterIdLst>
  <p:sldIdLst>
    <p:sldId id="1778" r:id="rId2"/>
    <p:sldId id="1815" r:id="rId3"/>
    <p:sldId id="1978" r:id="rId4"/>
    <p:sldId id="1757" r:id="rId5"/>
    <p:sldId id="1993" r:id="rId6"/>
    <p:sldId id="1994" r:id="rId7"/>
    <p:sldId id="1037" r:id="rId8"/>
    <p:sldId id="1075" r:id="rId9"/>
    <p:sldId id="1041" r:id="rId10"/>
    <p:sldId id="1042" r:id="rId11"/>
    <p:sldId id="1043" r:id="rId12"/>
    <p:sldId id="1044" r:id="rId13"/>
    <p:sldId id="1245" r:id="rId14"/>
    <p:sldId id="1977" r:id="rId15"/>
    <p:sldId id="2004" r:id="rId16"/>
    <p:sldId id="2005" r:id="rId17"/>
    <p:sldId id="2006" r:id="rId18"/>
    <p:sldId id="1233" r:id="rId19"/>
    <p:sldId id="1731" r:id="rId20"/>
    <p:sldId id="1737" r:id="rId21"/>
    <p:sldId id="1779" r:id="rId22"/>
    <p:sldId id="1782" r:id="rId23"/>
    <p:sldId id="1770" r:id="rId24"/>
    <p:sldId id="1758" r:id="rId25"/>
    <p:sldId id="1979" r:id="rId26"/>
    <p:sldId id="1996" r:id="rId27"/>
    <p:sldId id="1995" r:id="rId28"/>
    <p:sldId id="1981" r:id="rId29"/>
    <p:sldId id="1849" r:id="rId30"/>
    <p:sldId id="1719" r:id="rId31"/>
    <p:sldId id="1879" r:id="rId32"/>
    <p:sldId id="1998" r:id="rId33"/>
    <p:sldId id="1980" r:id="rId34"/>
    <p:sldId id="1984" r:id="rId35"/>
    <p:sldId id="2000" r:id="rId36"/>
    <p:sldId id="1924" r:id="rId37"/>
    <p:sldId id="1982" r:id="rId38"/>
    <p:sldId id="1772" r:id="rId39"/>
    <p:sldId id="1961" r:id="rId40"/>
    <p:sldId id="1852" r:id="rId41"/>
    <p:sldId id="2001" r:id="rId42"/>
    <p:sldId id="1945" r:id="rId43"/>
    <p:sldId id="1853" r:id="rId44"/>
    <p:sldId id="1866" r:id="rId45"/>
    <p:sldId id="1357" r:id="rId46"/>
    <p:sldId id="1854" r:id="rId47"/>
    <p:sldId id="1962" r:id="rId48"/>
    <p:sldId id="1855" r:id="rId49"/>
    <p:sldId id="1863" r:id="rId50"/>
    <p:sldId id="1943" r:id="rId51"/>
    <p:sldId id="1889" r:id="rId52"/>
    <p:sldId id="1975" r:id="rId53"/>
    <p:sldId id="1976" r:id="rId54"/>
    <p:sldId id="1865" r:id="rId55"/>
    <p:sldId id="2003" r:id="rId56"/>
    <p:sldId id="1857" r:id="rId57"/>
    <p:sldId id="1858" r:id="rId58"/>
    <p:sldId id="1963" r:id="rId59"/>
    <p:sldId id="1964" r:id="rId60"/>
    <p:sldId id="1940" r:id="rId61"/>
    <p:sldId id="1966" r:id="rId62"/>
    <p:sldId id="1967" r:id="rId63"/>
    <p:sldId id="1972" r:id="rId64"/>
    <p:sldId id="1973" r:id="rId65"/>
    <p:sldId id="1965" r:id="rId66"/>
    <p:sldId id="1302" r:id="rId67"/>
    <p:sldId id="1338" r:id="rId68"/>
    <p:sldId id="1974" r:id="rId69"/>
    <p:sldId id="2002" r:id="rId70"/>
    <p:sldId id="1902" r:id="rId71"/>
    <p:sldId id="268" r:id="rId72"/>
    <p:sldId id="1942" r:id="rId73"/>
    <p:sldId id="1886" r:id="rId74"/>
    <p:sldId id="1870" r:id="rId75"/>
    <p:sldId id="1810" r:id="rId76"/>
    <p:sldId id="256" r:id="rId77"/>
    <p:sldId id="2007" r:id="rId78"/>
    <p:sldId id="258" r:id="rId79"/>
    <p:sldId id="2008" r:id="rId80"/>
    <p:sldId id="1992" r:id="rId81"/>
    <p:sldId id="1930" r:id="rId82"/>
    <p:sldId id="1791" r:id="rId83"/>
    <p:sldId id="2009" r:id="rId84"/>
    <p:sldId id="2010" r:id="rId85"/>
    <p:sldId id="2011" r:id="rId86"/>
    <p:sldId id="1771" r:id="rId87"/>
    <p:sldId id="2012" r:id="rId8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FF"/>
    <a:srgbClr val="0432FF"/>
    <a:srgbClr val="942092"/>
    <a:srgbClr val="76D6FF"/>
    <a:srgbClr val="00FB92"/>
    <a:srgbClr val="73FD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04"/>
    <p:restoredTop sz="94708"/>
  </p:normalViewPr>
  <p:slideViewPr>
    <p:cSldViewPr snapToGrid="0">
      <p:cViewPr>
        <p:scale>
          <a:sx n="135" d="100"/>
          <a:sy n="135" d="100"/>
        </p:scale>
        <p:origin x="41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notesMaster" Target="notesMasters/notesMaster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presProps" Target="presProps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theme" Target="theme/theme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AF2-template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Sheet1!$B$1:$E$1</c:f>
              <c:strCache>
                <c:ptCount val="4"/>
                <c:pt idx="0">
                  <c:v>Incorrect</c:v>
                </c:pt>
                <c:pt idx="1">
                  <c:v>Acceptable</c:v>
                </c:pt>
                <c:pt idx="2">
                  <c:v>Medium</c:v>
                </c:pt>
                <c:pt idx="3">
                  <c:v>High</c:v>
                </c:pt>
              </c:strCache>
            </c:strRef>
          </c:cat>
          <c:val>
            <c:numRef>
              <c:f>Sheet1!$B$2:$E$2</c:f>
              <c:numCache>
                <c:formatCode>General</c:formatCode>
                <c:ptCount val="4"/>
                <c:pt idx="0">
                  <c:v>30.1</c:v>
                </c:pt>
                <c:pt idx="1">
                  <c:v>69.8</c:v>
                </c:pt>
                <c:pt idx="2">
                  <c:v>34.6</c:v>
                </c:pt>
                <c:pt idx="3">
                  <c:v>35.200000000000003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EED-B540-B096-1B590378824A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AF2-notemplate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Sheet1!$B$1:$E$1</c:f>
              <c:strCache>
                <c:ptCount val="4"/>
                <c:pt idx="0">
                  <c:v>Incorrect</c:v>
                </c:pt>
                <c:pt idx="1">
                  <c:v>Acceptable</c:v>
                </c:pt>
                <c:pt idx="2">
                  <c:v>Medium</c:v>
                </c:pt>
                <c:pt idx="3">
                  <c:v>High</c:v>
                </c:pt>
              </c:strCache>
            </c:strRef>
          </c:cat>
          <c:val>
            <c:numRef>
              <c:f>Sheet1!$B$3:$E$3</c:f>
              <c:numCache>
                <c:formatCode>General</c:formatCode>
                <c:ptCount val="4"/>
                <c:pt idx="0">
                  <c:v>32.299999999999997</c:v>
                </c:pt>
                <c:pt idx="1">
                  <c:v>67.7</c:v>
                </c:pt>
                <c:pt idx="2">
                  <c:v>38.799999999999997</c:v>
                </c:pt>
                <c:pt idx="3">
                  <c:v>28.9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EED-B540-B096-1B590378824A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AF3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Sheet1!$B$1:$E$1</c:f>
              <c:strCache>
                <c:ptCount val="4"/>
                <c:pt idx="0">
                  <c:v>Incorrect</c:v>
                </c:pt>
                <c:pt idx="1">
                  <c:v>Acceptable</c:v>
                </c:pt>
                <c:pt idx="2">
                  <c:v>Medium</c:v>
                </c:pt>
                <c:pt idx="3">
                  <c:v>High</c:v>
                </c:pt>
              </c:strCache>
            </c:strRef>
          </c:cat>
          <c:val>
            <c:numRef>
              <c:f>Sheet1!$B$4:$E$4</c:f>
              <c:numCache>
                <c:formatCode>General</c:formatCode>
                <c:ptCount val="4"/>
                <c:pt idx="0">
                  <c:v>19.2</c:v>
                </c:pt>
                <c:pt idx="1">
                  <c:v>81.8</c:v>
                </c:pt>
                <c:pt idx="2">
                  <c:v>41.9</c:v>
                </c:pt>
                <c:pt idx="3">
                  <c:v>39.799999999999997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EED-B540-B096-1B59037882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47482944"/>
        <c:axId val="447487424"/>
      </c:barChart>
      <c:catAx>
        <c:axId val="4474829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7487424"/>
        <c:crosses val="autoZero"/>
        <c:auto val="1"/>
        <c:lblAlgn val="ctr"/>
        <c:lblOffset val="100"/>
        <c:noMultiLvlLbl val="0"/>
      </c:catAx>
      <c:valAx>
        <c:axId val="4474874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74829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1BD1D0-0E89-FF4F-9214-0815908A25B5}" type="datetimeFigureOut">
              <a:rPr lang="en-US" smtClean="0"/>
              <a:t>6/23/26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8B541F-F4AD-2B4D-A52B-ACCEAC369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572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Add RNA only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B541F-F4AD-2B4D-A52B-ACCEAC369E0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7993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Add papers, dates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B541F-F4AD-2B4D-A52B-ACCEAC369E0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237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Make graphic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8CF40-D88E-E946-AA42-3AE17493FF5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5103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Update?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B541F-F4AD-2B4D-A52B-ACCEAC369E0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2119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Update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B541F-F4AD-2B4D-A52B-ACCEAC369E01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6023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RMSD equation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8CF40-D88E-E946-AA42-3AE17493FF5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5103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figures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B541F-F4AD-2B4D-A52B-ACCEAC369E01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3441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Add random pairs?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B541F-F4AD-2B4D-A52B-ACCEAC369E01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0942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8CF40-D88E-E946-AA42-3AE17493FF5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5103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02C634-2C65-B147-B444-69BA62C165F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5618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327A16-8380-19E5-8C2B-999BE2A0C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757A6A-7F87-1F2E-F876-0750FAAE12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8DF729-0A27-5398-6EB0-0B05AE9407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C473D4-A506-F9C5-C0A2-796F5C5B8D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02C634-2C65-B147-B444-69BA62C165FE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7970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B74DE-5D1F-F47D-66AE-4FD071047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F41B7D-D613-4537-722F-D40210A138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4963D4-AE80-C37D-8567-3DE4A6DE3A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Equation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1C1213-B748-0DFA-9EAA-12BCD0AC60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B541F-F4AD-2B4D-A52B-ACCEAC369E01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3450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4113B6-6BA1-E840-884D-D6B4FF41272F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557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Going to validate these using crystallography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FC4DED-64C3-BB48-B915-CFCF2D27C9AB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3438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6FF1C3-1F55-AA4C-8810-0347B18C8D00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533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6FF1C3-1F55-AA4C-8810-0347B18C8D00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964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E2643-1172-BE6A-37C2-EB3C9748AF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670402-54C2-17D6-4C3C-14140F06AB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95426F-E71E-A070-6545-192A803DF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237E3-D6F9-28AB-8F64-84036A5F2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0F148E-578E-5C0E-F3A9-CFC97680E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866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12DE2-BBAE-9156-D1EC-4EB74C3E3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F0917-A51A-F6DD-0292-7575CAE6E3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DD1A9-4C68-E2AC-C7C0-B78CCE9AE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44D34-0DBD-6289-9265-50858A5F7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8ED87F-FD63-877F-8863-05FFECD13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473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BC5BF-049B-AED8-F05D-0139D104A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FF842F-6C1D-F822-8C99-2FDA986CA0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E3D81D-FD42-EE5D-6896-4593C15B7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08478-18D0-B4CC-0E24-8BDA5A8F8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CEC6F-98B7-6BF7-FE3C-C8F616DD9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637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5EE9C-9ACF-B529-620F-FC0932229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B3EFE-4C48-E3CB-A6A3-FF9A469157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5E4A0E-2EB6-E34A-0096-7A3FD1FBF5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807DB-7AB9-C0F3-64EB-55A32655E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D3112-7BB9-0599-C8BF-6109F2623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08E350-8CD4-7E45-4C5F-9A3F79FF7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233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32E45-27AF-4879-0429-7EDAE3A56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9E23CF-563A-9A1B-8CD9-7C997A1237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C0CD87-46F8-6784-7623-3F64561A20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3BB011-E136-056D-934F-8DE0BCE7DE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1FE23E-51BD-9CAF-DA16-949BEE16BA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2140DA-1403-B442-5838-513603697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C4AB5E-143A-0476-EC24-2E9903447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E20879-3A3D-594A-AA00-EACDB3CD7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787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CDE3C-32E8-0460-643D-0BAB8C162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F499A1-A1C3-771D-ECBC-51E6A9651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4191F1-5D07-C8B4-963E-1A7F13C7F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BB984E-A36F-1B4B-5A4E-4FF8B77A3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487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3E624A-C129-17DC-D0BD-D398DB428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3E9BC5-D81F-AA30-689A-D7563C571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750EF9-0E82-2CB2-6919-3B9016BC1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36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EC1DC-2E3E-EC1D-E5E2-9BC6DD251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D01D7-B81D-CA73-6EAD-BF7A19966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4A736C-74D4-BA31-3B90-CF3534CA25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BDFE8F-E2C5-7A83-E501-A880B7885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B2FAC7-70BB-58E6-DD39-879C360C8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91095A-7FDD-30BC-7527-ED81145B9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575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843F3-4FCA-3382-8666-EAC31021C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B33CD4-E974-6710-5D58-9CAEB9261D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860B37-F959-77AE-8083-F65C667900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19112A-9268-A739-534F-67FD70D9E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3C890E-B864-E6CD-F04A-7353CBF27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BF1B4F-398B-E2CE-278E-B899CF4F2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025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F7911-C13B-8B55-1E95-919F2D292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D13AF9-E087-931B-E2E8-700B9CC837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0FDE6-2E70-A821-7958-C511E9975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9A9A7-ED38-BE33-1172-3167D353B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5F8B7-E748-C73B-7D48-91CE6F9B6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284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345471-806E-2EF1-C7AB-4456E90C59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B5F668-D92A-EF5D-A89D-0A0D0DD48D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E2CEF-5089-7A8A-9B77-35558F510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983C7-CCA1-EF86-293E-41AB15A4E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07CF6-8FEB-2212-1437-99CB5CD3F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462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99F392-6AAE-D743-E439-1198A7CE7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AB1AA4-6185-65A7-D802-18ED17FB2A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08783-0D91-6640-F748-BFB8311932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BCE34-09FB-6D41-BFD5-BE6AFC096033}" type="datetimeFigureOut">
              <a:rPr lang="en-US" smtClean="0"/>
              <a:t>6/23/26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5CF228-7F98-D0BA-06B8-DB51BC1D20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9F02D0-2B0A-6445-4AE5-59E2CB19DC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B83D7A-FE1C-EB4A-90C8-047B17857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046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land.dunbrack@fccc.edu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30.png"/><Relationship Id="rId4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2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3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hyperlink" Target="https://dunbrack.fccc.edu/kincor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0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79.png"/><Relationship Id="rId7" Type="http://schemas.openxmlformats.org/officeDocument/2006/relationships/image" Target="../media/image8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1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5.png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hyperlink" Target="https://dunbrack.fccc.edu/bioinfo/" TargetMode="External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hyperlink" Target="https://raw.githubusercontent.com/Homebrew/install/HEAD/install.sh" TargetMode="External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hyperlink" Target="https://app.tamarind.bio/app" TargetMode="External"/><Relationship Id="rId3" Type="http://schemas.openxmlformats.org/officeDocument/2006/relationships/hyperlink" Target="https://github.com/YoshitakaMo/localcolabfold" TargetMode="External"/><Relationship Id="rId7" Type="http://schemas.openxmlformats.org/officeDocument/2006/relationships/hyperlink" Target="https://app.tamarind.bio/boltz" TargetMode="External"/><Relationship Id="rId2" Type="http://schemas.openxmlformats.org/officeDocument/2006/relationships/hyperlink" Target="https://colab.research.google.com/github/sokrypton/ColabFold/blob/main/AlphaFold2.ipynb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uild.nvidia.com/mit/boltz2" TargetMode="External"/><Relationship Id="rId5" Type="http://schemas.openxmlformats.org/officeDocument/2006/relationships/hyperlink" Target="https://github.com/google-deepmind/alphafold3" TargetMode="External"/><Relationship Id="rId4" Type="http://schemas.openxmlformats.org/officeDocument/2006/relationships/hyperlink" Target="https://alphafoldserver.com/" TargetMode="Externa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hyperlink" Target="https://colab.research.google.com/signup" TargetMode="External"/><Relationship Id="rId7" Type="http://schemas.openxmlformats.org/officeDocument/2006/relationships/hyperlink" Target="http://prodata.swmed.edu/ecod/" TargetMode="External"/><Relationship Id="rId2" Type="http://schemas.openxmlformats.org/officeDocument/2006/relationships/hyperlink" Target="https://colab.research.google.com/github/sokrypton/ColabFold/blob/main/AlphaFold2.ipynb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flyark.github.io/LIVIA/" TargetMode="External"/><Relationship Id="rId5" Type="http://schemas.openxmlformats.org/officeDocument/2006/relationships/hyperlink" Target="https://alphafold.ebi.ac.uk/" TargetMode="External"/><Relationship Id="rId4" Type="http://schemas.openxmlformats.org/officeDocument/2006/relationships/hyperlink" Target="https://uniport.org/" TargetMode="Externa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hyperlink" Target="https://flyark.github.io/LIVIA/" TargetMode="External"/><Relationship Id="rId2" Type="http://schemas.openxmlformats.org/officeDocument/2006/relationships/hyperlink" Target="https://alphafoldserver.com/" TargetMode="External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marind.bio/" TargetMode="External"/><Relationship Id="rId2" Type="http://schemas.openxmlformats.org/officeDocument/2006/relationships/hyperlink" Target="https://app.tamarind.bio/boltz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rcsb.org/ligand/GTP" TargetMode="External"/><Relationship Id="rId4" Type="http://schemas.openxmlformats.org/officeDocument/2006/relationships/hyperlink" Target="https://www.rcsb.org/" TargetMode="Externa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hyperlink" Target="https://github.com/DunbrackLab/IPSAE" TargetMode="External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hyperlink" Target="https://neurosnap.ai/service/OpenFold3%20%28AlphaFold3%29" TargetMode="External"/><Relationship Id="rId7" Type="http://schemas.openxmlformats.org/officeDocument/2006/relationships/hyperlink" Target="https://protenix-server.com/login" TargetMode="External"/><Relationship Id="rId2" Type="http://schemas.openxmlformats.org/officeDocument/2006/relationships/hyperlink" Target="https://colab.research.google.com/github/aqlaboratory/openfold/blob/main/notebooks/OpenFold.ipynb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openfold-3.readthedocs.io/en/latest/" TargetMode="External"/><Relationship Id="rId5" Type="http://schemas.openxmlformats.org/officeDocument/2006/relationships/hyperlink" Target="https://build.nvidia.com/openfold/openfold3" TargetMode="External"/><Relationship Id="rId4" Type="http://schemas.openxmlformats.org/officeDocument/2006/relationships/hyperlink" Target="https://www.tamarind.bio/tools/openfold" TargetMode="External"/></Relationships>
</file>

<file path=ppt/slides/_rels/slide86.xml.rels><?xml version="1.0" encoding="UTF-8" standalone="yes"?>
<Relationships xmlns="http://schemas.openxmlformats.org/package/2006/relationships"><Relationship Id="rId8" Type="http://schemas.openxmlformats.org/officeDocument/2006/relationships/hyperlink" Target="https://app.tamarind.bio/boltz" TargetMode="External"/><Relationship Id="rId3" Type="http://schemas.openxmlformats.org/officeDocument/2006/relationships/hyperlink" Target="https://lab.chaidiscovery.com/dashboard" TargetMode="External"/><Relationship Id="rId7" Type="http://schemas.openxmlformats.org/officeDocument/2006/relationships/hyperlink" Target="https://colab.research.google.com/github/sokrypton/ColabFold/blob/main/AlphaFold2.ipynb" TargetMode="External"/><Relationship Id="rId2" Type="http://schemas.openxmlformats.org/officeDocument/2006/relationships/hyperlink" Target="https://colab.research.google.com/github/aqlaboratory/openfold/blob/main/notebooks/OpenFold.ipynb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ithub.com/flyark/AFM-LIS?tab=readme-ov-file" TargetMode="External"/><Relationship Id="rId5" Type="http://schemas.openxmlformats.org/officeDocument/2006/relationships/hyperlink" Target="https://flyark.github.io/LIVIA/universal.html" TargetMode="External"/><Relationship Id="rId10" Type="http://schemas.openxmlformats.org/officeDocument/2006/relationships/hyperlink" Target="https://github.com/DunbrackLab/IPSAE" TargetMode="External"/><Relationship Id="rId4" Type="http://schemas.openxmlformats.org/officeDocument/2006/relationships/hyperlink" Target="https://golgi.sandbox.google.com/" TargetMode="External"/><Relationship Id="rId9" Type="http://schemas.openxmlformats.org/officeDocument/2006/relationships/hyperlink" Target="https://build.nvidia.com/mit/boltz2" TargetMode="Externa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hyperlink" Target="mailto:roland.Dunbrack@fccc.edu" TargetMode="External"/><Relationship Id="rId2" Type="http://schemas.openxmlformats.org/officeDocument/2006/relationships/hyperlink" Target="https://dunbrack.fccc.edu/bioinfo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C41B04-6C41-0E13-F7C3-AC64CFEE34EB}"/>
              </a:ext>
            </a:extLst>
          </p:cNvPr>
          <p:cNvSpPr txBox="1"/>
          <p:nvPr/>
        </p:nvSpPr>
        <p:spPr>
          <a:xfrm>
            <a:off x="1991709" y="617906"/>
            <a:ext cx="82085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0432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DELPHI</a:t>
            </a:r>
          </a:p>
          <a:p>
            <a:pPr algn="ctr"/>
            <a:r>
              <a:rPr lang="en-US" sz="4000" dirty="0">
                <a:solidFill>
                  <a:srgbClr val="0432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AlphaFold and Protein Structure Visualization Workshop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1E9761-4DF4-5169-26BF-82DF9EC131A1}"/>
              </a:ext>
            </a:extLst>
          </p:cNvPr>
          <p:cNvSpPr txBox="1"/>
          <p:nvPr/>
        </p:nvSpPr>
        <p:spPr>
          <a:xfrm>
            <a:off x="4003215" y="3843902"/>
            <a:ext cx="418556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/>
              <a:t>Roland Dunbrack</a:t>
            </a:r>
          </a:p>
          <a:p>
            <a:pPr algn="ctr"/>
            <a:r>
              <a:rPr lang="en-US" sz="2800" dirty="0"/>
              <a:t>Fox Chase Cancer Center</a:t>
            </a:r>
          </a:p>
          <a:p>
            <a:pPr algn="ctr"/>
            <a:r>
              <a:rPr lang="en-US" sz="2800" dirty="0">
                <a:hlinkClick r:id="rId2"/>
              </a:rPr>
              <a:t>roland.dunbrack@fccc.edu</a:t>
            </a:r>
            <a:r>
              <a:rPr lang="en-US" sz="2800" dirty="0"/>
              <a:t> </a:t>
            </a:r>
          </a:p>
          <a:p>
            <a:pPr algn="ctr"/>
            <a:endParaRPr lang="en-US" sz="2800" dirty="0"/>
          </a:p>
          <a:p>
            <a:pPr algn="ctr"/>
            <a:r>
              <a:rPr lang="en-US" sz="2800" dirty="0"/>
              <a:t>June 24, 2026</a:t>
            </a:r>
          </a:p>
        </p:txBody>
      </p:sp>
    </p:spTree>
    <p:extLst>
      <p:ext uri="{BB962C8B-B14F-4D97-AF65-F5344CB8AC3E}">
        <p14:creationId xmlns:p14="http://schemas.microsoft.com/office/powerpoint/2010/main" val="265906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84DABB5-4FA9-2760-64B3-59F168084ED0}"/>
              </a:ext>
            </a:extLst>
          </p:cNvPr>
          <p:cNvGraphicFramePr>
            <a:graphicFrameLocks noGrp="1"/>
          </p:cNvGraphicFramePr>
          <p:nvPr/>
        </p:nvGraphicFramePr>
        <p:xfrm>
          <a:off x="345968" y="2166507"/>
          <a:ext cx="3657601" cy="369284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24201">
                  <a:extLst>
                    <a:ext uri="{9D8B030D-6E8A-4147-A177-3AD203B41FA5}">
                      <a16:colId xmlns:a16="http://schemas.microsoft.com/office/drawing/2014/main" val="3494788189"/>
                    </a:ext>
                  </a:extLst>
                </a:gridCol>
                <a:gridCol w="913181">
                  <a:extLst>
                    <a:ext uri="{9D8B030D-6E8A-4147-A177-3AD203B41FA5}">
                      <a16:colId xmlns:a16="http://schemas.microsoft.com/office/drawing/2014/main" val="4166140096"/>
                    </a:ext>
                  </a:extLst>
                </a:gridCol>
                <a:gridCol w="2120219">
                  <a:extLst>
                    <a:ext uri="{9D8B030D-6E8A-4147-A177-3AD203B41FA5}">
                      <a16:colId xmlns:a16="http://schemas.microsoft.com/office/drawing/2014/main" val="3922847472"/>
                    </a:ext>
                  </a:extLst>
                </a:gridCol>
              </a:tblGrid>
              <a:tr h="203643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marT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marT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marT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071450"/>
                  </a:ext>
                </a:extLst>
              </a:tr>
              <a:tr h="382715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CPC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Arora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JMJD1C, RNF8, RNF168, and MDC1 complexes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7121757"/>
                  </a:ext>
                </a:extLst>
              </a:tr>
              <a:tr h="382715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Astsaturov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Ano6 interactions with substrates and inhibitors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57914028"/>
                  </a:ext>
                </a:extLst>
              </a:tr>
              <a:tr h="525209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Balachandran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RIPK3 </a:t>
                      </a:r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orthologs</a:t>
                      </a: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RSV-NS2/RNA and N4BP1/RNA binding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2605796"/>
                  </a:ext>
                </a:extLst>
              </a:tr>
              <a:tr h="525209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Connolly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CDON interactions with </a:t>
                      </a:r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mAb</a:t>
                      </a: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against, </a:t>
                      </a:r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cadherins</a:t>
                      </a: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and hedgehog proteins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6464585"/>
                  </a:ext>
                </a:extLst>
              </a:tr>
              <a:tr h="382715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Cukierman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PallD</a:t>
                      </a: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ACTN1,4, </a:t>
                      </a:r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Syndecan</a:t>
                      </a: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complexes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6099782"/>
                  </a:ext>
                </a:extLst>
              </a:tr>
              <a:tr h="240221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Duncan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MRCK &amp; GEF-H1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1242702"/>
                  </a:ext>
                </a:extLst>
              </a:tr>
              <a:tr h="382715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Kruger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Filaments of cystathionine beta synthase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3074143"/>
                  </a:ext>
                </a:extLst>
              </a:tr>
              <a:tr h="667703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Makhov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FGFR-FGF and IL-21/IL21R complexes and protein design for kidney cancer pre-clinical therapeutics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9718094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F15F63F-47B3-315C-7877-8465DFF95376}"/>
              </a:ext>
            </a:extLst>
          </p:cNvPr>
          <p:cNvGraphicFramePr>
            <a:graphicFrameLocks noGrp="1"/>
          </p:cNvGraphicFramePr>
          <p:nvPr/>
        </p:nvGraphicFramePr>
        <p:xfrm>
          <a:off x="8188434" y="2166507"/>
          <a:ext cx="3657602" cy="361740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23955">
                  <a:extLst>
                    <a:ext uri="{9D8B030D-6E8A-4147-A177-3AD203B41FA5}">
                      <a16:colId xmlns:a16="http://schemas.microsoft.com/office/drawing/2014/main" val="3494788189"/>
                    </a:ext>
                  </a:extLst>
                </a:gridCol>
                <a:gridCol w="680739">
                  <a:extLst>
                    <a:ext uri="{9D8B030D-6E8A-4147-A177-3AD203B41FA5}">
                      <a16:colId xmlns:a16="http://schemas.microsoft.com/office/drawing/2014/main" val="4166140096"/>
                    </a:ext>
                  </a:extLst>
                </a:gridCol>
                <a:gridCol w="2352908">
                  <a:extLst>
                    <a:ext uri="{9D8B030D-6E8A-4147-A177-3AD203B41FA5}">
                      <a16:colId xmlns:a16="http://schemas.microsoft.com/office/drawing/2014/main" val="3922847472"/>
                    </a:ext>
                  </a:extLst>
                </a:gridCol>
              </a:tblGrid>
              <a:tr h="203643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marT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marT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marT="9141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071450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NDC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Liu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SMC1a, SMC3, RAD21, STAG2, MIS4, CTCF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1964777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NDC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Skorski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DNA polymerase theta interactions with PARG and PARP1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1242702"/>
                  </a:ext>
                </a:extLst>
              </a:tr>
              <a:tr h="25908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NDC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Whetstine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KDM3B, TOPOII, CTCF complexes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3074143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NDC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Whitaker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Heterodimer complexes of APE1 </a:t>
                      </a:r>
                      <a:b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transcription factors STAT3, HIF1a, JUN, p53, NFkB1 and  interactions with DNA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9718094"/>
                  </a:ext>
                </a:extLst>
              </a:tr>
              <a:tr h="25908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NDC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Wiest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 err="1">
                          <a:effectLst/>
                          <a:latin typeface="Symbol" pitchFamily="2" charset="2"/>
                          <a:cs typeface="Arial" panose="020B0604020202020204" pitchFamily="34" charset="0"/>
                        </a:rPr>
                        <a:t>gd</a:t>
                      </a: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TCR complexes with </a:t>
                      </a:r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Butyrophilins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5619025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NDC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Yang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T3 effects on Thyroid hormone receptor TRa1 interactions with EZH2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5152316"/>
                  </a:ext>
                </a:extLst>
              </a:tr>
              <a:tr h="59436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TUHS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Elrod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Predicting complexes of Glyoxalase-Domain Containing Protein 4 (GLOD4) with NCLX </a:t>
                      </a: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3827310"/>
                  </a:ext>
                </a:extLst>
              </a:tr>
              <a:tr h="25908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TUHS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Thomas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DLK kinase inhibitors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417463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FF3E528-D0EA-2BDB-4B15-44B9395D8048}"/>
              </a:ext>
            </a:extLst>
          </p:cNvPr>
          <p:cNvGraphicFramePr>
            <a:graphicFrameLocks noGrp="1"/>
          </p:cNvGraphicFramePr>
          <p:nvPr/>
        </p:nvGraphicFramePr>
        <p:xfrm>
          <a:off x="4267201" y="2166507"/>
          <a:ext cx="3657601" cy="36174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24201">
                  <a:extLst>
                    <a:ext uri="{9D8B030D-6E8A-4147-A177-3AD203B41FA5}">
                      <a16:colId xmlns:a16="http://schemas.microsoft.com/office/drawing/2014/main" val="3494788189"/>
                    </a:ext>
                  </a:extLst>
                </a:gridCol>
                <a:gridCol w="801333">
                  <a:extLst>
                    <a:ext uri="{9D8B030D-6E8A-4147-A177-3AD203B41FA5}">
                      <a16:colId xmlns:a16="http://schemas.microsoft.com/office/drawing/2014/main" val="4166140096"/>
                    </a:ext>
                  </a:extLst>
                </a:gridCol>
                <a:gridCol w="2232067">
                  <a:extLst>
                    <a:ext uri="{9D8B030D-6E8A-4147-A177-3AD203B41FA5}">
                      <a16:colId xmlns:a16="http://schemas.microsoft.com/office/drawing/2014/main" val="3922847472"/>
                    </a:ext>
                  </a:extLst>
                </a:gridCol>
              </a:tblGrid>
              <a:tr h="205353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marT="9141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marT="9141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marT="9141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071450"/>
                  </a:ext>
                </a:extLst>
              </a:tr>
              <a:tr h="385931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</a:p>
                  </a:txBody>
                  <a:tcPr marL="9141"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Torres-</a:t>
                      </a:r>
                      <a:r>
                        <a:rPr lang="en-US" sz="11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Ayuso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FAT1 interaction with TNIK</a:t>
                      </a:r>
                    </a:p>
                  </a:txBody>
                  <a:tcPr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7121757"/>
                  </a:ext>
                </a:extLst>
              </a:tr>
              <a:tr h="385931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Wang, L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BTK kinase mutations and protein interactions in lymphoma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57914028"/>
                  </a:ext>
                </a:extLst>
              </a:tr>
              <a:tr h="293447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Wang, R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PTPsigma</a:t>
                      </a: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LAR dimerization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2605796"/>
                  </a:ext>
                </a:extLst>
              </a:tr>
              <a:tr h="385931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NDC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Bellacosa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l" rtl="0" eaLnBrk="1" fontAlgn="ctr" hangingPunct="1">
                        <a:lnSpc>
                          <a:spcPct val="8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1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sym typeface="Arial"/>
                        </a:rPr>
                        <a:t>TDG:p300 and TDG-CBP complexes</a:t>
                      </a:r>
                    </a:p>
                  </a:txBody>
                  <a:tcPr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6464585"/>
                  </a:ext>
                </a:extLst>
              </a:tr>
              <a:tr h="385931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NDC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Chen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l" rtl="0" eaLnBrk="1" fontAlgn="ctr" hangingPunct="1">
                        <a:lnSpc>
                          <a:spcPct val="8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1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sym typeface="Arial"/>
                        </a:rPr>
                        <a:t>Coilin</a:t>
                      </a:r>
                      <a:r>
                        <a:rPr lang="en-US" sz="11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sym typeface="Arial"/>
                        </a:rPr>
                        <a:t>, TCAB1, SMN1, DKC1, GAR1, </a:t>
                      </a:r>
                      <a:r>
                        <a:rPr lang="en-US" sz="11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sym typeface="Arial"/>
                        </a:rPr>
                        <a:t>telRNA</a:t>
                      </a:r>
                      <a:endParaRPr lang="en-US" sz="1100" b="0" i="0" u="none" strike="noStrike" cap="none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  <a:sym typeface="Arial"/>
                      </a:endParaRPr>
                    </a:p>
                  </a:txBody>
                  <a:tcPr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6099782"/>
                  </a:ext>
                </a:extLst>
              </a:tr>
              <a:tr h="242240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Duncan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MRCK &amp; GEF-H1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1242702"/>
                  </a:ext>
                </a:extLst>
              </a:tr>
              <a:tr h="385931"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CSM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Kruger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1"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85000"/>
                        </a:lnSpc>
                        <a:spcBef>
                          <a:spcPts val="300"/>
                        </a:spcBef>
                      </a:pPr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Filaments of cystathionine beta synthase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914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3074143"/>
                  </a:ext>
                </a:extLst>
              </a:tr>
              <a:tr h="51640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NDC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Estaras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TEAD4-YAP1-NR2F2 complexes with DNA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9718094"/>
                  </a:ext>
                </a:extLst>
              </a:tr>
              <a:tr h="430307"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NDC</a:t>
                      </a:r>
                    </a:p>
                  </a:txBody>
                  <a:tcPr marL="9525"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Kappes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Mutations and protein interactions of THPOK </a:t>
                      </a:r>
                    </a:p>
                  </a:txBody>
                  <a:tcPr marL="9525" marR="9525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5619025"/>
                  </a:ext>
                </a:extLst>
              </a:tr>
            </a:tbl>
          </a:graphicData>
        </a:graphic>
      </p:graphicFrame>
      <p:sp>
        <p:nvSpPr>
          <p:cNvPr id="6" name="Rectangle 2">
            <a:extLst>
              <a:ext uri="{FF2B5EF4-FFF2-40B4-BE49-F238E27FC236}">
                <a16:creationId xmlns:a16="http://schemas.microsoft.com/office/drawing/2014/main" id="{0A36EC43-083D-ED7C-D5E0-5E5A1D955140}"/>
              </a:ext>
            </a:extLst>
          </p:cNvPr>
          <p:cNvSpPr txBox="1">
            <a:spLocks noChangeArrowheads="1"/>
          </p:cNvSpPr>
          <p:nvPr/>
        </p:nvSpPr>
        <p:spPr>
          <a:xfrm>
            <a:off x="433081" y="172760"/>
            <a:ext cx="11325841" cy="1464654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Fox Chase Cancer Center</a:t>
            </a:r>
          </a:p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Molecular Modeling Facility (2003-present)</a:t>
            </a:r>
          </a:p>
          <a:p>
            <a:pPr algn="ctr"/>
            <a:r>
              <a:rPr lang="en-US" sz="2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~100 publications, &gt;8000 citations</a:t>
            </a:r>
            <a:endParaRPr lang="en-US" sz="36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E8D539-158C-7C8F-A373-42D7728A9B98}"/>
              </a:ext>
            </a:extLst>
          </p:cNvPr>
          <p:cNvSpPr txBox="1"/>
          <p:nvPr/>
        </p:nvSpPr>
        <p:spPr>
          <a:xfrm>
            <a:off x="1376383" y="6050584"/>
            <a:ext cx="9208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AlphaFold and related programs: 10 projects a year </a:t>
            </a:r>
            <a:r>
              <a:rPr lang="en-US" sz="2400" dirty="0">
                <a:solidFill>
                  <a:srgbClr val="FF0000"/>
                </a:solidFill>
                <a:sym typeface="Wingdings" pitchFamily="2" charset="2"/>
              </a:rPr>
              <a:t> 40 projects a year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838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29E1B0E-C98A-86CE-42B4-6B89269046F0}"/>
              </a:ext>
            </a:extLst>
          </p:cNvPr>
          <p:cNvSpPr txBox="1">
            <a:spLocks noChangeArrowheads="1"/>
          </p:cNvSpPr>
          <p:nvPr/>
        </p:nvSpPr>
        <p:spPr>
          <a:xfrm>
            <a:off x="433081" y="172760"/>
            <a:ext cx="11325841" cy="986189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Molecular Structure Prediction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DC6F96-4264-734E-4579-926996D2DB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470" r="15863" b="9356"/>
          <a:stretch>
            <a:fillRect/>
          </a:stretch>
        </p:blipFill>
        <p:spPr>
          <a:xfrm>
            <a:off x="211015" y="829749"/>
            <a:ext cx="2403231" cy="34137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68B64D-9119-CA2D-B241-C16714AEDC37}"/>
              </a:ext>
            </a:extLst>
          </p:cNvPr>
          <p:cNvSpPr txBox="1"/>
          <p:nvPr/>
        </p:nvSpPr>
        <p:spPr>
          <a:xfrm>
            <a:off x="122676" y="4349261"/>
            <a:ext cx="2127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Single protein chains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7DF1CD-97B9-4FA5-7F09-7CDE54C8A5B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079" t="6745" r="8695" b="10894"/>
          <a:stretch>
            <a:fillRect/>
          </a:stretch>
        </p:blipFill>
        <p:spPr>
          <a:xfrm>
            <a:off x="2556758" y="1165324"/>
            <a:ext cx="2695476" cy="308316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BD0E0A6-14E6-B1AC-C691-3BF1C5BB54E0}"/>
              </a:ext>
            </a:extLst>
          </p:cNvPr>
          <p:cNvSpPr txBox="1"/>
          <p:nvPr/>
        </p:nvSpPr>
        <p:spPr>
          <a:xfrm>
            <a:off x="2501857" y="4350983"/>
            <a:ext cx="25559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Protein-protein/peptide complexes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C3875E1-0B7C-0155-1F3B-178EE9B52BB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981" r="16055"/>
          <a:stretch>
            <a:fillRect/>
          </a:stretch>
        </p:blipFill>
        <p:spPr>
          <a:xfrm>
            <a:off x="5252234" y="1368390"/>
            <a:ext cx="2016370" cy="27731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F43C085-E629-8907-BDD0-2E8DE150AFCE}"/>
              </a:ext>
            </a:extLst>
          </p:cNvPr>
          <p:cNvSpPr txBox="1"/>
          <p:nvPr/>
        </p:nvSpPr>
        <p:spPr>
          <a:xfrm>
            <a:off x="5057783" y="4350983"/>
            <a:ext cx="25559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Protein-ligand complexes  (including ions)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C8EE5C9-7033-C040-7F1E-A5386F76B29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7032" r="11477"/>
          <a:stretch>
            <a:fillRect/>
          </a:stretch>
        </p:blipFill>
        <p:spPr>
          <a:xfrm>
            <a:off x="7629559" y="1539282"/>
            <a:ext cx="1465385" cy="248968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2C8D95A-E12A-B807-7CD2-C4FCF43CD17E}"/>
              </a:ext>
            </a:extLst>
          </p:cNvPr>
          <p:cNvSpPr txBox="1"/>
          <p:nvPr/>
        </p:nvSpPr>
        <p:spPr>
          <a:xfrm>
            <a:off x="7579798" y="4379811"/>
            <a:ext cx="17752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 Protein PTMs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27920B9-D0D0-3AAB-FEF8-9393155973F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9816" r="6454" b="8405"/>
          <a:stretch>
            <a:fillRect/>
          </a:stretch>
        </p:blipFill>
        <p:spPr>
          <a:xfrm>
            <a:off x="9355015" y="1483040"/>
            <a:ext cx="2836985" cy="275907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D37AA71-63B7-3094-1ABD-C4B530C8EE84}"/>
              </a:ext>
            </a:extLst>
          </p:cNvPr>
          <p:cNvSpPr txBox="1"/>
          <p:nvPr/>
        </p:nvSpPr>
        <p:spPr>
          <a:xfrm>
            <a:off x="9522578" y="4379810"/>
            <a:ext cx="25018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 Protein/DNA complexes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FF4590-C407-4A0B-8039-E5C2867D96EC}"/>
              </a:ext>
            </a:extLst>
          </p:cNvPr>
          <p:cNvSpPr txBox="1"/>
          <p:nvPr/>
        </p:nvSpPr>
        <p:spPr>
          <a:xfrm>
            <a:off x="1186525" y="5692676"/>
            <a:ext cx="98494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Also: RNA folding, prediction of conformational states and ensembles, affinities, kinetics, etc.</a:t>
            </a:r>
          </a:p>
        </p:txBody>
      </p:sp>
    </p:spTree>
    <p:extLst>
      <p:ext uri="{BB962C8B-B14F-4D97-AF65-F5344CB8AC3E}">
        <p14:creationId xmlns:p14="http://schemas.microsoft.com/office/powerpoint/2010/main" val="2034103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B9CAE75E-D7F5-FD3F-228D-75C7C9D593D5}"/>
              </a:ext>
            </a:extLst>
          </p:cNvPr>
          <p:cNvSpPr txBox="1">
            <a:spLocks noChangeArrowheads="1"/>
          </p:cNvSpPr>
          <p:nvPr/>
        </p:nvSpPr>
        <p:spPr>
          <a:xfrm>
            <a:off x="866159" y="244454"/>
            <a:ext cx="10172979" cy="65289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Protein Structure Prediction Timeline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519935-5961-265E-4149-669449CCFD33}"/>
              </a:ext>
            </a:extLst>
          </p:cNvPr>
          <p:cNvSpPr txBox="1"/>
          <p:nvPr/>
        </p:nvSpPr>
        <p:spPr>
          <a:xfrm>
            <a:off x="1103586" y="1292772"/>
            <a:ext cx="993555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Comparative modeling			1969 Browne et al, 1980 Greer, 1993 </a:t>
            </a:r>
            <a:r>
              <a:rPr lang="en-US" b="1" dirty="0" err="1">
                <a:solidFill>
                  <a:srgbClr val="FF0000"/>
                </a:solidFill>
              </a:rPr>
              <a:t>Modeller</a:t>
            </a:r>
            <a:endParaRPr lang="en-US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Find template related to query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Align template to query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Copy backbone and same sidechains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Model loops and different sidechains (SCWRL4, Rosetta)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Refinement (MD, Rosetta)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Fold recognition/threading			1992 Thornton, Blundell 1993, Sippl 1995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Align sequence to (unrelated) templates max of contact/ss/solvation potentials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Loop modeling and sidechain placement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Fragment assembly			1997 Rosetta, 2007 </a:t>
            </a:r>
            <a:r>
              <a:rPr lang="en-US" b="1" dirty="0" err="1">
                <a:solidFill>
                  <a:srgbClr val="FF0000"/>
                </a:solidFill>
              </a:rPr>
              <a:t>iTASSER</a:t>
            </a:r>
            <a:endParaRPr lang="en-US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Find similar-sequence fragments to query with predicted 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Assemble with Monte Carlo algorithm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Refine</a:t>
            </a:r>
          </a:p>
        </p:txBody>
      </p:sp>
    </p:spTree>
    <p:extLst>
      <p:ext uri="{BB962C8B-B14F-4D97-AF65-F5344CB8AC3E}">
        <p14:creationId xmlns:p14="http://schemas.microsoft.com/office/powerpoint/2010/main" val="3951362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FDF85-8F3D-F45C-6315-2C94A7555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87147B27-58D8-CF6A-B44F-0D9A0A5CF15D}"/>
              </a:ext>
            </a:extLst>
          </p:cNvPr>
          <p:cNvSpPr txBox="1">
            <a:spLocks noChangeArrowheads="1"/>
          </p:cNvSpPr>
          <p:nvPr/>
        </p:nvSpPr>
        <p:spPr>
          <a:xfrm>
            <a:off x="866159" y="244454"/>
            <a:ext cx="10172979" cy="65289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Prediction of Protein Complex Structures Timeline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2D7312-0380-AF0A-2A39-B5D1B1364B8D}"/>
              </a:ext>
            </a:extLst>
          </p:cNvPr>
          <p:cNvSpPr txBox="1"/>
          <p:nvPr/>
        </p:nvSpPr>
        <p:spPr>
          <a:xfrm>
            <a:off x="433734" y="1526687"/>
            <a:ext cx="1175826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Protein-protein docking			1978 </a:t>
            </a:r>
            <a:r>
              <a:rPr lang="en-US" b="1" dirty="0" err="1">
                <a:solidFill>
                  <a:srgbClr val="FF0000"/>
                </a:solidFill>
              </a:rPr>
              <a:t>Wodak</a:t>
            </a:r>
            <a:r>
              <a:rPr lang="en-US" b="1" dirty="0">
                <a:solidFill>
                  <a:srgbClr val="FF0000"/>
                </a:solidFill>
              </a:rPr>
              <a:t> and Janin, 1990s GRAMM, 2003 </a:t>
            </a:r>
            <a:r>
              <a:rPr lang="en-US" b="1" dirty="0" err="1">
                <a:solidFill>
                  <a:srgbClr val="FF0000"/>
                </a:solidFill>
              </a:rPr>
              <a:t>RosettaDock</a:t>
            </a:r>
            <a:endParaRPr lang="en-US" b="1" dirty="0">
              <a:solidFill>
                <a:srgbClr val="FF0000"/>
              </a:solidFill>
            </a:endParaRPr>
          </a:p>
          <a:p>
            <a:r>
              <a:rPr lang="en-US" b="1" dirty="0">
                <a:solidFill>
                  <a:srgbClr val="FF0000"/>
                </a:solidFill>
              </a:rPr>
              <a:t>					2003 ZDOCK HADDOCK, 2000s PIPER/</a:t>
            </a:r>
            <a:r>
              <a:rPr lang="en-US" b="1" dirty="0" err="1">
                <a:solidFill>
                  <a:srgbClr val="FF0000"/>
                </a:solidFill>
              </a:rPr>
              <a:t>ClusPro</a:t>
            </a:r>
            <a:endParaRPr lang="en-US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Search over whole surface with FFTs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Rigid-body sampling, flexible sampling (backbone, sidechains)</a:t>
            </a:r>
          </a:p>
          <a:p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Protein-ligand docking			1982 DOCK, 1996 </a:t>
            </a:r>
            <a:r>
              <a:rPr lang="en-US" b="1" dirty="0" err="1">
                <a:solidFill>
                  <a:srgbClr val="FF0000"/>
                </a:solidFill>
              </a:rPr>
              <a:t>AutoDock</a:t>
            </a:r>
            <a:r>
              <a:rPr lang="en-US" b="1" dirty="0">
                <a:solidFill>
                  <a:srgbClr val="FF0000"/>
                </a:solidFill>
              </a:rPr>
              <a:t>, 1997 GOLD, 2004 Glide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Overlapping spheres placed in binding site,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Incremental construction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Scoring functions, </a:t>
            </a:r>
            <a:r>
              <a:rPr lang="en-US" dirty="0" err="1"/>
              <a:t>flexibilityof</a:t>
            </a:r>
            <a:r>
              <a:rPr lang="en-US" dirty="0"/>
              <a:t> active 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Protein-DNA docking			1990s ZDOCK, GRAMM, 2003 HADDOCK, 2013 </a:t>
            </a:r>
            <a:r>
              <a:rPr lang="en-US" b="1" dirty="0" err="1">
                <a:solidFill>
                  <a:srgbClr val="FF0000"/>
                </a:solidFill>
              </a:rPr>
              <a:t>RNPDock</a:t>
            </a:r>
            <a:r>
              <a:rPr lang="en-US" b="1" dirty="0">
                <a:solidFill>
                  <a:srgbClr val="FF0000"/>
                </a:solidFill>
              </a:rPr>
              <a:t>, 2020 P3DOCK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PPI FFT methods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Nucleic-acid specific scoring functions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Flexibility of DNA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849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29E1B0E-C98A-86CE-42B4-6B89269046F0}"/>
              </a:ext>
            </a:extLst>
          </p:cNvPr>
          <p:cNvSpPr txBox="1">
            <a:spLocks noChangeArrowheads="1"/>
          </p:cNvSpPr>
          <p:nvPr/>
        </p:nvSpPr>
        <p:spPr>
          <a:xfrm>
            <a:off x="433081" y="172760"/>
            <a:ext cx="11325841" cy="986189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CASP Experiments</a:t>
            </a:r>
          </a:p>
          <a:p>
            <a:pPr algn="ctr"/>
            <a:r>
              <a:rPr lang="en-US" sz="2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Assessment of Structure Prediction (1994-present, biannually)</a:t>
            </a:r>
            <a:endParaRPr lang="en-US" sz="36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5383C90-2614-9C9B-3AD7-FD4BC631F49D}"/>
              </a:ext>
            </a:extLst>
          </p:cNvPr>
          <p:cNvSpPr/>
          <p:nvPr/>
        </p:nvSpPr>
        <p:spPr>
          <a:xfrm>
            <a:off x="340242" y="2759148"/>
            <a:ext cx="1977656" cy="14991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Organizers gather targets from experimental groups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1D16D5C-8749-E896-3509-F780E563D14E}"/>
              </a:ext>
            </a:extLst>
          </p:cNvPr>
          <p:cNvSpPr/>
          <p:nvPr/>
        </p:nvSpPr>
        <p:spPr>
          <a:xfrm>
            <a:off x="2690036" y="2923978"/>
            <a:ext cx="2371060" cy="130780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Targets released to computational groups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561046-E8C7-2F91-9121-DC2B70846F36}"/>
              </a:ext>
            </a:extLst>
          </p:cNvPr>
          <p:cNvSpPr/>
          <p:nvPr/>
        </p:nvSpPr>
        <p:spPr>
          <a:xfrm>
            <a:off x="5528931" y="2939935"/>
            <a:ext cx="1435395" cy="118553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Predictions submitted by deadlines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3CD8BF75-ADC0-008A-C567-B6B5EA0FE3C3}"/>
              </a:ext>
            </a:extLst>
          </p:cNvPr>
          <p:cNvSpPr/>
          <p:nvPr/>
        </p:nvSpPr>
        <p:spPr>
          <a:xfrm>
            <a:off x="7432161" y="2466710"/>
            <a:ext cx="1637414" cy="2009502"/>
          </a:xfrm>
          <a:prstGeom prst="roundRect">
            <a:avLst/>
          </a:prstGeom>
          <a:solidFill>
            <a:srgbClr val="FF4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Independent assessors choose criteria and rank groups</a:t>
            </a:r>
          </a:p>
          <a:p>
            <a:pPr algn="ctr"/>
            <a:endParaRPr lang="en-US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02D265F-127E-23EA-5CC6-041183FAAB0B}"/>
              </a:ext>
            </a:extLst>
          </p:cNvPr>
          <p:cNvSpPr/>
          <p:nvPr/>
        </p:nvSpPr>
        <p:spPr>
          <a:xfrm>
            <a:off x="9537410" y="2573019"/>
            <a:ext cx="2019499" cy="1903193"/>
          </a:xfrm>
          <a:prstGeom prst="ellipse">
            <a:avLst/>
          </a:prstGeom>
          <a:solidFill>
            <a:srgbClr val="94209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Assessors and top groups present at meeting and publication</a:t>
            </a:r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4309E9CC-7BC3-DFD0-5BF3-10D8BDEA58C4}"/>
              </a:ext>
            </a:extLst>
          </p:cNvPr>
          <p:cNvSpPr/>
          <p:nvPr/>
        </p:nvSpPr>
        <p:spPr>
          <a:xfrm>
            <a:off x="2317898" y="3532700"/>
            <a:ext cx="372138" cy="17811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7891D278-1B87-0CEB-5DD2-DBB1234BC06D}"/>
              </a:ext>
            </a:extLst>
          </p:cNvPr>
          <p:cNvSpPr/>
          <p:nvPr/>
        </p:nvSpPr>
        <p:spPr>
          <a:xfrm>
            <a:off x="5061095" y="3488822"/>
            <a:ext cx="467835" cy="221991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BE34537F-4725-A077-057D-90108C6818D3}"/>
              </a:ext>
            </a:extLst>
          </p:cNvPr>
          <p:cNvSpPr/>
          <p:nvPr/>
        </p:nvSpPr>
        <p:spPr>
          <a:xfrm>
            <a:off x="6964325" y="3471461"/>
            <a:ext cx="467835" cy="16752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4C0823D0-6523-220F-EF92-E46C463B11D8}"/>
              </a:ext>
            </a:extLst>
          </p:cNvPr>
          <p:cNvSpPr/>
          <p:nvPr/>
        </p:nvSpPr>
        <p:spPr>
          <a:xfrm>
            <a:off x="9069574" y="3442215"/>
            <a:ext cx="467835" cy="19677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0BCBF7-61FA-BF47-1B16-C9DA75748B75}"/>
              </a:ext>
            </a:extLst>
          </p:cNvPr>
          <p:cNvSpPr txBox="1"/>
          <p:nvPr/>
        </p:nvSpPr>
        <p:spPr>
          <a:xfrm>
            <a:off x="723013" y="4476212"/>
            <a:ext cx="908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January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10779BE-A2FC-8196-EE13-98C16792EA83}"/>
              </a:ext>
            </a:extLst>
          </p:cNvPr>
          <p:cNvSpPr txBox="1"/>
          <p:nvPr/>
        </p:nvSpPr>
        <p:spPr>
          <a:xfrm>
            <a:off x="3229491" y="4476212"/>
            <a:ext cx="129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March-June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71C32F8-26A1-103D-F18E-91E5076E914F}"/>
              </a:ext>
            </a:extLst>
          </p:cNvPr>
          <p:cNvSpPr txBox="1"/>
          <p:nvPr/>
        </p:nvSpPr>
        <p:spPr>
          <a:xfrm>
            <a:off x="5449925" y="4505643"/>
            <a:ext cx="129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March-June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E1D656C-4605-E44A-B248-7BBBB88A7D92}"/>
              </a:ext>
            </a:extLst>
          </p:cNvPr>
          <p:cNvSpPr txBox="1"/>
          <p:nvPr/>
        </p:nvSpPr>
        <p:spPr>
          <a:xfrm>
            <a:off x="7432160" y="4541359"/>
            <a:ext cx="17471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July-September</a:t>
            </a:r>
          </a:p>
          <a:p>
            <a:endParaRPr lang="en-US" dirty="0"/>
          </a:p>
          <a:p>
            <a:r>
              <a:rPr lang="en-US" dirty="0"/>
              <a:t>Dunbrack group:</a:t>
            </a:r>
          </a:p>
          <a:p>
            <a:r>
              <a:rPr lang="en-US" dirty="0"/>
              <a:t>CASP6, CASP11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83FEA07-457D-F19D-6400-AD7D5E0CF2FD}"/>
              </a:ext>
            </a:extLst>
          </p:cNvPr>
          <p:cNvSpPr txBox="1"/>
          <p:nvPr/>
        </p:nvSpPr>
        <p:spPr>
          <a:xfrm>
            <a:off x="9901084" y="4541359"/>
            <a:ext cx="1157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December</a:t>
            </a:r>
          </a:p>
        </p:txBody>
      </p:sp>
    </p:spTree>
    <p:extLst>
      <p:ext uri="{BB962C8B-B14F-4D97-AF65-F5344CB8AC3E}">
        <p14:creationId xmlns:p14="http://schemas.microsoft.com/office/powerpoint/2010/main" val="530561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F78AF7-A092-2D4B-AFB1-E9635171E0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758" y="1188720"/>
            <a:ext cx="11499772" cy="56692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FF29FE-4B04-E73F-0AFE-A1EF15375DA4}"/>
              </a:ext>
            </a:extLst>
          </p:cNvPr>
          <p:cNvSpPr txBox="1">
            <a:spLocks/>
          </p:cNvSpPr>
          <p:nvPr/>
        </p:nvSpPr>
        <p:spPr>
          <a:xfrm>
            <a:off x="436758" y="165674"/>
            <a:ext cx="11499772" cy="65193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dirty="0">
                <a:solidFill>
                  <a:srgbClr val="0432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AlphaFold2 in the CASP Blind Structure Prediction Contest (Dec. 2020)</a:t>
            </a:r>
            <a:endParaRPr lang="en-US" sz="28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Code available July 2021 – single proteins</a:t>
            </a:r>
          </a:p>
        </p:txBody>
      </p:sp>
    </p:spTree>
    <p:extLst>
      <p:ext uri="{BB962C8B-B14F-4D97-AF65-F5344CB8AC3E}">
        <p14:creationId xmlns:p14="http://schemas.microsoft.com/office/powerpoint/2010/main" val="2160391646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8591F90-876D-2F45-8D29-3CB1144D6D16}"/>
              </a:ext>
            </a:extLst>
          </p:cNvPr>
          <p:cNvSpPr/>
          <p:nvPr/>
        </p:nvSpPr>
        <p:spPr>
          <a:xfrm>
            <a:off x="1481657" y="125591"/>
            <a:ext cx="882584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solidFill>
                  <a:srgbClr val="0000FF"/>
                </a:solidFill>
              </a:rPr>
              <a:t>Example Prediction: A free model target at CASP14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2B8AA1-B1CE-B043-855A-384329FF3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824" y="1418184"/>
            <a:ext cx="9447512" cy="5314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528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02903" y="721703"/>
            <a:ext cx="993836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solidFill>
                  <a:srgbClr val="0000FF"/>
                </a:solidFill>
              </a:rPr>
              <a:t>How: Deep learning from multiple sequence alignments of 70,000 different proteins and the entire Protein Data Bank (PDB)</a:t>
            </a:r>
            <a:endParaRPr lang="en-US" sz="4000" dirty="0">
              <a:solidFill>
                <a:srgbClr val="0000FF"/>
              </a:solidFill>
              <a:sym typeface="Wingdings" pitchFamily="2" charset="2"/>
            </a:endParaRPr>
          </a:p>
          <a:p>
            <a:pPr algn="ctr"/>
            <a:r>
              <a:rPr lang="en-US" sz="4000" dirty="0">
                <a:solidFill>
                  <a:srgbClr val="0000FF"/>
                </a:solidFill>
                <a:sym typeface="Wingdings" pitchFamily="2" charset="2"/>
              </a:rPr>
              <a:t> </a:t>
            </a:r>
          </a:p>
          <a:p>
            <a:pPr algn="ctr"/>
            <a:r>
              <a:rPr lang="en-US" sz="4000" dirty="0">
                <a:solidFill>
                  <a:srgbClr val="FF0000"/>
                </a:solidFill>
                <a:sym typeface="Wingdings" pitchFamily="2" charset="2"/>
              </a:rPr>
              <a:t>Fundamentally a </a:t>
            </a:r>
            <a:r>
              <a:rPr lang="en-US" sz="4000" i="1" dirty="0">
                <a:solidFill>
                  <a:srgbClr val="FF0000"/>
                </a:solidFill>
                <a:sym typeface="Wingdings" pitchFamily="2" charset="2"/>
              </a:rPr>
              <a:t>knowledge-based</a:t>
            </a:r>
            <a:r>
              <a:rPr lang="en-US" sz="4000" dirty="0">
                <a:solidFill>
                  <a:srgbClr val="FF0000"/>
                </a:solidFill>
                <a:sym typeface="Wingdings" pitchFamily="2" charset="2"/>
              </a:rPr>
              <a:t> inference system</a:t>
            </a:r>
          </a:p>
          <a:p>
            <a:pPr algn="ctr"/>
            <a:endParaRPr lang="en-US" sz="4000" dirty="0">
              <a:solidFill>
                <a:srgbClr val="FF0000"/>
              </a:solidFill>
              <a:sym typeface="Wingdings" pitchFamily="2" charset="2"/>
            </a:endParaRPr>
          </a:p>
          <a:p>
            <a:pPr algn="ctr"/>
            <a:r>
              <a:rPr lang="en-US" sz="4000" dirty="0">
                <a:sym typeface="Wingdings" pitchFamily="2" charset="2"/>
              </a:rPr>
              <a:t>Query sequence + MSA + Templates (optional)  Structure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676032221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83739" y="716564"/>
            <a:ext cx="69810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>
                <a:solidFill>
                  <a:srgbClr val="0000FF"/>
                </a:solidFill>
              </a:rPr>
              <a:t>What does a neural network do?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CEDD9F-C0D2-9B42-8888-56B7B6EC6157}"/>
              </a:ext>
            </a:extLst>
          </p:cNvPr>
          <p:cNvSpPr txBox="1"/>
          <p:nvPr/>
        </p:nvSpPr>
        <p:spPr>
          <a:xfrm>
            <a:off x="831789" y="2057589"/>
            <a:ext cx="2407534" cy="255454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Inputs</a:t>
            </a:r>
          </a:p>
          <a:p>
            <a:pPr algn="ctr"/>
            <a:r>
              <a:rPr lang="en-US" sz="4000" dirty="0"/>
              <a:t>x</a:t>
            </a:r>
            <a:r>
              <a:rPr lang="en-US" sz="4000" baseline="-25000" dirty="0"/>
              <a:t>1</a:t>
            </a:r>
          </a:p>
          <a:p>
            <a:pPr algn="ctr"/>
            <a:r>
              <a:rPr lang="en-US" sz="4000" dirty="0"/>
              <a:t>x</a:t>
            </a:r>
            <a:r>
              <a:rPr lang="en-US" sz="4000" baseline="-25000" dirty="0"/>
              <a:t>2</a:t>
            </a:r>
          </a:p>
          <a:p>
            <a:pPr algn="ctr"/>
            <a:r>
              <a:rPr lang="en-US" sz="4000" dirty="0"/>
              <a:t>x</a:t>
            </a:r>
            <a:r>
              <a:rPr lang="en-US" sz="4000" baseline="-25000" dirty="0"/>
              <a:t>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1922DB-0191-A649-85D3-B40AABC108C0}"/>
              </a:ext>
            </a:extLst>
          </p:cNvPr>
          <p:cNvSpPr txBox="1"/>
          <p:nvPr/>
        </p:nvSpPr>
        <p:spPr>
          <a:xfrm>
            <a:off x="4532929" y="2495788"/>
            <a:ext cx="3198506" cy="14465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FF0000"/>
                </a:solidFill>
              </a:rPr>
              <a:t>Function=</a:t>
            </a:r>
          </a:p>
          <a:p>
            <a:r>
              <a:rPr lang="en-US" sz="4400" dirty="0">
                <a:solidFill>
                  <a:srgbClr val="FF0000"/>
                </a:solidFill>
              </a:rPr>
              <a:t>f(x</a:t>
            </a:r>
            <a:r>
              <a:rPr lang="en-US" sz="4400" baseline="-25000" dirty="0">
                <a:solidFill>
                  <a:srgbClr val="FF0000"/>
                </a:solidFill>
              </a:rPr>
              <a:t>1</a:t>
            </a:r>
            <a:r>
              <a:rPr lang="en-US" sz="4400" dirty="0">
                <a:solidFill>
                  <a:srgbClr val="FF0000"/>
                </a:solidFill>
              </a:rPr>
              <a:t>,...; w</a:t>
            </a:r>
            <a:r>
              <a:rPr lang="en-US" sz="4400" baseline="-25000" dirty="0">
                <a:solidFill>
                  <a:srgbClr val="FF0000"/>
                </a:solidFill>
              </a:rPr>
              <a:t>1</a:t>
            </a:r>
            <a:r>
              <a:rPr lang="en-US" sz="4400" dirty="0">
                <a:solidFill>
                  <a:srgbClr val="FF0000"/>
                </a:solidFill>
              </a:rPr>
              <a:t>,...)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1A9FA5-C9E1-A54E-8D34-1F53C1AF503A}"/>
              </a:ext>
            </a:extLst>
          </p:cNvPr>
          <p:cNvSpPr txBox="1"/>
          <p:nvPr/>
        </p:nvSpPr>
        <p:spPr>
          <a:xfrm>
            <a:off x="8993869" y="2673142"/>
            <a:ext cx="2407534" cy="132343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Output</a:t>
            </a:r>
          </a:p>
          <a:p>
            <a:pPr algn="ctr"/>
            <a:r>
              <a:rPr lang="en-US" sz="4000" dirty="0"/>
              <a:t>y</a:t>
            </a:r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4E17AA48-A0F1-5F4A-8685-0B04A3EFE15E}"/>
              </a:ext>
            </a:extLst>
          </p:cNvPr>
          <p:cNvSpPr/>
          <p:nvPr/>
        </p:nvSpPr>
        <p:spPr>
          <a:xfrm>
            <a:off x="3379012" y="3050050"/>
            <a:ext cx="1122745" cy="6250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C8A38458-B1FA-AD4B-9892-EBA57DD9B225}"/>
              </a:ext>
            </a:extLst>
          </p:cNvPr>
          <p:cNvSpPr/>
          <p:nvPr/>
        </p:nvSpPr>
        <p:spPr>
          <a:xfrm>
            <a:off x="7749698" y="3124084"/>
            <a:ext cx="1122745" cy="6250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C7272B-89B2-EE4E-B2CC-8AF7CB988C21}"/>
              </a:ext>
            </a:extLst>
          </p:cNvPr>
          <p:cNvSpPr txBox="1"/>
          <p:nvPr/>
        </p:nvSpPr>
        <p:spPr>
          <a:xfrm>
            <a:off x="1314146" y="4742108"/>
            <a:ext cx="952755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00B050"/>
                </a:solidFill>
              </a:rPr>
              <a:t>Output can be a class (or classes): </a:t>
            </a:r>
            <a:r>
              <a:rPr lang="en-US" sz="2400" dirty="0">
                <a:solidFill>
                  <a:srgbClr val="FF0000"/>
                </a:solidFill>
              </a:rPr>
              <a:t>cat, dog, tree </a:t>
            </a:r>
            <a:r>
              <a:rPr lang="en-US" sz="2400" dirty="0">
                <a:solidFill>
                  <a:srgbClr val="00B050"/>
                </a:solidFill>
              </a:rPr>
              <a:t>= </a:t>
            </a:r>
            <a:r>
              <a:rPr lang="en-US" sz="2400" dirty="0">
                <a:solidFill>
                  <a:srgbClr val="0432FF"/>
                </a:solidFill>
              </a:rPr>
              <a:t>Classifier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</a:rPr>
              <a:t>Output can be a </a:t>
            </a:r>
            <a:r>
              <a:rPr lang="en-US" sz="2400" dirty="0">
                <a:solidFill>
                  <a:srgbClr val="FF0000"/>
                </a:solidFill>
              </a:rPr>
              <a:t>number </a:t>
            </a:r>
            <a:r>
              <a:rPr lang="en-US" sz="2400" dirty="0">
                <a:solidFill>
                  <a:srgbClr val="00B050"/>
                </a:solidFill>
              </a:rPr>
              <a:t>(or numbers) = </a:t>
            </a:r>
            <a:r>
              <a:rPr lang="en-US" sz="2400" dirty="0">
                <a:solidFill>
                  <a:srgbClr val="0432FF"/>
                </a:solidFill>
              </a:rPr>
              <a:t>Regression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</a:rPr>
              <a:t>Function has </a:t>
            </a:r>
            <a:r>
              <a:rPr lang="en-US" sz="2400" dirty="0">
                <a:solidFill>
                  <a:srgbClr val="FF0000"/>
                </a:solidFill>
              </a:rPr>
              <a:t>trainable parameters</a:t>
            </a:r>
            <a:r>
              <a:rPr lang="en-US" sz="2400" dirty="0">
                <a:solidFill>
                  <a:srgbClr val="00B050"/>
                </a:solidFill>
              </a:rPr>
              <a:t>, {</a:t>
            </a:r>
            <a:r>
              <a:rPr lang="en-US" sz="2400" dirty="0" err="1">
                <a:solidFill>
                  <a:srgbClr val="00B050"/>
                </a:solidFill>
              </a:rPr>
              <a:t>w</a:t>
            </a:r>
            <a:r>
              <a:rPr lang="en-US" sz="2400" baseline="-25000" dirty="0" err="1">
                <a:solidFill>
                  <a:srgbClr val="00B050"/>
                </a:solidFill>
              </a:rPr>
              <a:t>j</a:t>
            </a:r>
            <a:r>
              <a:rPr lang="en-US" sz="2400" dirty="0">
                <a:solidFill>
                  <a:srgbClr val="00B050"/>
                </a:solidFill>
              </a:rPr>
              <a:t>}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</a:rPr>
              <a:t>Trained on </a:t>
            </a:r>
            <a:r>
              <a:rPr lang="en-US" sz="2400" dirty="0">
                <a:solidFill>
                  <a:srgbClr val="FF0000"/>
                </a:solidFill>
              </a:rPr>
              <a:t>real data</a:t>
            </a:r>
            <a:r>
              <a:rPr lang="en-US" sz="2400" dirty="0">
                <a:solidFill>
                  <a:srgbClr val="00B050"/>
                </a:solidFill>
              </a:rPr>
              <a:t>: pairs of {x</a:t>
            </a:r>
            <a:r>
              <a:rPr lang="en-US" sz="2400" baseline="-25000" dirty="0">
                <a:solidFill>
                  <a:srgbClr val="00B050"/>
                </a:solidFill>
              </a:rPr>
              <a:t>1</a:t>
            </a:r>
            <a:r>
              <a:rPr lang="en-US" sz="2400" dirty="0">
                <a:solidFill>
                  <a:srgbClr val="00B050"/>
                </a:solidFill>
              </a:rPr>
              <a:t>,x</a:t>
            </a:r>
            <a:r>
              <a:rPr lang="en-US" sz="2400" baseline="-25000" dirty="0">
                <a:solidFill>
                  <a:srgbClr val="00B050"/>
                </a:solidFill>
              </a:rPr>
              <a:t>2</a:t>
            </a:r>
            <a:r>
              <a:rPr lang="en-US" sz="2400" dirty="0">
                <a:solidFill>
                  <a:srgbClr val="00B050"/>
                </a:solidFill>
              </a:rPr>
              <a:t>,x</a:t>
            </a:r>
            <a:r>
              <a:rPr lang="en-US" sz="2400" baseline="-25000" dirty="0">
                <a:solidFill>
                  <a:srgbClr val="00B050"/>
                </a:solidFill>
              </a:rPr>
              <a:t>3</a:t>
            </a:r>
            <a:r>
              <a:rPr lang="en-US" sz="2400" dirty="0">
                <a:solidFill>
                  <a:srgbClr val="00B050"/>
                </a:solidFill>
              </a:rPr>
              <a:t>}, {y}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</a:rPr>
              <a:t>y can also be a </a:t>
            </a:r>
            <a:r>
              <a:rPr lang="en-US" sz="2400" dirty="0">
                <a:solidFill>
                  <a:srgbClr val="FF0000"/>
                </a:solidFill>
              </a:rPr>
              <a:t>vector</a:t>
            </a:r>
            <a:r>
              <a:rPr lang="en-US" sz="2400" dirty="0">
                <a:solidFill>
                  <a:srgbClr val="00B050"/>
                </a:solidFill>
              </a:rPr>
              <a:t> of numbers</a:t>
            </a:r>
          </a:p>
        </p:txBody>
      </p:sp>
    </p:spTree>
    <p:extLst>
      <p:ext uri="{BB962C8B-B14F-4D97-AF65-F5344CB8AC3E}">
        <p14:creationId xmlns:p14="http://schemas.microsoft.com/office/powerpoint/2010/main" val="3484693125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4009" y="42219"/>
            <a:ext cx="1194494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solidFill>
                  <a:srgbClr val="0000FF"/>
                </a:solidFill>
              </a:rPr>
              <a:t>Three “tricks” in neural networks</a:t>
            </a:r>
          </a:p>
          <a:p>
            <a:pPr algn="ctr"/>
            <a:r>
              <a:rPr lang="en-US" sz="4000" dirty="0">
                <a:solidFill>
                  <a:srgbClr val="0000FF"/>
                </a:solidFill>
              </a:rPr>
              <a:t>Trick #1. Linear combination of input data with “weights” to be learned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12C2F4-6F61-E643-8E47-E29D1D9A604E}"/>
              </a:ext>
            </a:extLst>
          </p:cNvPr>
          <p:cNvSpPr txBox="1"/>
          <p:nvPr/>
        </p:nvSpPr>
        <p:spPr>
          <a:xfrm>
            <a:off x="3446571" y="2778712"/>
            <a:ext cx="76594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Z</a:t>
            </a:r>
            <a:r>
              <a:rPr lang="en-US" sz="4800" baseline="-25000" dirty="0"/>
              <a:t>1</a:t>
            </a:r>
            <a:r>
              <a:rPr lang="en-US" sz="4800" dirty="0"/>
              <a:t> = w</a:t>
            </a:r>
            <a:r>
              <a:rPr lang="en-US" sz="4800" baseline="-25000" dirty="0"/>
              <a:t>11</a:t>
            </a:r>
            <a:r>
              <a:rPr lang="en-US" sz="2800" b="0" i="0" u="none" strike="noStrike" kern="1200" baseline="30000" dirty="0">
                <a:solidFill>
                  <a:srgbClr val="000000"/>
                </a:solidFill>
                <a:latin typeface="Calibri" panose="020F0502020204030204" pitchFamily="34" charset="0"/>
              </a:rPr>
              <a:t>x </a:t>
            </a:r>
            <a:r>
              <a:rPr lang="en-US" sz="4800" dirty="0"/>
              <a:t>x</a:t>
            </a:r>
            <a:r>
              <a:rPr lang="en-US" sz="4800" baseline="-25000" dirty="0"/>
              <a:t>1  </a:t>
            </a:r>
            <a:r>
              <a:rPr lang="en-US" sz="4800" dirty="0"/>
              <a:t>+  w</a:t>
            </a:r>
            <a:r>
              <a:rPr lang="en-US" sz="4800" baseline="-25000" dirty="0"/>
              <a:t>12</a:t>
            </a:r>
            <a:r>
              <a:rPr lang="en-US" sz="2800" b="0" i="0" strike="noStrike" kern="1200" baseline="30000" dirty="0">
                <a:solidFill>
                  <a:srgbClr val="000000"/>
                </a:solidFill>
                <a:latin typeface="Calibri" panose="020F0502020204030204" pitchFamily="34" charset="0"/>
              </a:rPr>
              <a:t>x </a:t>
            </a:r>
            <a:r>
              <a:rPr lang="en-US" sz="4800" dirty="0"/>
              <a:t>x</a:t>
            </a:r>
            <a:r>
              <a:rPr lang="en-US" sz="4800" baseline="-25000" dirty="0"/>
              <a:t>2  </a:t>
            </a:r>
            <a:r>
              <a:rPr lang="en-US" sz="4800" dirty="0"/>
              <a:t>+  w</a:t>
            </a:r>
            <a:r>
              <a:rPr lang="en-US" sz="4800" baseline="-25000" dirty="0"/>
              <a:t>13</a:t>
            </a:r>
            <a:r>
              <a:rPr lang="en-US" sz="2800" b="0" i="0" u="none" strike="noStrike" kern="1200" baseline="30000" dirty="0">
                <a:solidFill>
                  <a:srgbClr val="000000"/>
                </a:solidFill>
                <a:latin typeface="Calibri" panose="020F0502020204030204" pitchFamily="34" charset="0"/>
              </a:rPr>
              <a:t>x </a:t>
            </a:r>
            <a:r>
              <a:rPr lang="en-US" sz="4800" dirty="0"/>
              <a:t>x</a:t>
            </a:r>
            <a:r>
              <a:rPr lang="en-US" sz="4800" baseline="-25000" dirty="0"/>
              <a:t>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513CBA-118B-004E-88F2-04E1176BFD3A}"/>
              </a:ext>
            </a:extLst>
          </p:cNvPr>
          <p:cNvSpPr txBox="1"/>
          <p:nvPr/>
        </p:nvSpPr>
        <p:spPr>
          <a:xfrm>
            <a:off x="3446571" y="3643884"/>
            <a:ext cx="76594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Z</a:t>
            </a:r>
            <a:r>
              <a:rPr lang="en-US" sz="4800" baseline="-25000" dirty="0"/>
              <a:t>2</a:t>
            </a:r>
            <a:r>
              <a:rPr lang="en-US" sz="4800" dirty="0"/>
              <a:t> = w</a:t>
            </a:r>
            <a:r>
              <a:rPr lang="en-US" sz="4800" baseline="-25000" dirty="0"/>
              <a:t>21</a:t>
            </a:r>
            <a:r>
              <a:rPr lang="en-US" sz="2800" b="0" i="0" u="none" strike="noStrike" kern="1200" baseline="30000" dirty="0">
                <a:solidFill>
                  <a:srgbClr val="000000"/>
                </a:solidFill>
                <a:latin typeface="Calibri" panose="020F0502020204030204" pitchFamily="34" charset="0"/>
              </a:rPr>
              <a:t>x </a:t>
            </a:r>
            <a:r>
              <a:rPr lang="en-US" sz="4800" dirty="0"/>
              <a:t>x</a:t>
            </a:r>
            <a:r>
              <a:rPr lang="en-US" sz="4800" baseline="-25000" dirty="0"/>
              <a:t>1  </a:t>
            </a:r>
            <a:r>
              <a:rPr lang="en-US" sz="4800" dirty="0"/>
              <a:t>+  w</a:t>
            </a:r>
            <a:r>
              <a:rPr lang="en-US" sz="4800" baseline="-25000" dirty="0"/>
              <a:t>22</a:t>
            </a:r>
            <a:r>
              <a:rPr lang="en-US" sz="2800" b="0" i="0" u="none" strike="noStrike" kern="1200" baseline="30000" dirty="0">
                <a:solidFill>
                  <a:srgbClr val="000000"/>
                </a:solidFill>
                <a:latin typeface="Calibri" panose="020F0502020204030204" pitchFamily="34" charset="0"/>
              </a:rPr>
              <a:t>x</a:t>
            </a:r>
            <a:r>
              <a:rPr lang="en-US" sz="4800" b="0" i="0" u="none" strike="noStrike" kern="1200" baseline="30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sz="4800" dirty="0"/>
              <a:t>x</a:t>
            </a:r>
            <a:r>
              <a:rPr lang="en-US" sz="4800" baseline="-25000" dirty="0"/>
              <a:t>2  </a:t>
            </a:r>
            <a:r>
              <a:rPr lang="en-US" sz="4800" dirty="0"/>
              <a:t>+  w</a:t>
            </a:r>
            <a:r>
              <a:rPr lang="en-US" sz="4800" baseline="-25000" dirty="0"/>
              <a:t>23</a:t>
            </a:r>
            <a:r>
              <a:rPr lang="en-US" sz="2800" b="0" i="0" u="none" strike="noStrike" kern="1200" baseline="30000" dirty="0">
                <a:solidFill>
                  <a:srgbClr val="000000"/>
                </a:solidFill>
                <a:latin typeface="Calibri" panose="020F0502020204030204" pitchFamily="34" charset="0"/>
              </a:rPr>
              <a:t>x </a:t>
            </a:r>
            <a:r>
              <a:rPr lang="en-US" sz="4800" dirty="0"/>
              <a:t>x</a:t>
            </a:r>
            <a:r>
              <a:rPr lang="en-US" sz="4800" baseline="-25000" dirty="0"/>
              <a:t>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B5544B-7674-9149-90D3-535310BC1662}"/>
              </a:ext>
            </a:extLst>
          </p:cNvPr>
          <p:cNvSpPr txBox="1"/>
          <p:nvPr/>
        </p:nvSpPr>
        <p:spPr>
          <a:xfrm>
            <a:off x="3141079" y="4758115"/>
            <a:ext cx="79649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B050"/>
                </a:solidFill>
              </a:rPr>
              <a:t>Matrix multiplication of vector </a:t>
            </a:r>
            <a:r>
              <a:rPr lang="en-US" sz="3200" b="1" dirty="0">
                <a:solidFill>
                  <a:srgbClr val="FF0000"/>
                </a:solidFill>
              </a:rPr>
              <a:t>x</a:t>
            </a:r>
            <a:r>
              <a:rPr lang="en-US" sz="3200" dirty="0"/>
              <a:t> </a:t>
            </a:r>
            <a:r>
              <a:rPr lang="en-US" sz="3200" dirty="0">
                <a:solidFill>
                  <a:srgbClr val="00B050"/>
                </a:solidFill>
              </a:rPr>
              <a:t>and matrix </a:t>
            </a:r>
            <a:r>
              <a:rPr lang="en-US" sz="3200" b="1" dirty="0">
                <a:solidFill>
                  <a:srgbClr val="FF0000"/>
                </a:solidFill>
              </a:rPr>
              <a:t>w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</a:rPr>
              <a:t>Z=</a:t>
            </a:r>
            <a:r>
              <a:rPr lang="en-US" sz="3200" b="1" dirty="0" err="1">
                <a:solidFill>
                  <a:srgbClr val="FF0000"/>
                </a:solidFill>
              </a:rPr>
              <a:t>wx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FEFE9D-CE73-A64E-8189-C5D5CDE8660E}"/>
              </a:ext>
            </a:extLst>
          </p:cNvPr>
          <p:cNvSpPr txBox="1"/>
          <p:nvPr/>
        </p:nvSpPr>
        <p:spPr>
          <a:xfrm>
            <a:off x="117346" y="2203570"/>
            <a:ext cx="2407534" cy="255454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Inputs</a:t>
            </a:r>
          </a:p>
          <a:p>
            <a:pPr algn="ctr"/>
            <a:r>
              <a:rPr lang="en-US" sz="4000" dirty="0"/>
              <a:t>x</a:t>
            </a:r>
            <a:r>
              <a:rPr lang="en-US" sz="4000" baseline="-25000" dirty="0"/>
              <a:t>1</a:t>
            </a:r>
          </a:p>
          <a:p>
            <a:pPr algn="ctr"/>
            <a:r>
              <a:rPr lang="en-US" sz="4000" dirty="0"/>
              <a:t>x</a:t>
            </a:r>
            <a:r>
              <a:rPr lang="en-US" sz="4000" baseline="-25000" dirty="0"/>
              <a:t>2</a:t>
            </a:r>
          </a:p>
          <a:p>
            <a:pPr algn="ctr"/>
            <a:r>
              <a:rPr lang="en-US" sz="4000" dirty="0"/>
              <a:t>x</a:t>
            </a:r>
            <a:r>
              <a:rPr lang="en-US" sz="4000" baseline="-25000" dirty="0"/>
              <a:t>3</a:t>
            </a:r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64E23B5E-09C0-2B41-B633-CA6344169461}"/>
              </a:ext>
            </a:extLst>
          </p:cNvPr>
          <p:cNvSpPr/>
          <p:nvPr/>
        </p:nvSpPr>
        <p:spPr>
          <a:xfrm>
            <a:off x="2606040" y="3429000"/>
            <a:ext cx="667512" cy="4297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735132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50050" y="358129"/>
            <a:ext cx="90967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>
                <a:solidFill>
                  <a:srgbClr val="0000FF"/>
                </a:solidFill>
              </a:rPr>
              <a:t>Trick #2. Apply an “Activation Function” </a:t>
            </a:r>
            <a:r>
              <a:rPr lang="en-US" sz="4000" dirty="0">
                <a:solidFill>
                  <a:srgbClr val="FF0000"/>
                </a:solidFill>
              </a:rPr>
              <a:t>(</a:t>
            </a:r>
            <a:r>
              <a:rPr lang="en-US" sz="4000" dirty="0">
                <a:solidFill>
                  <a:srgbClr val="FF0000"/>
                </a:solidFill>
                <a:latin typeface="Symbol" pitchFamily="2" charset="2"/>
              </a:rPr>
              <a:t>s</a:t>
            </a:r>
            <a:r>
              <a:rPr lang="en-US" sz="4000" dirty="0">
                <a:solidFill>
                  <a:srgbClr val="FF0000"/>
                </a:solidFill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A946FE-E134-C142-A623-CF6CFC98B9BE}"/>
              </a:ext>
            </a:extLst>
          </p:cNvPr>
          <p:cNvSpPr txBox="1"/>
          <p:nvPr/>
        </p:nvSpPr>
        <p:spPr>
          <a:xfrm>
            <a:off x="2658945" y="3824507"/>
            <a:ext cx="26380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ym typeface="Wingdings" pitchFamily="2" charset="2"/>
              </a:rPr>
              <a:t>numbers between 0 and 1</a:t>
            </a:r>
          </a:p>
          <a:p>
            <a:r>
              <a:rPr lang="en-US" sz="1600" dirty="0">
                <a:sym typeface="Wingdings" pitchFamily="2" charset="2"/>
              </a:rPr>
              <a:t>or between -1 and 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289209-D1A0-0B41-99B2-163DC7F1213F}"/>
              </a:ext>
            </a:extLst>
          </p:cNvPr>
          <p:cNvSpPr/>
          <p:nvPr/>
        </p:nvSpPr>
        <p:spPr>
          <a:xfrm>
            <a:off x="2658945" y="2170959"/>
            <a:ext cx="601884" cy="769441"/>
          </a:xfrm>
          <a:prstGeom prst="rect">
            <a:avLst/>
          </a:prstGeom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rgbClr val="FF0000"/>
                </a:solidFill>
                <a:latin typeface="Symbol" pitchFamily="2" charset="2"/>
              </a:rPr>
              <a:t>s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509B46-3520-8E98-637D-8AB5318CA9E3}"/>
              </a:ext>
            </a:extLst>
          </p:cNvPr>
          <p:cNvSpPr txBox="1"/>
          <p:nvPr/>
        </p:nvSpPr>
        <p:spPr>
          <a:xfrm>
            <a:off x="-10373" y="2137890"/>
            <a:ext cx="1385634" cy="15696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Inputs</a:t>
            </a:r>
          </a:p>
          <a:p>
            <a:pPr algn="ctr"/>
            <a:r>
              <a:rPr lang="en-US" sz="2400" dirty="0"/>
              <a:t>x</a:t>
            </a:r>
            <a:r>
              <a:rPr lang="en-US" sz="2400" baseline="-25000" dirty="0"/>
              <a:t>1</a:t>
            </a:r>
          </a:p>
          <a:p>
            <a:pPr algn="ctr"/>
            <a:r>
              <a:rPr lang="en-US" sz="2400" dirty="0"/>
              <a:t>x</a:t>
            </a:r>
            <a:r>
              <a:rPr lang="en-US" sz="2400" baseline="-25000" dirty="0"/>
              <a:t>2</a:t>
            </a:r>
          </a:p>
          <a:p>
            <a:pPr algn="ctr"/>
            <a:r>
              <a:rPr lang="en-US" sz="2400" dirty="0"/>
              <a:t>x</a:t>
            </a:r>
            <a:r>
              <a:rPr lang="en-US" sz="2400" baseline="-25000" dirty="0"/>
              <a:t>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AFBE37-A6E4-556C-AC82-EB32082E09AF}"/>
              </a:ext>
            </a:extLst>
          </p:cNvPr>
          <p:cNvSpPr txBox="1"/>
          <p:nvPr/>
        </p:nvSpPr>
        <p:spPr>
          <a:xfrm>
            <a:off x="1986403" y="2761020"/>
            <a:ext cx="60188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ym typeface="Wingdings" pitchFamily="2" charset="2"/>
              </a:rPr>
              <a:t>Z</a:t>
            </a:r>
            <a:r>
              <a:rPr lang="en-US" sz="2400" baseline="-25000" dirty="0">
                <a:sym typeface="Wingdings" pitchFamily="2" charset="2"/>
              </a:rPr>
              <a:t>1</a:t>
            </a:r>
            <a:endParaRPr lang="en-US" sz="2400" dirty="0">
              <a:sym typeface="Wingdings" pitchFamily="2" charset="2"/>
            </a:endParaRPr>
          </a:p>
          <a:p>
            <a:r>
              <a:rPr lang="en-US" sz="2400" dirty="0">
                <a:sym typeface="Wingdings" pitchFamily="2" charset="2"/>
              </a:rPr>
              <a:t>Z</a:t>
            </a:r>
            <a:r>
              <a:rPr lang="en-US" sz="2400" baseline="-25000" dirty="0">
                <a:sym typeface="Wingdings" pitchFamily="2" charset="2"/>
              </a:rPr>
              <a:t>2</a:t>
            </a:r>
            <a:endParaRPr lang="en-US" sz="2400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41BD5FA-5579-B15B-8154-F192E123788D}"/>
              </a:ext>
            </a:extLst>
          </p:cNvPr>
          <p:cNvCxnSpPr/>
          <p:nvPr/>
        </p:nvCxnSpPr>
        <p:spPr>
          <a:xfrm>
            <a:off x="2681363" y="3176518"/>
            <a:ext cx="557048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9FBC4204-E8C0-A73B-21D2-6336CC87E52D}"/>
              </a:ext>
            </a:extLst>
          </p:cNvPr>
          <p:cNvSpPr txBox="1"/>
          <p:nvPr/>
        </p:nvSpPr>
        <p:spPr>
          <a:xfrm>
            <a:off x="3479003" y="2761020"/>
            <a:ext cx="60188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ym typeface="Wingdings" pitchFamily="2" charset="2"/>
              </a:rPr>
              <a:t>H</a:t>
            </a:r>
            <a:r>
              <a:rPr lang="en-US" sz="2400" baseline="-25000" dirty="0">
                <a:sym typeface="Wingdings" pitchFamily="2" charset="2"/>
              </a:rPr>
              <a:t>1</a:t>
            </a:r>
            <a:endParaRPr lang="en-US" sz="2400" dirty="0">
              <a:sym typeface="Wingdings" pitchFamily="2" charset="2"/>
            </a:endParaRPr>
          </a:p>
          <a:p>
            <a:r>
              <a:rPr lang="en-US" sz="2400" dirty="0">
                <a:sym typeface="Wingdings" pitchFamily="2" charset="2"/>
              </a:rPr>
              <a:t>H</a:t>
            </a:r>
            <a:r>
              <a:rPr lang="en-US" sz="2400" baseline="-25000" dirty="0">
                <a:sym typeface="Wingdings" pitchFamily="2" charset="2"/>
              </a:rPr>
              <a:t>2</a:t>
            </a:r>
            <a:endParaRPr lang="en-US" sz="2400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596C5EC-01DF-F849-62C4-E725AF4CB547}"/>
              </a:ext>
            </a:extLst>
          </p:cNvPr>
          <p:cNvCxnSpPr/>
          <p:nvPr/>
        </p:nvCxnSpPr>
        <p:spPr>
          <a:xfrm>
            <a:off x="1224324" y="3328918"/>
            <a:ext cx="55704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906223A8-3B72-3AC3-27E2-8308A21CD7EE}"/>
              </a:ext>
            </a:extLst>
          </p:cNvPr>
          <p:cNvSpPr/>
          <p:nvPr/>
        </p:nvSpPr>
        <p:spPr>
          <a:xfrm>
            <a:off x="1210879" y="2180846"/>
            <a:ext cx="601884" cy="769441"/>
          </a:xfrm>
          <a:prstGeom prst="rect">
            <a:avLst/>
          </a:prstGeom>
          <a:ln w="28575">
            <a:solidFill>
              <a:srgbClr val="0432FF"/>
            </a:solidFill>
          </a:ln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rgbClr val="0432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</a:p>
        </p:txBody>
      </p:sp>
      <p:pic>
        <p:nvPicPr>
          <p:cNvPr id="9" name="Picture 8" descr="A diagram of functions and functions&#10;&#10;AI-generated content may be incorrect.">
            <a:extLst>
              <a:ext uri="{FF2B5EF4-FFF2-40B4-BE49-F238E27FC236}">
                <a16:creationId xmlns:a16="http://schemas.microsoft.com/office/drawing/2014/main" id="{EA48D1D2-8094-A68A-E18F-213F6F5C8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292" r="3287"/>
          <a:stretch>
            <a:fillRect/>
          </a:stretch>
        </p:blipFill>
        <p:spPr>
          <a:xfrm>
            <a:off x="5124003" y="2373417"/>
            <a:ext cx="6949472" cy="31510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C88A72-5553-2A02-748F-0C8A7F2592C0}"/>
              </a:ext>
            </a:extLst>
          </p:cNvPr>
          <p:cNvSpPr txBox="1"/>
          <p:nvPr/>
        </p:nvSpPr>
        <p:spPr>
          <a:xfrm>
            <a:off x="6821286" y="1553115"/>
            <a:ext cx="41695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Activation Functions (</a:t>
            </a:r>
            <a:r>
              <a:rPr lang="en-US" sz="3200" dirty="0">
                <a:solidFill>
                  <a:srgbClr val="FF0000"/>
                </a:solidFill>
                <a:latin typeface="Symbol" pitchFamily="2" charset="2"/>
              </a:rPr>
              <a:t>s</a:t>
            </a:r>
            <a:r>
              <a:rPr lang="en-US" sz="3200" dirty="0">
                <a:solidFill>
                  <a:srgbClr val="FF0000"/>
                </a:solidFill>
              </a:rPr>
              <a:t>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A85715-CD55-BC6E-ABFF-4AE17D2E5466}"/>
              </a:ext>
            </a:extLst>
          </p:cNvPr>
          <p:cNvSpPr txBox="1"/>
          <p:nvPr/>
        </p:nvSpPr>
        <p:spPr>
          <a:xfrm>
            <a:off x="6400121" y="5776818"/>
            <a:ext cx="4156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Take any  number at turn it in a number between 0 and 1, or between -1 and 1</a:t>
            </a:r>
          </a:p>
        </p:txBody>
      </p:sp>
    </p:spTree>
    <p:extLst>
      <p:ext uri="{BB962C8B-B14F-4D97-AF65-F5344CB8AC3E}">
        <p14:creationId xmlns:p14="http://schemas.microsoft.com/office/powerpoint/2010/main" val="909900164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C85F69A-298D-1B44-82F0-29163F05870E}"/>
              </a:ext>
            </a:extLst>
          </p:cNvPr>
          <p:cNvSpPr/>
          <p:nvPr/>
        </p:nvSpPr>
        <p:spPr>
          <a:xfrm>
            <a:off x="1412776" y="-2963"/>
            <a:ext cx="971719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solidFill>
                  <a:srgbClr val="0000FF"/>
                </a:solidFill>
              </a:rPr>
              <a:t>Trick #3. Multiple layers, possibly scaling the number of dimensions up or down + recycling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315783-54DD-F04B-A8CB-D8913A03B95A}"/>
              </a:ext>
            </a:extLst>
          </p:cNvPr>
          <p:cNvSpPr txBox="1"/>
          <p:nvPr/>
        </p:nvSpPr>
        <p:spPr>
          <a:xfrm>
            <a:off x="70715" y="1779465"/>
            <a:ext cx="1129661" cy="156966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Inputs</a:t>
            </a:r>
          </a:p>
          <a:p>
            <a:pPr algn="ctr"/>
            <a:r>
              <a:rPr lang="en-US" sz="2400" dirty="0"/>
              <a:t>x</a:t>
            </a:r>
            <a:r>
              <a:rPr lang="en-US" sz="2400" baseline="-25000" dirty="0"/>
              <a:t>1</a:t>
            </a:r>
          </a:p>
          <a:p>
            <a:pPr algn="ctr"/>
            <a:r>
              <a:rPr lang="en-US" sz="2400" dirty="0"/>
              <a:t>x</a:t>
            </a:r>
            <a:r>
              <a:rPr lang="en-US" sz="2400" baseline="-25000" dirty="0"/>
              <a:t>2</a:t>
            </a:r>
          </a:p>
          <a:p>
            <a:pPr algn="ctr"/>
            <a:r>
              <a:rPr lang="en-US" sz="2400" dirty="0"/>
              <a:t>x</a:t>
            </a:r>
            <a:r>
              <a:rPr lang="en-US" sz="2400" baseline="-25000" dirty="0"/>
              <a:t>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0CCE6A-78D0-FB41-96CD-F65914339252}"/>
              </a:ext>
            </a:extLst>
          </p:cNvPr>
          <p:cNvSpPr txBox="1"/>
          <p:nvPr/>
        </p:nvSpPr>
        <p:spPr>
          <a:xfrm>
            <a:off x="8731892" y="1986376"/>
            <a:ext cx="2766009" cy="95410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Output</a:t>
            </a:r>
          </a:p>
          <a:p>
            <a:pPr algn="ctr"/>
            <a:r>
              <a:rPr lang="en-US" sz="2800" dirty="0"/>
              <a:t>y</a:t>
            </a: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CEA9BE1F-3E41-B349-8C87-E444570B38E5}"/>
              </a:ext>
            </a:extLst>
          </p:cNvPr>
          <p:cNvSpPr/>
          <p:nvPr/>
        </p:nvSpPr>
        <p:spPr>
          <a:xfrm>
            <a:off x="1342670" y="2214836"/>
            <a:ext cx="866171" cy="46516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4A783168-6871-2D43-B829-9BAC2B4DC3C3}"/>
              </a:ext>
            </a:extLst>
          </p:cNvPr>
          <p:cNvSpPr/>
          <p:nvPr/>
        </p:nvSpPr>
        <p:spPr>
          <a:xfrm>
            <a:off x="7375857" y="2257675"/>
            <a:ext cx="891252" cy="4577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B8C648-7501-8348-915A-FB44DA7CD04F}"/>
              </a:ext>
            </a:extLst>
          </p:cNvPr>
          <p:cNvSpPr txBox="1"/>
          <p:nvPr/>
        </p:nvSpPr>
        <p:spPr>
          <a:xfrm>
            <a:off x="482966" y="4345608"/>
            <a:ext cx="5694944" cy="193899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Learn the weights </a:t>
            </a:r>
            <a:r>
              <a:rPr lang="en-US" sz="2400" b="1" dirty="0" err="1"/>
              <a:t>w</a:t>
            </a:r>
            <a:r>
              <a:rPr lang="en-US" sz="2400" b="1" baseline="-25000" dirty="0" err="1"/>
              <a:t>A</a:t>
            </a:r>
            <a:r>
              <a:rPr lang="en-US" sz="2400" b="1" dirty="0"/>
              <a:t>, </a:t>
            </a:r>
            <a:r>
              <a:rPr lang="en-US" sz="2400" b="1" dirty="0" err="1"/>
              <a:t>w</a:t>
            </a:r>
            <a:r>
              <a:rPr lang="en-US" sz="2400" b="1" baseline="-25000" dirty="0" err="1"/>
              <a:t>B</a:t>
            </a:r>
            <a:r>
              <a:rPr lang="en-US" sz="2400" b="1" dirty="0"/>
              <a:t>, </a:t>
            </a:r>
            <a:r>
              <a:rPr lang="en-US" sz="2400" b="1" dirty="0" err="1"/>
              <a:t>w</a:t>
            </a:r>
            <a:r>
              <a:rPr lang="en-US" sz="2400" b="1" baseline="-25000" dirty="0" err="1"/>
              <a:t>C</a:t>
            </a:r>
            <a:r>
              <a:rPr lang="en-US" sz="2400" b="1" dirty="0"/>
              <a:t>, </a:t>
            </a:r>
            <a:r>
              <a:rPr lang="en-US" sz="2400" b="1" dirty="0" err="1"/>
              <a:t>w</a:t>
            </a:r>
            <a:r>
              <a:rPr lang="en-US" sz="2400" b="1" baseline="-25000" dirty="0" err="1"/>
              <a:t>D</a:t>
            </a:r>
            <a:r>
              <a:rPr lang="en-US" sz="2400" b="1" dirty="0"/>
              <a:t>, </a:t>
            </a:r>
            <a:r>
              <a:rPr lang="en-US" sz="2400" b="1" dirty="0" err="1"/>
              <a:t>w</a:t>
            </a:r>
            <a:r>
              <a:rPr lang="en-US" sz="2400" b="1" baseline="-25000" dirty="0" err="1"/>
              <a:t>output</a:t>
            </a:r>
            <a:endParaRPr lang="en-US" sz="2400" b="1" baseline="-25000" dirty="0"/>
          </a:p>
          <a:p>
            <a:pPr marL="457200" indent="-457200">
              <a:buAutoNum type="arabicParenBoth"/>
            </a:pPr>
            <a:r>
              <a:rPr lang="en-US" sz="2400" dirty="0">
                <a:solidFill>
                  <a:srgbClr val="00B050"/>
                </a:solidFill>
              </a:rPr>
              <a:t>Random start </a:t>
            </a:r>
          </a:p>
          <a:p>
            <a:pPr marL="457200" indent="-457200">
              <a:buAutoNum type="arabicParenBoth"/>
            </a:pPr>
            <a:r>
              <a:rPr lang="en-US" sz="2400" dirty="0">
                <a:solidFill>
                  <a:srgbClr val="00B050"/>
                </a:solidFill>
              </a:rPr>
              <a:t>Calculate y for training x; </a:t>
            </a:r>
          </a:p>
          <a:p>
            <a:pPr marL="457200" indent="-457200">
              <a:buAutoNum type="arabicParenBoth"/>
            </a:pPr>
            <a:r>
              <a:rPr lang="en-US" sz="2400" dirty="0">
                <a:solidFill>
                  <a:srgbClr val="00B050"/>
                </a:solidFill>
              </a:rPr>
              <a:t>Calculate derivatives of loss as f(w); </a:t>
            </a:r>
          </a:p>
          <a:p>
            <a:pPr marL="457200" indent="-457200">
              <a:buAutoNum type="arabicParenBoth"/>
            </a:pPr>
            <a:r>
              <a:rPr lang="en-US" sz="2400" dirty="0">
                <a:solidFill>
                  <a:srgbClr val="00B050"/>
                </a:solidFill>
              </a:rPr>
              <a:t>Adjust w</a:t>
            </a:r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888AF5D2-838F-4C4B-B214-564B0C332FDF}"/>
              </a:ext>
            </a:extLst>
          </p:cNvPr>
          <p:cNvSpPr/>
          <p:nvPr/>
        </p:nvSpPr>
        <p:spPr>
          <a:xfrm>
            <a:off x="3089905" y="2359157"/>
            <a:ext cx="481066" cy="32084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F9BBEA-0501-EE4B-BBA7-2F3853786DC0}"/>
              </a:ext>
            </a:extLst>
          </p:cNvPr>
          <p:cNvSpPr txBox="1"/>
          <p:nvPr/>
        </p:nvSpPr>
        <p:spPr>
          <a:xfrm>
            <a:off x="3627531" y="1202893"/>
            <a:ext cx="626833" cy="24258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600" baseline="-25000" dirty="0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907576B6-E80D-454C-B54D-EA0EA3132F5D}"/>
              </a:ext>
            </a:extLst>
          </p:cNvPr>
          <p:cNvSpPr/>
          <p:nvPr/>
        </p:nvSpPr>
        <p:spPr>
          <a:xfrm>
            <a:off x="4349772" y="2312068"/>
            <a:ext cx="485595" cy="44950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5D7B58B-59DE-8941-9E62-EF6C8E0B4AC8}"/>
              </a:ext>
            </a:extLst>
          </p:cNvPr>
          <p:cNvSpPr txBox="1"/>
          <p:nvPr/>
        </p:nvSpPr>
        <p:spPr>
          <a:xfrm>
            <a:off x="4893245" y="1202893"/>
            <a:ext cx="626833" cy="24258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600" baseline="-25000" dirty="0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029E90B9-41D5-5849-8C48-1F0E6DB81ED9}"/>
              </a:ext>
            </a:extLst>
          </p:cNvPr>
          <p:cNvSpPr/>
          <p:nvPr/>
        </p:nvSpPr>
        <p:spPr>
          <a:xfrm>
            <a:off x="5615486" y="2312068"/>
            <a:ext cx="485595" cy="44950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D52DB0-91A2-8B4A-86BB-6B297131AED0}"/>
              </a:ext>
            </a:extLst>
          </p:cNvPr>
          <p:cNvSpPr txBox="1"/>
          <p:nvPr/>
        </p:nvSpPr>
        <p:spPr>
          <a:xfrm>
            <a:off x="6271374" y="1663193"/>
            <a:ext cx="639700" cy="160047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600" baseline="-250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9924F22-BA2D-2248-90DD-BA880D683FF3}"/>
              </a:ext>
            </a:extLst>
          </p:cNvPr>
          <p:cNvSpPr/>
          <p:nvPr/>
        </p:nvSpPr>
        <p:spPr>
          <a:xfrm>
            <a:off x="2324671" y="1768217"/>
            <a:ext cx="5966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err="1"/>
              <a:t>w</a:t>
            </a:r>
            <a:r>
              <a:rPr lang="en-US" sz="2800" b="1" baseline="-25000" dirty="0" err="1"/>
              <a:t>A</a:t>
            </a:r>
            <a:endParaRPr lang="en-US" sz="28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E75D642-E262-CA47-AD3C-896F4727786E}"/>
              </a:ext>
            </a:extLst>
          </p:cNvPr>
          <p:cNvSpPr/>
          <p:nvPr/>
        </p:nvSpPr>
        <p:spPr>
          <a:xfrm>
            <a:off x="3694406" y="1788848"/>
            <a:ext cx="5870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err="1"/>
              <a:t>w</a:t>
            </a:r>
            <a:r>
              <a:rPr lang="en-US" sz="2800" b="1" baseline="-25000" dirty="0" err="1"/>
              <a:t>B</a:t>
            </a:r>
            <a:endParaRPr lang="en-US" sz="28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91A380-7CCF-6C4F-AD2F-0C1A167A8903}"/>
              </a:ext>
            </a:extLst>
          </p:cNvPr>
          <p:cNvSpPr/>
          <p:nvPr/>
        </p:nvSpPr>
        <p:spPr>
          <a:xfrm>
            <a:off x="4930775" y="1788848"/>
            <a:ext cx="5790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err="1"/>
              <a:t>w</a:t>
            </a:r>
            <a:r>
              <a:rPr lang="en-US" sz="2800" b="1" baseline="-25000" dirty="0" err="1"/>
              <a:t>C</a:t>
            </a:r>
            <a:endParaRPr lang="en-US" sz="28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9B7519D-DFFB-484B-9232-64C19A343AB4}"/>
              </a:ext>
            </a:extLst>
          </p:cNvPr>
          <p:cNvSpPr/>
          <p:nvPr/>
        </p:nvSpPr>
        <p:spPr>
          <a:xfrm>
            <a:off x="6308023" y="1863654"/>
            <a:ext cx="6030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err="1"/>
              <a:t>w</a:t>
            </a:r>
            <a:r>
              <a:rPr lang="en-US" sz="2800" b="1" baseline="-25000" dirty="0" err="1"/>
              <a:t>D</a:t>
            </a:r>
            <a:endParaRPr lang="en-US" sz="28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1E3760B-7536-DE44-BC55-1DFB4E4A862D}"/>
              </a:ext>
            </a:extLst>
          </p:cNvPr>
          <p:cNvSpPr/>
          <p:nvPr/>
        </p:nvSpPr>
        <p:spPr>
          <a:xfrm>
            <a:off x="7188232" y="1612985"/>
            <a:ext cx="12665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err="1"/>
              <a:t>w</a:t>
            </a:r>
            <a:r>
              <a:rPr lang="en-US" sz="3200" b="1" baseline="-25000" dirty="0" err="1"/>
              <a:t>output</a:t>
            </a:r>
            <a:endParaRPr lang="en-US" sz="32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3769A0-6BE2-C44E-A414-3CCD3B5DA0CC}"/>
              </a:ext>
            </a:extLst>
          </p:cNvPr>
          <p:cNvSpPr/>
          <p:nvPr/>
        </p:nvSpPr>
        <p:spPr>
          <a:xfrm>
            <a:off x="2453874" y="2086239"/>
            <a:ext cx="4635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latin typeface="Symbol" pitchFamily="2" charset="2"/>
              </a:rPr>
              <a:t>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9E318AE-E695-0B40-8989-E2F2782E8A5F}"/>
              </a:ext>
            </a:extLst>
          </p:cNvPr>
          <p:cNvSpPr/>
          <p:nvPr/>
        </p:nvSpPr>
        <p:spPr>
          <a:xfrm>
            <a:off x="3764398" y="2127402"/>
            <a:ext cx="4635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latin typeface="Symbol" pitchFamily="2" charset="2"/>
              </a:rPr>
              <a:t>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E631057-1B64-FF40-BB5B-4F675EAB2C9B}"/>
              </a:ext>
            </a:extLst>
          </p:cNvPr>
          <p:cNvSpPr/>
          <p:nvPr/>
        </p:nvSpPr>
        <p:spPr>
          <a:xfrm>
            <a:off x="5013200" y="2223096"/>
            <a:ext cx="4635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latin typeface="Symbol" pitchFamily="2" charset="2"/>
              </a:rPr>
              <a:t>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249824B-4703-B245-A331-F65A2B13EBE9}"/>
              </a:ext>
            </a:extLst>
          </p:cNvPr>
          <p:cNvSpPr/>
          <p:nvPr/>
        </p:nvSpPr>
        <p:spPr>
          <a:xfrm>
            <a:off x="6408986" y="2271662"/>
            <a:ext cx="4635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latin typeface="Symbol" pitchFamily="2" charset="2"/>
              </a:rPr>
              <a:t>s</a:t>
            </a:r>
            <a:endParaRPr lang="en-US" dirty="0">
              <a:latin typeface="Symbol" pitchFamily="2" charset="2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9CFD07-E99B-D64E-94C9-CF543C07E1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0780" y="3872136"/>
            <a:ext cx="4912798" cy="25878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2D2E43F-A1BF-734B-9480-0AB0C8A56B80}"/>
              </a:ext>
            </a:extLst>
          </p:cNvPr>
          <p:cNvSpPr txBox="1"/>
          <p:nvPr/>
        </p:nvSpPr>
        <p:spPr>
          <a:xfrm>
            <a:off x="8226131" y="6384467"/>
            <a:ext cx="441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w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9679FB6-BBAF-4049-A8BA-A7D692EE13D5}"/>
              </a:ext>
            </a:extLst>
          </p:cNvPr>
          <p:cNvSpPr txBox="1"/>
          <p:nvPr/>
        </p:nvSpPr>
        <p:spPr>
          <a:xfrm>
            <a:off x="2276762" y="1647183"/>
            <a:ext cx="639700" cy="160047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600" baseline="-2500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5D702D2-4B35-32A6-AB09-3A757C965293}"/>
              </a:ext>
            </a:extLst>
          </p:cNvPr>
          <p:cNvCxnSpPr>
            <a:stCxn id="18" idx="2"/>
          </p:cNvCxnSpPr>
          <p:nvPr/>
        </p:nvCxnSpPr>
        <p:spPr>
          <a:xfrm flipH="1">
            <a:off x="6585995" y="3263667"/>
            <a:ext cx="5229" cy="752748"/>
          </a:xfrm>
          <a:prstGeom prst="line">
            <a:avLst/>
          </a:prstGeom>
          <a:ln w="317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0B96809-B6C5-0621-6E10-38FC78CDCC77}"/>
              </a:ext>
            </a:extLst>
          </p:cNvPr>
          <p:cNvCxnSpPr>
            <a:cxnSpLocks/>
          </p:cNvCxnSpPr>
          <p:nvPr/>
        </p:nvCxnSpPr>
        <p:spPr>
          <a:xfrm>
            <a:off x="2604304" y="4016415"/>
            <a:ext cx="3981691" cy="0"/>
          </a:xfrm>
          <a:prstGeom prst="line">
            <a:avLst/>
          </a:prstGeom>
          <a:ln w="317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E586F40A-DB79-929E-DB23-DC9C26D4F7B4}"/>
              </a:ext>
            </a:extLst>
          </p:cNvPr>
          <p:cNvCxnSpPr>
            <a:endCxn id="29" idx="2"/>
          </p:cNvCxnSpPr>
          <p:nvPr/>
        </p:nvCxnSpPr>
        <p:spPr>
          <a:xfrm flipH="1" flipV="1">
            <a:off x="2596612" y="3247657"/>
            <a:ext cx="7692" cy="768758"/>
          </a:xfrm>
          <a:prstGeom prst="straightConnector1">
            <a:avLst/>
          </a:prstGeom>
          <a:ln w="317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D1B78D1-C6D4-CDEB-CCD6-FE27F1840793}"/>
              </a:ext>
            </a:extLst>
          </p:cNvPr>
          <p:cNvSpPr txBox="1"/>
          <p:nvPr/>
        </p:nvSpPr>
        <p:spPr>
          <a:xfrm>
            <a:off x="3822512" y="3686887"/>
            <a:ext cx="1054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2"/>
                </a:solidFill>
              </a:rPr>
              <a:t>Recycling</a:t>
            </a:r>
          </a:p>
        </p:txBody>
      </p:sp>
    </p:spTree>
    <p:extLst>
      <p:ext uri="{BB962C8B-B14F-4D97-AF65-F5344CB8AC3E}">
        <p14:creationId xmlns:p14="http://schemas.microsoft.com/office/powerpoint/2010/main" val="3223631038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single step process&#10;&#10;AI-generated content may be incorrect.">
            <a:extLst>
              <a:ext uri="{FF2B5EF4-FFF2-40B4-BE49-F238E27FC236}">
                <a16:creationId xmlns:a16="http://schemas.microsoft.com/office/drawing/2014/main" id="{18E6E981-8198-BE72-F906-8AE2A55FEE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753" y="2824592"/>
            <a:ext cx="9372494" cy="384118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19EE901-7F88-E0E8-5552-FBCEF1C68E87}"/>
              </a:ext>
            </a:extLst>
          </p:cNvPr>
          <p:cNvSpPr/>
          <p:nvPr/>
        </p:nvSpPr>
        <p:spPr>
          <a:xfrm>
            <a:off x="1237399" y="49717"/>
            <a:ext cx="971719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rgbClr val="0000FF"/>
                </a:solidFill>
              </a:rPr>
              <a:t>Trick #4. Diffusion neural networks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EFE3DB-B28C-0563-7298-9715A1957DD5}"/>
              </a:ext>
            </a:extLst>
          </p:cNvPr>
          <p:cNvSpPr txBox="1"/>
          <p:nvPr/>
        </p:nvSpPr>
        <p:spPr>
          <a:xfrm>
            <a:off x="225631" y="762785"/>
            <a:ext cx="119663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Generate forward “data” for training: progressively add noise to real objects (images, protein structures) with known information (image of a ”dog”, </a:t>
            </a:r>
            <a:r>
              <a:rPr lang="en-US" dirty="0" err="1"/>
              <a:t>sequence+molecule</a:t>
            </a:r>
            <a:r>
              <a:rPr lang="en-US" dirty="0"/>
              <a:t> </a:t>
            </a:r>
            <a:r>
              <a:rPr lang="en-US" dirty="0" err="1"/>
              <a:t>types+MSA</a:t>
            </a:r>
            <a:r>
              <a:rPr lang="en-US" dirty="0"/>
              <a:t>)</a:t>
            </a:r>
          </a:p>
          <a:p>
            <a:endParaRPr lang="en-US" dirty="0"/>
          </a:p>
          <a:p>
            <a:r>
              <a:rPr lang="en-US" dirty="0"/>
              <a:t>Use reverse “data” to train networks to denoise noisy data under constraints (protein sequence, molecular types, MSA, etc.)</a:t>
            </a:r>
          </a:p>
          <a:p>
            <a:endParaRPr lang="en-US" dirty="0"/>
          </a:p>
          <a:p>
            <a:r>
              <a:rPr lang="en-US" dirty="0"/>
              <a:t>In daily use: start with random points for atoms, denoise under constraints</a:t>
            </a:r>
          </a:p>
        </p:txBody>
      </p:sp>
    </p:spTree>
    <p:extLst>
      <p:ext uri="{BB962C8B-B14F-4D97-AF65-F5344CB8AC3E}">
        <p14:creationId xmlns:p14="http://schemas.microsoft.com/office/powerpoint/2010/main" val="1411039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67093" y="210271"/>
            <a:ext cx="824584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>
                <a:solidFill>
                  <a:srgbClr val="0000FF"/>
                </a:solidFill>
              </a:rPr>
              <a:t>AlphaFold2 random seeds and recycles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8EBD1E-D045-D940-9597-E5175796A451}"/>
              </a:ext>
            </a:extLst>
          </p:cNvPr>
          <p:cNvSpPr txBox="1"/>
          <p:nvPr/>
        </p:nvSpPr>
        <p:spPr>
          <a:xfrm>
            <a:off x="3429788" y="6260440"/>
            <a:ext cx="5093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Each box is a vector of length 128 or 384</a:t>
            </a:r>
          </a:p>
        </p:txBody>
      </p:sp>
      <p:pic>
        <p:nvPicPr>
          <p:cNvPr id="7" name="Picture 6" descr="A picture containing text, screenshot, diagram&#10;&#10;Description automatically generated">
            <a:extLst>
              <a:ext uri="{FF2B5EF4-FFF2-40B4-BE49-F238E27FC236}">
                <a16:creationId xmlns:a16="http://schemas.microsoft.com/office/drawing/2014/main" id="{B79B5DB8-A911-7615-35AE-E3C7CB32E1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505" y="1703378"/>
            <a:ext cx="11938989" cy="4113234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C24B44B-5141-5B37-534E-EF9C2B182B72}"/>
              </a:ext>
            </a:extLst>
          </p:cNvPr>
          <p:cNvSpPr/>
          <p:nvPr/>
        </p:nvSpPr>
        <p:spPr>
          <a:xfrm>
            <a:off x="7447722" y="4916557"/>
            <a:ext cx="2107095" cy="1150777"/>
          </a:xfrm>
          <a:prstGeom prst="ellipse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50A39A-29C6-D821-C8FB-9E7196F7CCC2}"/>
              </a:ext>
            </a:extLst>
          </p:cNvPr>
          <p:cNvSpPr txBox="1"/>
          <p:nvPr/>
        </p:nvSpPr>
        <p:spPr>
          <a:xfrm>
            <a:off x="2334265" y="1039839"/>
            <a:ext cx="36421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Random </a:t>
            </a:r>
            <a:r>
              <a:rPr lang="en-US" dirty="0">
                <a:solidFill>
                  <a:srgbClr val="FF0000"/>
                </a:solidFill>
              </a:rPr>
              <a:t>seed </a:t>
            </a:r>
            <a:r>
              <a:rPr lang="en-US" dirty="0"/>
              <a:t>enables random chunks of MSA to be sampled</a:t>
            </a:r>
          </a:p>
        </p:txBody>
      </p:sp>
    </p:spTree>
    <p:extLst>
      <p:ext uri="{BB962C8B-B14F-4D97-AF65-F5344CB8AC3E}">
        <p14:creationId xmlns:p14="http://schemas.microsoft.com/office/powerpoint/2010/main" val="1568033484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titled">
            <a:hlinkClick r:id="" action="ppaction://media"/>
            <a:extLst>
              <a:ext uri="{FF2B5EF4-FFF2-40B4-BE49-F238E27FC236}">
                <a16:creationId xmlns:a16="http://schemas.microsoft.com/office/drawing/2014/main" id="{B0B8F9CB-C43E-C65D-A810-A58F7C34F1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490594"/>
            <a:ext cx="12192000" cy="468947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6D43580-C969-AC47-7841-EB11153E2BD6}"/>
              </a:ext>
            </a:extLst>
          </p:cNvPr>
          <p:cNvSpPr/>
          <p:nvPr/>
        </p:nvSpPr>
        <p:spPr>
          <a:xfrm>
            <a:off x="4937475" y="323988"/>
            <a:ext cx="19404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sz="4000" dirty="0">
                <a:solidFill>
                  <a:srgbClr val="0000FF"/>
                </a:solidFill>
              </a:rPr>
              <a:t>Recycles</a:t>
            </a:r>
          </a:p>
        </p:txBody>
      </p:sp>
    </p:spTree>
    <p:extLst>
      <p:ext uri="{BB962C8B-B14F-4D97-AF65-F5344CB8AC3E}">
        <p14:creationId xmlns:p14="http://schemas.microsoft.com/office/powerpoint/2010/main" val="217161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A6B2527-A889-226A-3C34-75FE4663415A}"/>
              </a:ext>
            </a:extLst>
          </p:cNvPr>
          <p:cNvSpPr/>
          <p:nvPr/>
        </p:nvSpPr>
        <p:spPr>
          <a:xfrm>
            <a:off x="2650415" y="403209"/>
            <a:ext cx="584422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sz="4000" dirty="0">
                <a:solidFill>
                  <a:srgbClr val="0000FF"/>
                </a:solidFill>
              </a:rPr>
              <a:t>Dropout in Neural Network</a:t>
            </a:r>
          </a:p>
        </p:txBody>
      </p:sp>
      <p:pic>
        <p:nvPicPr>
          <p:cNvPr id="4" name="Picture 3" descr="A picture containing sketch, diagram, line, white&#10;&#10;Description automatically generated">
            <a:extLst>
              <a:ext uri="{FF2B5EF4-FFF2-40B4-BE49-F238E27FC236}">
                <a16:creationId xmlns:a16="http://schemas.microsoft.com/office/drawing/2014/main" id="{71C21FCC-FE86-9404-B60B-C227C2DA23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084" y="1417983"/>
            <a:ext cx="9625030" cy="4794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8783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6F86CEAC-8EA2-EC4C-B479-53339F317123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399402"/>
            <a:ext cx="5163286" cy="579565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AlphaFold-Multimer</a:t>
            </a:r>
          </a:p>
          <a:p>
            <a:pPr algn="ctr"/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Trained on protein complexes from PDB</a:t>
            </a:r>
          </a:p>
          <a:p>
            <a:pPr algn="ctr"/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v2.1 in Nov 2021 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data: 2018-4-30</a:t>
            </a: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algn="ctr"/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v2.2 in March 2022     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data: 2018-4-30</a:t>
            </a:r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v2.3 in Dec 2022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data: 2021-09-30. </a:t>
            </a:r>
          </a:p>
        </p:txBody>
      </p:sp>
      <p:pic>
        <p:nvPicPr>
          <p:cNvPr id="3" name="Picture 2" descr="A close-up of several colorful structures&#10;&#10;Description automatically generated with medium confidence">
            <a:extLst>
              <a:ext uri="{FF2B5EF4-FFF2-40B4-BE49-F238E27FC236}">
                <a16:creationId xmlns:a16="http://schemas.microsoft.com/office/drawing/2014/main" id="{1A283147-47C3-362F-95A6-C801E594B0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137"/>
          <a:stretch/>
        </p:blipFill>
        <p:spPr>
          <a:xfrm>
            <a:off x="4904509" y="2337632"/>
            <a:ext cx="7176655" cy="36650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ABB8198-8019-8218-1829-3A24DC85085A}"/>
              </a:ext>
            </a:extLst>
          </p:cNvPr>
          <p:cNvSpPr txBox="1"/>
          <p:nvPr/>
        </p:nvSpPr>
        <p:spPr>
          <a:xfrm>
            <a:off x="5764571" y="1260414"/>
            <a:ext cx="556774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>
                <a:solidFill>
                  <a:srgbClr val="D883FF"/>
                </a:solidFill>
              </a:rPr>
              <a:t>PP2A</a:t>
            </a:r>
            <a:r>
              <a:rPr lang="en-US" sz="3200" dirty="0"/>
              <a:t>+</a:t>
            </a:r>
            <a:r>
              <a:rPr lang="en-US" sz="3200" dirty="0">
                <a:solidFill>
                  <a:srgbClr val="17A574"/>
                </a:solidFill>
              </a:rPr>
              <a:t>scaffold</a:t>
            </a:r>
            <a:r>
              <a:rPr lang="en-US" sz="3200" dirty="0"/>
              <a:t>+</a:t>
            </a:r>
            <a:r>
              <a:rPr lang="en-US" sz="3200" dirty="0">
                <a:solidFill>
                  <a:srgbClr val="0432FF"/>
                </a:solidFill>
              </a:rPr>
              <a:t>B55</a:t>
            </a:r>
            <a:r>
              <a:rPr lang="en-US" sz="3200" dirty="0">
                <a:solidFill>
                  <a:srgbClr val="0432FF"/>
                </a:solidFill>
                <a:latin typeface="Symbol" pitchFamily="2" charset="2"/>
              </a:rPr>
              <a:t>a</a:t>
            </a:r>
            <a:r>
              <a:rPr lang="en-US" sz="3200" dirty="0"/>
              <a:t>+</a:t>
            </a:r>
            <a:r>
              <a:rPr lang="en-US" sz="3200" dirty="0">
                <a:solidFill>
                  <a:srgbClr val="FF9300"/>
                </a:solidFill>
              </a:rPr>
              <a:t>FAM122A</a:t>
            </a:r>
            <a:r>
              <a:rPr lang="en-US" sz="3200" dirty="0"/>
              <a:t> </a:t>
            </a:r>
          </a:p>
          <a:p>
            <a:pPr algn="ctr"/>
            <a:r>
              <a:rPr lang="en-US" sz="3200" dirty="0"/>
              <a:t>(Xavier Graña, Temple U)</a:t>
            </a:r>
          </a:p>
        </p:txBody>
      </p:sp>
    </p:spTree>
    <p:extLst>
      <p:ext uri="{BB962C8B-B14F-4D97-AF65-F5344CB8AC3E}">
        <p14:creationId xmlns:p14="http://schemas.microsoft.com/office/powerpoint/2010/main" val="591243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82609C5-8E96-B4B9-E9B2-6E5F0370EFB4}"/>
              </a:ext>
            </a:extLst>
          </p:cNvPr>
          <p:cNvSpPr/>
          <p:nvPr/>
        </p:nvSpPr>
        <p:spPr>
          <a:xfrm>
            <a:off x="941700" y="90890"/>
            <a:ext cx="10227733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AlphaFold2/AFM are really five models</a:t>
            </a:r>
          </a:p>
        </p:txBody>
      </p:sp>
      <p:pic>
        <p:nvPicPr>
          <p:cNvPr id="4" name="Picture 3" descr="A picture containing text, screenshot, font, number&#10;&#10;Description automatically generated">
            <a:extLst>
              <a:ext uri="{FF2B5EF4-FFF2-40B4-BE49-F238E27FC236}">
                <a16:creationId xmlns:a16="http://schemas.microsoft.com/office/drawing/2014/main" id="{097C9504-5967-37A4-4517-453BB4D00A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066" y="1047320"/>
            <a:ext cx="9993553" cy="44324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1D7BD0-7910-660E-D2FD-87F7C1DE881E}"/>
              </a:ext>
            </a:extLst>
          </p:cNvPr>
          <p:cNvSpPr txBox="1"/>
          <p:nvPr/>
        </p:nvSpPr>
        <p:spPr>
          <a:xfrm>
            <a:off x="3310756" y="5519228"/>
            <a:ext cx="8282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       ColabFold AF2 Model#   1         2        3         4         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94627B-FB64-1AEB-09E3-079988C97F12}"/>
              </a:ext>
            </a:extLst>
          </p:cNvPr>
          <p:cNvSpPr txBox="1"/>
          <p:nvPr/>
        </p:nvSpPr>
        <p:spPr>
          <a:xfrm>
            <a:off x="8368201" y="2926097"/>
            <a:ext cx="301686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E07A86-B07D-F9BC-2058-61FF467E6ECF}"/>
              </a:ext>
            </a:extLst>
          </p:cNvPr>
          <p:cNvSpPr txBox="1"/>
          <p:nvPr/>
        </p:nvSpPr>
        <p:spPr>
          <a:xfrm>
            <a:off x="9946976" y="2971262"/>
            <a:ext cx="301686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55A9C7-A773-E100-D608-9F26CBB3103E}"/>
              </a:ext>
            </a:extLst>
          </p:cNvPr>
          <p:cNvSpPr txBox="1"/>
          <p:nvPr/>
        </p:nvSpPr>
        <p:spPr>
          <a:xfrm>
            <a:off x="10595297" y="2971262"/>
            <a:ext cx="301686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90B067-D60F-5A9E-492A-539937AE86FA}"/>
              </a:ext>
            </a:extLst>
          </p:cNvPr>
          <p:cNvSpPr/>
          <p:nvPr/>
        </p:nvSpPr>
        <p:spPr>
          <a:xfrm>
            <a:off x="7423495" y="5519229"/>
            <a:ext cx="1343406" cy="523220"/>
          </a:xfrm>
          <a:prstGeom prst="rect">
            <a:avLst/>
          </a:prstGeom>
          <a:noFill/>
          <a:ln w="38100">
            <a:solidFill>
              <a:srgbClr val="0432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7D8A2A-D8D5-5546-8273-703375541DB4}"/>
              </a:ext>
            </a:extLst>
          </p:cNvPr>
          <p:cNvSpPr txBox="1"/>
          <p:nvPr/>
        </p:nvSpPr>
        <p:spPr>
          <a:xfrm flipH="1">
            <a:off x="1408386" y="5750689"/>
            <a:ext cx="1797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432FF"/>
                </a:solidFill>
              </a:rPr>
              <a:t>Using templates: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2FA5FE-62F0-7F93-FB03-C7F5755EAADF}"/>
              </a:ext>
            </a:extLst>
          </p:cNvPr>
          <p:cNvSpPr txBox="1"/>
          <p:nvPr/>
        </p:nvSpPr>
        <p:spPr>
          <a:xfrm>
            <a:off x="2743197" y="6096727"/>
            <a:ext cx="9059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       ColabFold AFM2.3 Model#   1         2        3         4         5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0E2EE91-77DA-B318-2F80-D7E2615FD514}"/>
              </a:ext>
            </a:extLst>
          </p:cNvPr>
          <p:cNvSpPr/>
          <p:nvPr/>
        </p:nvSpPr>
        <p:spPr>
          <a:xfrm>
            <a:off x="7423494" y="6120021"/>
            <a:ext cx="4085333" cy="523220"/>
          </a:xfrm>
          <a:prstGeom prst="rect">
            <a:avLst/>
          </a:prstGeom>
          <a:noFill/>
          <a:ln w="38100">
            <a:solidFill>
              <a:srgbClr val="0432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208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6F86CEAC-8EA2-EC4C-B479-53339F317123}"/>
              </a:ext>
            </a:extLst>
          </p:cNvPr>
          <p:cNvSpPr txBox="1">
            <a:spLocks noChangeArrowheads="1"/>
          </p:cNvSpPr>
          <p:nvPr/>
        </p:nvSpPr>
        <p:spPr>
          <a:xfrm>
            <a:off x="433078" y="321146"/>
            <a:ext cx="10920407" cy="1312331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733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AlphaFold3 – Diffusion based structure prediction</a:t>
            </a: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(Server: May 8, 2024; Code Nov 4, 2024)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</a:rPr>
              <a:t>Training data: 2021-09-30. </a:t>
            </a:r>
            <a:endParaRPr lang="en-US" sz="54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527A348-ECFF-34D8-F813-5F4FAA868C8E}"/>
              </a:ext>
            </a:extLst>
          </p:cNvPr>
          <p:cNvSpPr/>
          <p:nvPr/>
        </p:nvSpPr>
        <p:spPr>
          <a:xfrm>
            <a:off x="262083" y="1950044"/>
            <a:ext cx="442111" cy="5409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BA9452-2C5F-CB7B-C8A8-9E489DBE2E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5399" y="1701801"/>
            <a:ext cx="4848016" cy="48480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0DEF52-FE14-42AE-5C57-42D072E0F810}"/>
              </a:ext>
            </a:extLst>
          </p:cNvPr>
          <p:cNvSpPr txBox="1"/>
          <p:nvPr/>
        </p:nvSpPr>
        <p:spPr>
          <a:xfrm>
            <a:off x="8534400" y="1973752"/>
            <a:ext cx="3251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Random noise</a:t>
            </a:r>
          </a:p>
          <a:p>
            <a:endParaRPr lang="en-US" sz="2400" dirty="0"/>
          </a:p>
          <a:p>
            <a:r>
              <a:rPr lang="en-US" sz="2400" dirty="0"/>
              <a:t>Denoising under informational constraints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00DCA5-6DC7-DA2A-9672-55508F022B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9287"/>
          <a:stretch>
            <a:fillRect/>
          </a:stretch>
        </p:blipFill>
        <p:spPr>
          <a:xfrm>
            <a:off x="704194" y="7077399"/>
            <a:ext cx="6196322" cy="1473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9479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09213D2-68A5-A8F8-B51D-8546C889FF7B}"/>
              </a:ext>
            </a:extLst>
          </p:cNvPr>
          <p:cNvSpPr txBox="1"/>
          <p:nvPr/>
        </p:nvSpPr>
        <p:spPr>
          <a:xfrm>
            <a:off x="232252" y="6244008"/>
            <a:ext cx="6256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Boltz2: p53 tetramer bound to DNA and PC-9859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EB1C66-495B-7FFC-6F16-995CD11F47F9}"/>
              </a:ext>
            </a:extLst>
          </p:cNvPr>
          <p:cNvSpPr txBox="1"/>
          <p:nvPr/>
        </p:nvSpPr>
        <p:spPr>
          <a:xfrm>
            <a:off x="6835080" y="5874676"/>
            <a:ext cx="47378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PDB:9BR4 (pink) vs Boltz2 (magenta</a:t>
            </a:r>
            <a:r>
              <a:rPr lang="en-US" sz="2400" dirty="0">
                <a:solidFill>
                  <a:srgbClr val="FF0000"/>
                </a:solidFill>
              </a:rPr>
              <a:t>)</a:t>
            </a:r>
          </a:p>
          <a:p>
            <a:r>
              <a:rPr lang="en-US" sz="2400" dirty="0">
                <a:solidFill>
                  <a:srgbClr val="FF0000"/>
                </a:solidFill>
              </a:rPr>
              <a:t>Not in the training data for Boltz2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FB61B5-BD8E-CCC6-9F8F-ED002A2FC55D}"/>
              </a:ext>
            </a:extLst>
          </p:cNvPr>
          <p:cNvSpPr txBox="1"/>
          <p:nvPr/>
        </p:nvSpPr>
        <p:spPr>
          <a:xfrm>
            <a:off x="232252" y="129449"/>
            <a:ext cx="1134066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0432FF"/>
                </a:solidFill>
              </a:rPr>
              <a:t>AlphaFold3-like programs: AF3 (2024), Boltz2 (2025)</a:t>
            </a:r>
          </a:p>
          <a:p>
            <a:pPr algn="ctr"/>
            <a:r>
              <a:rPr lang="en-US" sz="2400" dirty="0">
                <a:solidFill>
                  <a:srgbClr val="FF0000"/>
                </a:solidFill>
              </a:rPr>
              <a:t>PTMs, DNA/RNA-protein complexes, cofactor-protein complexes, </a:t>
            </a:r>
          </a:p>
          <a:p>
            <a:pPr algn="ctr"/>
            <a:r>
              <a:rPr lang="en-US" sz="2400" dirty="0">
                <a:solidFill>
                  <a:srgbClr val="FF0000"/>
                </a:solidFill>
              </a:rPr>
              <a:t>ligand-protein complexes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E5BA94B-9650-29B6-0B18-BB97F65BCA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43" r="6109" b="8405"/>
          <a:stretch>
            <a:fillRect/>
          </a:stretch>
        </p:blipFill>
        <p:spPr>
          <a:xfrm>
            <a:off x="995422" y="1514444"/>
            <a:ext cx="5000263" cy="456226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2432CDB-C6AE-6C1D-CCAF-13EB9D031B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8855" y="1514444"/>
            <a:ext cx="4710438" cy="4187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5191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15E1E16-15EC-6F11-5ACA-4A18F1C26904}"/>
              </a:ext>
            </a:extLst>
          </p:cNvPr>
          <p:cNvSpPr/>
          <p:nvPr/>
        </p:nvSpPr>
        <p:spPr>
          <a:xfrm>
            <a:off x="2355713" y="267969"/>
            <a:ext cx="748057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dirty="0">
                <a:solidFill>
                  <a:srgbClr val="0000FF"/>
                </a:solidFill>
              </a:rPr>
              <a:t>Hallucinating Alpha Helical Bundles</a:t>
            </a:r>
          </a:p>
          <a:p>
            <a:pPr algn="ctr"/>
            <a:r>
              <a:rPr lang="en-US" sz="4000" dirty="0">
                <a:solidFill>
                  <a:srgbClr val="0000FF"/>
                </a:solidFill>
              </a:rPr>
              <a:t>in Disordered Regions</a:t>
            </a:r>
          </a:p>
        </p:txBody>
      </p:sp>
      <p:pic>
        <p:nvPicPr>
          <p:cNvPr id="1026" name="Picture 9" descr="A close-up of a dna molecule&#10;&#10;Description automatically generated">
            <a:extLst>
              <a:ext uri="{FF2B5EF4-FFF2-40B4-BE49-F238E27FC236}">
                <a16:creationId xmlns:a16="http://schemas.microsoft.com/office/drawing/2014/main" id="{977FBCD9-69F6-3682-624D-6E0E955CC3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23" t="21381" r="28253" b="8203"/>
          <a:stretch>
            <a:fillRect/>
          </a:stretch>
        </p:blipFill>
        <p:spPr bwMode="auto">
          <a:xfrm>
            <a:off x="3707669" y="2232750"/>
            <a:ext cx="4181353" cy="370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1" descr="A close-up of a dna molecule&#10;&#10;Description automatically generated">
            <a:extLst>
              <a:ext uri="{FF2B5EF4-FFF2-40B4-BE49-F238E27FC236}">
                <a16:creationId xmlns:a16="http://schemas.microsoft.com/office/drawing/2014/main" id="{48259623-B233-5DF0-9494-43E9C121CB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09" t="18192" r="27885" b="11311"/>
          <a:stretch>
            <a:fillRect/>
          </a:stretch>
        </p:blipFill>
        <p:spPr bwMode="auto">
          <a:xfrm>
            <a:off x="8041385" y="2499756"/>
            <a:ext cx="3883957" cy="333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04687AA-4106-EC11-AD86-337A1B0A45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923970-9B4B-DD5A-9768-3F937EE843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593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6" name="Picture 5" descr="A colorful spirals of string&#10;&#10;Description automatically generated with low confidence">
            <a:extLst>
              <a:ext uri="{FF2B5EF4-FFF2-40B4-BE49-F238E27FC236}">
                <a16:creationId xmlns:a16="http://schemas.microsoft.com/office/drawing/2014/main" id="{638FE619-4362-A134-62DD-B0FEB6C676B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86" t="1578" r="23016" b="1977"/>
          <a:stretch/>
        </p:blipFill>
        <p:spPr bwMode="auto">
          <a:xfrm>
            <a:off x="152363" y="2128167"/>
            <a:ext cx="3402943" cy="38112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40FC31-1A1B-EA2D-78F9-90ABFBE889BF}"/>
              </a:ext>
            </a:extLst>
          </p:cNvPr>
          <p:cNvSpPr txBox="1"/>
          <p:nvPr/>
        </p:nvSpPr>
        <p:spPr>
          <a:xfrm>
            <a:off x="4314113" y="1420054"/>
            <a:ext cx="32317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AlphaFold3</a:t>
            </a:r>
          </a:p>
          <a:p>
            <a:pPr algn="ctr"/>
            <a:r>
              <a:rPr lang="en-US" dirty="0"/>
              <a:t>(human TCAB1 and coilin + RNA)</a:t>
            </a:r>
          </a:p>
        </p:txBody>
      </p:sp>
    </p:spTree>
    <p:extLst>
      <p:ext uri="{BB962C8B-B14F-4D97-AF65-F5344CB8AC3E}">
        <p14:creationId xmlns:p14="http://schemas.microsoft.com/office/powerpoint/2010/main" val="16672793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B9CAE75E-D7F5-FD3F-228D-75C7C9D593D5}"/>
              </a:ext>
            </a:extLst>
          </p:cNvPr>
          <p:cNvSpPr txBox="1">
            <a:spLocks noChangeArrowheads="1"/>
          </p:cNvSpPr>
          <p:nvPr/>
        </p:nvSpPr>
        <p:spPr>
          <a:xfrm>
            <a:off x="719363" y="762000"/>
            <a:ext cx="10172979" cy="65289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Tokens in AF3</a:t>
            </a:r>
          </a:p>
        </p:txBody>
      </p:sp>
      <p:pic>
        <p:nvPicPr>
          <p:cNvPr id="4" name="Picture 3" descr="A diagram of chemical formulas&#10;&#10;Description automatically generated with medium confidence">
            <a:extLst>
              <a:ext uri="{FF2B5EF4-FFF2-40B4-BE49-F238E27FC236}">
                <a16:creationId xmlns:a16="http://schemas.microsoft.com/office/drawing/2014/main" id="{01AEBB0F-95A5-51C0-058D-B9818CD7FC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03"/>
          <a:stretch/>
        </p:blipFill>
        <p:spPr>
          <a:xfrm>
            <a:off x="426426" y="2012949"/>
            <a:ext cx="11038743" cy="3585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1453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B9CAE75E-D7F5-FD3F-228D-75C7C9D593D5}"/>
              </a:ext>
            </a:extLst>
          </p:cNvPr>
          <p:cNvSpPr txBox="1">
            <a:spLocks noChangeArrowheads="1"/>
          </p:cNvSpPr>
          <p:nvPr/>
        </p:nvSpPr>
        <p:spPr>
          <a:xfrm>
            <a:off x="866159" y="244454"/>
            <a:ext cx="10172979" cy="65289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Protein Structure Prediction Timeline, cont’d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519935-5961-265E-4149-669449CCFD33}"/>
              </a:ext>
            </a:extLst>
          </p:cNvPr>
          <p:cNvSpPr txBox="1"/>
          <p:nvPr/>
        </p:nvSpPr>
        <p:spPr>
          <a:xfrm>
            <a:off x="273269" y="570902"/>
            <a:ext cx="11918731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Deep learning</a:t>
            </a:r>
          </a:p>
          <a:p>
            <a:pPr algn="ctr"/>
            <a:r>
              <a:rPr lang="en-US" sz="1000" b="1" dirty="0"/>
              <a:t>	</a:t>
            </a:r>
            <a:r>
              <a:rPr lang="en-US" sz="1000" b="1" dirty="0">
                <a:solidFill>
                  <a:srgbClr val="FF0000"/>
                </a:solidFill>
              </a:rPr>
              <a:t>	</a:t>
            </a:r>
          </a:p>
          <a:p>
            <a:r>
              <a:rPr lang="en-US" b="1" dirty="0">
                <a:solidFill>
                  <a:srgbClr val="FF0000"/>
                </a:solidFill>
              </a:rPr>
              <a:t>Program			When			What				Code	Webserver</a:t>
            </a:r>
          </a:p>
          <a:p>
            <a:r>
              <a:rPr lang="en-US" dirty="0"/>
              <a:t>AlphaFold2		July 2021	(paper)		Monomers			Yes	Yes (</a:t>
            </a:r>
            <a:r>
              <a:rPr lang="en-US" dirty="0" err="1"/>
              <a:t>Colab</a:t>
            </a:r>
            <a:r>
              <a:rPr lang="en-US" dirty="0"/>
              <a:t>)</a:t>
            </a:r>
          </a:p>
          <a:p>
            <a:r>
              <a:rPr lang="en-US" dirty="0"/>
              <a:t>ColabFold (AF2)		August 2021		Monomers			Yes	Yes (</a:t>
            </a:r>
            <a:r>
              <a:rPr lang="en-US" dirty="0" err="1"/>
              <a:t>Colab</a:t>
            </a:r>
            <a:r>
              <a:rPr lang="en-US" dirty="0"/>
              <a:t>)</a:t>
            </a:r>
          </a:p>
          <a:p>
            <a:r>
              <a:rPr lang="en-US" dirty="0"/>
              <a:t>ColabFold-advanced	August 2021		Multimers			Yes	Yes (</a:t>
            </a:r>
            <a:r>
              <a:rPr lang="en-US" dirty="0" err="1"/>
              <a:t>Colab</a:t>
            </a:r>
            <a:r>
              <a:rPr lang="en-US" dirty="0"/>
              <a:t>)</a:t>
            </a:r>
          </a:p>
          <a:p>
            <a:endParaRPr lang="en-US" dirty="0"/>
          </a:p>
          <a:p>
            <a:r>
              <a:rPr lang="en-US" dirty="0"/>
              <a:t>AlphaFold-Multimer v2.1	Nov 2021			Multimers			Yes	Yes (</a:t>
            </a:r>
            <a:r>
              <a:rPr lang="en-US" dirty="0" err="1"/>
              <a:t>ColabFold</a:t>
            </a:r>
            <a:r>
              <a:rPr lang="en-US" dirty="0"/>
              <a:t>)</a:t>
            </a:r>
          </a:p>
          <a:p>
            <a:r>
              <a:rPr lang="en-US" dirty="0"/>
              <a:t>AlphaFold-Multimer v2.2	Mar 2022			Multimers			Yes	Yes (</a:t>
            </a:r>
            <a:r>
              <a:rPr lang="en-US" dirty="0" err="1"/>
              <a:t>ColabFold</a:t>
            </a:r>
            <a:r>
              <a:rPr lang="en-US" dirty="0"/>
              <a:t>)</a:t>
            </a:r>
          </a:p>
          <a:p>
            <a:r>
              <a:rPr lang="en-US" dirty="0"/>
              <a:t>AlphaFold-Multimer v2.3	Dec 2022			Multimers			Yes	Yes (</a:t>
            </a:r>
            <a:r>
              <a:rPr lang="en-US" dirty="0" err="1"/>
              <a:t>ColabFold</a:t>
            </a:r>
            <a:r>
              <a:rPr lang="en-US" dirty="0"/>
              <a:t>)</a:t>
            </a:r>
          </a:p>
          <a:p>
            <a:endParaRPr lang="en-US" dirty="0"/>
          </a:p>
          <a:p>
            <a:r>
              <a:rPr lang="en-US" dirty="0" err="1"/>
              <a:t>OpenFold</a:t>
            </a:r>
            <a:r>
              <a:rPr lang="en-US" dirty="0"/>
              <a:t>	 (AF2)		May 2024		Multimers			Yes	Yes (</a:t>
            </a:r>
            <a:r>
              <a:rPr lang="en-US" dirty="0" err="1"/>
              <a:t>Colab</a:t>
            </a:r>
            <a:r>
              <a:rPr lang="en-US" dirty="0"/>
              <a:t>)</a:t>
            </a:r>
          </a:p>
          <a:p>
            <a:endParaRPr lang="en-US" dirty="0"/>
          </a:p>
          <a:p>
            <a:r>
              <a:rPr lang="en-US" dirty="0"/>
              <a:t>AlphaFold3		May 2024		</a:t>
            </a:r>
            <a:r>
              <a:rPr lang="en-US" dirty="0" err="1"/>
              <a:t>Multimers+PTMs+ligands+DNA</a:t>
            </a:r>
            <a:r>
              <a:rPr lang="en-US" dirty="0"/>
              <a:t>/RNA	Yes**	Yes</a:t>
            </a:r>
          </a:p>
          <a:p>
            <a:r>
              <a:rPr lang="en-US" dirty="0"/>
              <a:t>HelixFold3 (AF3)		Sept 2024		</a:t>
            </a:r>
            <a:r>
              <a:rPr lang="en-US" dirty="0" err="1"/>
              <a:t>Multimers+ligands+DNA</a:t>
            </a:r>
            <a:r>
              <a:rPr lang="en-US" dirty="0"/>
              <a:t>/RNA	Yes	Yes</a:t>
            </a:r>
            <a:br>
              <a:rPr lang="en-US" dirty="0"/>
            </a:br>
            <a:r>
              <a:rPr lang="en-US" dirty="0"/>
              <a:t>Chai			Sept 2024		</a:t>
            </a:r>
            <a:r>
              <a:rPr lang="en-US" dirty="0" err="1"/>
              <a:t>Multimers+PTMs+ligands+DNA</a:t>
            </a:r>
            <a:r>
              <a:rPr lang="en-US" dirty="0"/>
              <a:t>/RNA	Yes	Yes</a:t>
            </a:r>
          </a:p>
          <a:p>
            <a:r>
              <a:rPr lang="en-US" dirty="0"/>
              <a:t>Boltz-2			June 2025		</a:t>
            </a:r>
            <a:r>
              <a:rPr lang="en-US" dirty="0" err="1"/>
              <a:t>Multimers+PTMs+ligands+DNA</a:t>
            </a:r>
            <a:r>
              <a:rPr lang="en-US" dirty="0"/>
              <a:t>/RNA	Yes	Several</a:t>
            </a:r>
          </a:p>
          <a:p>
            <a:r>
              <a:rPr lang="en-US" dirty="0"/>
              <a:t>OpenFold3		Oct 2025			</a:t>
            </a:r>
            <a:r>
              <a:rPr lang="en-US" dirty="0" err="1"/>
              <a:t>Multimers+PTMs+ligands+DNA</a:t>
            </a:r>
            <a:r>
              <a:rPr lang="en-US" dirty="0"/>
              <a:t>/RNA	Yes	Several</a:t>
            </a:r>
          </a:p>
          <a:p>
            <a:r>
              <a:rPr lang="en-US" dirty="0" err="1"/>
              <a:t>Protenix</a:t>
            </a:r>
            <a:r>
              <a:rPr lang="en-US" dirty="0"/>
              <a:t>			Feb 2026			</a:t>
            </a:r>
            <a:r>
              <a:rPr lang="en-US" dirty="0" err="1"/>
              <a:t>Multimers+PTMs+ligands+DNA</a:t>
            </a:r>
            <a:r>
              <a:rPr lang="en-US" dirty="0"/>
              <a:t>/RNA	Yes	Yes</a:t>
            </a:r>
          </a:p>
          <a:p>
            <a:r>
              <a:rPr lang="en-US" dirty="0"/>
              <a:t>ESMfold2			May 2026		</a:t>
            </a:r>
            <a:r>
              <a:rPr lang="en-US" dirty="0" err="1"/>
              <a:t>Multimers+PTMs+ligands+DNA</a:t>
            </a:r>
            <a:r>
              <a:rPr lang="en-US" dirty="0"/>
              <a:t>/RNA	Yes	Several	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DF5EE3-E106-ADA6-81E7-692A0158A22E}"/>
              </a:ext>
            </a:extLst>
          </p:cNvPr>
          <p:cNvSpPr txBox="1"/>
          <p:nvPr/>
        </p:nvSpPr>
        <p:spPr>
          <a:xfrm>
            <a:off x="3600124" y="6344995"/>
            <a:ext cx="4991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432FF"/>
                </a:solidFill>
              </a:rPr>
              <a:t>Several = NVIDIA, </a:t>
            </a:r>
            <a:r>
              <a:rPr lang="en-US" dirty="0" err="1">
                <a:solidFill>
                  <a:srgbClr val="0432FF"/>
                </a:solidFill>
              </a:rPr>
              <a:t>TamarindBio</a:t>
            </a:r>
            <a:r>
              <a:rPr lang="en-US" dirty="0">
                <a:solidFill>
                  <a:srgbClr val="0432FF"/>
                </a:solidFill>
              </a:rPr>
              <a:t>, </a:t>
            </a:r>
            <a:r>
              <a:rPr lang="en-US" dirty="0" err="1">
                <a:solidFill>
                  <a:srgbClr val="0432FF"/>
                </a:solidFill>
              </a:rPr>
              <a:t>NeuroSnap</a:t>
            </a:r>
            <a:r>
              <a:rPr lang="en-US" dirty="0">
                <a:solidFill>
                  <a:srgbClr val="0432FF"/>
                </a:solidFill>
              </a:rPr>
              <a:t>, </a:t>
            </a:r>
            <a:r>
              <a:rPr lang="en-US" dirty="0" err="1">
                <a:solidFill>
                  <a:srgbClr val="0432FF"/>
                </a:solidFill>
              </a:rPr>
              <a:t>BioHub</a:t>
            </a:r>
            <a:endParaRPr lang="en-US" dirty="0">
              <a:solidFill>
                <a:srgbClr val="0432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7039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29E1B0E-C98A-86CE-42B4-6B89269046F0}"/>
              </a:ext>
            </a:extLst>
          </p:cNvPr>
          <p:cNvSpPr txBox="1">
            <a:spLocks noChangeArrowheads="1"/>
          </p:cNvSpPr>
          <p:nvPr/>
        </p:nvSpPr>
        <p:spPr>
          <a:xfrm>
            <a:off x="1204603" y="861569"/>
            <a:ext cx="10068235" cy="224182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Measures used in </a:t>
            </a:r>
          </a:p>
          <a:p>
            <a:pPr algn="ctr"/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CASP experiments used in </a:t>
            </a:r>
          </a:p>
          <a:p>
            <a:pPr algn="ctr"/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deep learning predicted accuracy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0B117C-E19A-137B-8F48-DC4CBF5EFB22}"/>
              </a:ext>
            </a:extLst>
          </p:cNvPr>
          <p:cNvSpPr txBox="1"/>
          <p:nvPr/>
        </p:nvSpPr>
        <p:spPr>
          <a:xfrm>
            <a:off x="2445129" y="3754605"/>
            <a:ext cx="73017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Alignment-based: RMSD, GDT-TS, TM score</a:t>
            </a:r>
          </a:p>
          <a:p>
            <a:r>
              <a:rPr lang="en-US" sz="2800" dirty="0"/>
              <a:t>Non-alignment based: LDDT, side-chain dihedrals</a:t>
            </a:r>
          </a:p>
        </p:txBody>
      </p:sp>
    </p:spTree>
    <p:extLst>
      <p:ext uri="{BB962C8B-B14F-4D97-AF65-F5344CB8AC3E}">
        <p14:creationId xmlns:p14="http://schemas.microsoft.com/office/powerpoint/2010/main" val="38464140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29E1B0E-C98A-86CE-42B4-6B89269046F0}"/>
              </a:ext>
            </a:extLst>
          </p:cNvPr>
          <p:cNvSpPr txBox="1">
            <a:spLocks noChangeArrowheads="1"/>
          </p:cNvSpPr>
          <p:nvPr/>
        </p:nvSpPr>
        <p:spPr>
          <a:xfrm>
            <a:off x="433081" y="172760"/>
            <a:ext cx="11325841" cy="986189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RMSD: Root-mean-square-deviation</a:t>
            </a:r>
          </a:p>
          <a:p>
            <a:pPr algn="ctr"/>
            <a:r>
              <a:rPr lang="en-US" sz="2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Depends on alignment and atom choice</a:t>
            </a:r>
            <a:endParaRPr lang="en-US" sz="36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close up of a structure&#10;&#10;AI-generated content may be incorrect.">
            <a:extLst>
              <a:ext uri="{FF2B5EF4-FFF2-40B4-BE49-F238E27FC236}">
                <a16:creationId xmlns:a16="http://schemas.microsoft.com/office/drawing/2014/main" id="{5E4618CA-7938-4052-E904-80437A08B6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267" t="2593" r="15267" b="7037"/>
          <a:stretch/>
        </p:blipFill>
        <p:spPr>
          <a:xfrm>
            <a:off x="1211507" y="1908310"/>
            <a:ext cx="3277849" cy="4165600"/>
          </a:xfrm>
          <a:prstGeom prst="rect">
            <a:avLst/>
          </a:prstGeom>
        </p:spPr>
      </p:pic>
      <p:cxnSp>
        <p:nvCxnSpPr>
          <p:cNvPr id="4" name="Curved Connector 3">
            <a:extLst>
              <a:ext uri="{FF2B5EF4-FFF2-40B4-BE49-F238E27FC236}">
                <a16:creationId xmlns:a16="http://schemas.microsoft.com/office/drawing/2014/main" id="{0972191E-B81B-C0BA-9939-AD700E4F9F7C}"/>
              </a:ext>
            </a:extLst>
          </p:cNvPr>
          <p:cNvCxnSpPr>
            <a:cxnSpLocks/>
          </p:cNvCxnSpPr>
          <p:nvPr/>
        </p:nvCxnSpPr>
        <p:spPr>
          <a:xfrm rot="16200000" flipH="1">
            <a:off x="1643573" y="1634915"/>
            <a:ext cx="406400" cy="406400"/>
          </a:xfrm>
          <a:prstGeom prst="curvedConnector3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6E3FF2C7-8EEB-BE17-80BA-05226A425AB6}"/>
              </a:ext>
            </a:extLst>
          </p:cNvPr>
          <p:cNvSpPr txBox="1"/>
          <p:nvPr/>
        </p:nvSpPr>
        <p:spPr>
          <a:xfrm>
            <a:off x="1052586" y="1098952"/>
            <a:ext cx="754589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733" i="1" dirty="0" err="1"/>
              <a:t>d</a:t>
            </a:r>
            <a:r>
              <a:rPr lang="en-US" sz="3733" i="1" baseline="-25000" dirty="0" err="1"/>
              <a:t>j</a:t>
            </a:r>
            <a:endParaRPr lang="en-US" sz="3733" i="1" baseline="-25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957FC9F-995D-EEB4-070E-1A428925F3F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240" r="23811"/>
          <a:stretch>
            <a:fillRect/>
          </a:stretch>
        </p:blipFill>
        <p:spPr>
          <a:xfrm>
            <a:off x="5826369" y="2191238"/>
            <a:ext cx="4115385" cy="28556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BDFF071-7F0F-5881-846B-055D96CBFE53}"/>
              </a:ext>
            </a:extLst>
          </p:cNvPr>
          <p:cNvSpPr txBox="1"/>
          <p:nvPr/>
        </p:nvSpPr>
        <p:spPr>
          <a:xfrm>
            <a:off x="5995448" y="5046912"/>
            <a:ext cx="2521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j</a:t>
            </a:r>
            <a:r>
              <a:rPr lang="en-US" dirty="0"/>
              <a:t>=1, </a:t>
            </a:r>
            <a:r>
              <a:rPr lang="en-US" i="1" dirty="0"/>
              <a:t>N</a:t>
            </a:r>
            <a:r>
              <a:rPr lang="en-US" dirty="0"/>
              <a:t> (length of protein)</a:t>
            </a:r>
          </a:p>
        </p:txBody>
      </p:sp>
    </p:spTree>
    <p:extLst>
      <p:ext uri="{BB962C8B-B14F-4D97-AF65-F5344CB8AC3E}">
        <p14:creationId xmlns:p14="http://schemas.microsoft.com/office/powerpoint/2010/main" val="36499302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0306EA-D681-27F7-BD8E-92F0BB2D8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CF70EE-ADEC-150F-6A80-7B7B2AC52661}"/>
              </a:ext>
            </a:extLst>
          </p:cNvPr>
          <p:cNvSpPr txBox="1"/>
          <p:nvPr/>
        </p:nvSpPr>
        <p:spPr>
          <a:xfrm>
            <a:off x="3444520" y="25531"/>
            <a:ext cx="50199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>
                <a:solidFill>
                  <a:srgbClr val="0432FF"/>
                </a:solidFill>
              </a:rPr>
              <a:t>GDT-TS</a:t>
            </a:r>
            <a:r>
              <a:rPr lang="en-US" sz="3200" dirty="0">
                <a:solidFill>
                  <a:srgbClr val="0432FF"/>
                </a:solidFill>
              </a:rPr>
              <a:t> –Global Distance Test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434377-4F76-8356-DCA9-19D190C4596F}"/>
              </a:ext>
            </a:extLst>
          </p:cNvPr>
          <p:cNvSpPr txBox="1"/>
          <p:nvPr/>
        </p:nvSpPr>
        <p:spPr>
          <a:xfrm>
            <a:off x="762001" y="1480992"/>
            <a:ext cx="6389076" cy="3067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Align predicted structure to experimental structure, 4 times, with LGA program (Local-Global-Alignment):</a:t>
            </a:r>
          </a:p>
          <a:p>
            <a:endParaRPr lang="en-US" sz="2000" dirty="0"/>
          </a:p>
          <a:p>
            <a:r>
              <a:rPr lang="en-US" sz="2000" dirty="0"/>
              <a:t>	</a:t>
            </a:r>
            <a:r>
              <a:rPr lang="en-US" sz="2000" dirty="0">
                <a:solidFill>
                  <a:srgbClr val="FF0000"/>
                </a:solidFill>
              </a:rPr>
              <a:t>Maximizing # C</a:t>
            </a:r>
            <a:r>
              <a:rPr lang="en-US" sz="2000" dirty="0">
                <a:solidFill>
                  <a:srgbClr val="FF0000"/>
                </a:solidFill>
                <a:latin typeface="Symbol" pitchFamily="2" charset="2"/>
              </a:rPr>
              <a:t>a </a:t>
            </a:r>
            <a:r>
              <a:rPr lang="en-US" sz="2000" dirty="0">
                <a:solidFill>
                  <a:srgbClr val="FF0000"/>
                </a:solidFill>
              </a:rPr>
              <a:t>&lt; 1 </a:t>
            </a:r>
            <a:r>
              <a:rPr lang="en-US" sz="2000" dirty="0" err="1">
                <a:solidFill>
                  <a:srgbClr val="FF0000"/>
                </a:solidFill>
              </a:rPr>
              <a:t>Å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>
                <a:solidFill>
                  <a:srgbClr val="FF0000"/>
                </a:solidFill>
                <a:sym typeface="Wingdings" pitchFamily="2" charset="2"/>
              </a:rPr>
              <a:t> </a:t>
            </a:r>
            <a:r>
              <a:rPr lang="en-US" sz="2000" i="1" dirty="0">
                <a:solidFill>
                  <a:srgbClr val="FF0000"/>
                </a:solidFill>
                <a:sym typeface="Wingdings" pitchFamily="2" charset="2"/>
              </a:rPr>
              <a:t>N</a:t>
            </a:r>
            <a:r>
              <a:rPr lang="en-US" sz="2000" baseline="-25000" dirty="0">
                <a:solidFill>
                  <a:srgbClr val="FF0000"/>
                </a:solidFill>
                <a:sym typeface="Wingdings" pitchFamily="2" charset="2"/>
              </a:rPr>
              <a:t>1</a:t>
            </a:r>
          </a:p>
          <a:p>
            <a:r>
              <a:rPr lang="en-US" sz="2000" dirty="0">
                <a:solidFill>
                  <a:srgbClr val="FF0000"/>
                </a:solidFill>
              </a:rPr>
              <a:t>	Maximizing # C</a:t>
            </a:r>
            <a:r>
              <a:rPr lang="en-US" sz="2000" dirty="0">
                <a:solidFill>
                  <a:srgbClr val="FF0000"/>
                </a:solidFill>
                <a:latin typeface="Symbol" pitchFamily="2" charset="2"/>
              </a:rPr>
              <a:t>a </a:t>
            </a:r>
            <a:r>
              <a:rPr lang="en-US" sz="2000" dirty="0">
                <a:solidFill>
                  <a:srgbClr val="FF0000"/>
                </a:solidFill>
              </a:rPr>
              <a:t>&lt; 2 </a:t>
            </a:r>
            <a:r>
              <a:rPr lang="en-US" sz="2000" dirty="0" err="1">
                <a:solidFill>
                  <a:srgbClr val="FF0000"/>
                </a:solidFill>
              </a:rPr>
              <a:t>Å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>
                <a:solidFill>
                  <a:srgbClr val="FF0000"/>
                </a:solidFill>
                <a:sym typeface="Wingdings" pitchFamily="2" charset="2"/>
              </a:rPr>
              <a:t> </a:t>
            </a:r>
            <a:r>
              <a:rPr lang="en-US" sz="2000" i="1" dirty="0">
                <a:solidFill>
                  <a:srgbClr val="FF0000"/>
                </a:solidFill>
                <a:sym typeface="Wingdings" pitchFamily="2" charset="2"/>
              </a:rPr>
              <a:t>N</a:t>
            </a:r>
            <a:r>
              <a:rPr lang="en-US" sz="2000" i="1" baseline="-25000" dirty="0">
                <a:solidFill>
                  <a:srgbClr val="FF0000"/>
                </a:solidFill>
                <a:sym typeface="Wingdings" pitchFamily="2" charset="2"/>
              </a:rPr>
              <a:t>2</a:t>
            </a:r>
            <a:endParaRPr lang="en-US" sz="2000" baseline="-25000" dirty="0">
              <a:solidFill>
                <a:srgbClr val="FF0000"/>
              </a:solidFill>
              <a:sym typeface="Wingdings" pitchFamily="2" charset="2"/>
            </a:endParaRPr>
          </a:p>
          <a:p>
            <a:r>
              <a:rPr lang="en-US" sz="2000" dirty="0">
                <a:solidFill>
                  <a:srgbClr val="FF0000"/>
                </a:solidFill>
              </a:rPr>
              <a:t>	Maximizing # C</a:t>
            </a:r>
            <a:r>
              <a:rPr lang="en-US" sz="2000" dirty="0">
                <a:solidFill>
                  <a:srgbClr val="FF0000"/>
                </a:solidFill>
                <a:latin typeface="Symbol" pitchFamily="2" charset="2"/>
              </a:rPr>
              <a:t>a </a:t>
            </a:r>
            <a:r>
              <a:rPr lang="en-US" sz="2000" dirty="0">
                <a:solidFill>
                  <a:srgbClr val="FF0000"/>
                </a:solidFill>
              </a:rPr>
              <a:t>&lt; 4 </a:t>
            </a:r>
            <a:r>
              <a:rPr lang="en-US" sz="2000" dirty="0" err="1">
                <a:solidFill>
                  <a:srgbClr val="FF0000"/>
                </a:solidFill>
              </a:rPr>
              <a:t>Å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>
                <a:solidFill>
                  <a:srgbClr val="FF0000"/>
                </a:solidFill>
                <a:sym typeface="Wingdings" pitchFamily="2" charset="2"/>
              </a:rPr>
              <a:t> </a:t>
            </a:r>
            <a:r>
              <a:rPr lang="en-US" sz="2000" i="1" dirty="0">
                <a:solidFill>
                  <a:srgbClr val="FF0000"/>
                </a:solidFill>
                <a:sym typeface="Wingdings" pitchFamily="2" charset="2"/>
              </a:rPr>
              <a:t>N</a:t>
            </a:r>
            <a:r>
              <a:rPr lang="en-US" sz="2000" i="1" baseline="-25000" dirty="0">
                <a:solidFill>
                  <a:srgbClr val="FF0000"/>
                </a:solidFill>
                <a:sym typeface="Wingdings" pitchFamily="2" charset="2"/>
              </a:rPr>
              <a:t>4</a:t>
            </a:r>
            <a:endParaRPr lang="en-US" sz="2000" baseline="-25000" dirty="0">
              <a:solidFill>
                <a:srgbClr val="FF0000"/>
              </a:solidFill>
              <a:sym typeface="Wingdings" pitchFamily="2" charset="2"/>
            </a:endParaRPr>
          </a:p>
          <a:p>
            <a:r>
              <a:rPr lang="en-US" sz="2000" dirty="0">
                <a:solidFill>
                  <a:srgbClr val="FF0000"/>
                </a:solidFill>
              </a:rPr>
              <a:t>	Maximizing # C</a:t>
            </a:r>
            <a:r>
              <a:rPr lang="en-US" sz="2000" dirty="0">
                <a:solidFill>
                  <a:srgbClr val="FF0000"/>
                </a:solidFill>
                <a:latin typeface="Symbol" pitchFamily="2" charset="2"/>
              </a:rPr>
              <a:t>a </a:t>
            </a:r>
            <a:r>
              <a:rPr lang="en-US" sz="2000" dirty="0">
                <a:solidFill>
                  <a:srgbClr val="FF0000"/>
                </a:solidFill>
              </a:rPr>
              <a:t>&lt; 8 </a:t>
            </a:r>
            <a:r>
              <a:rPr lang="en-US" sz="2000" dirty="0" err="1">
                <a:solidFill>
                  <a:srgbClr val="FF0000"/>
                </a:solidFill>
              </a:rPr>
              <a:t>Å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>
                <a:solidFill>
                  <a:srgbClr val="FF0000"/>
                </a:solidFill>
                <a:sym typeface="Wingdings" pitchFamily="2" charset="2"/>
              </a:rPr>
              <a:t> </a:t>
            </a:r>
            <a:r>
              <a:rPr lang="en-US" sz="2000" i="1" dirty="0">
                <a:solidFill>
                  <a:srgbClr val="FF0000"/>
                </a:solidFill>
                <a:sym typeface="Wingdings" pitchFamily="2" charset="2"/>
              </a:rPr>
              <a:t>N</a:t>
            </a:r>
            <a:r>
              <a:rPr lang="en-US" sz="2000" i="1" baseline="-25000" dirty="0">
                <a:solidFill>
                  <a:srgbClr val="FF0000"/>
                </a:solidFill>
                <a:sym typeface="Wingdings" pitchFamily="2" charset="2"/>
              </a:rPr>
              <a:t>8</a:t>
            </a:r>
            <a:endParaRPr lang="en-US" sz="2000" baseline="-25000" dirty="0">
              <a:solidFill>
                <a:srgbClr val="FF0000"/>
              </a:solidFill>
              <a:sym typeface="Wingdings" pitchFamily="2" charset="2"/>
            </a:endParaRPr>
          </a:p>
          <a:p>
            <a:endParaRPr lang="en-US" sz="2000" baseline="-25000" dirty="0"/>
          </a:p>
          <a:p>
            <a:endParaRPr lang="en-US" sz="2000" dirty="0"/>
          </a:p>
          <a:p>
            <a:pPr algn="ctr"/>
            <a:r>
              <a:rPr lang="en-US" sz="2000" dirty="0"/>
              <a:t>Calculate average of percentages of scored residues</a:t>
            </a:r>
          </a:p>
        </p:txBody>
      </p:sp>
      <p:pic>
        <p:nvPicPr>
          <p:cNvPr id="2" name="Picture 1" descr="A close up of a structure&#10;&#10;AI-generated content may be incorrect.">
            <a:extLst>
              <a:ext uri="{FF2B5EF4-FFF2-40B4-BE49-F238E27FC236}">
                <a16:creationId xmlns:a16="http://schemas.microsoft.com/office/drawing/2014/main" id="{256BECBF-0130-18C4-AAA0-51EB8118A9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267" t="2593" r="15267" b="7037"/>
          <a:stretch/>
        </p:blipFill>
        <p:spPr>
          <a:xfrm>
            <a:off x="7558842" y="969202"/>
            <a:ext cx="3871157" cy="4919596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0859500-E838-EBA5-71F5-E03E708ABE5A}"/>
                  </a:ext>
                </a:extLst>
              </p:cNvPr>
              <p:cNvSpPr txBox="1"/>
              <p:nvPr/>
            </p:nvSpPr>
            <p:spPr>
              <a:xfrm>
                <a:off x="1369733" y="5015836"/>
                <a:ext cx="4726267" cy="81567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GDT</m:t>
                      </m:r>
                      <m:r>
                        <m:rPr>
                          <m:nor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m:rPr>
                          <m:nor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TS</m:t>
                      </m:r>
                      <m:r>
                        <m:rPr>
                          <m:nor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100</m:t>
                      </m:r>
                      <m:f>
                        <m:f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type m:val="lin"/>
                                  <m:ctrlP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  <m:t>𝑁</m:t>
                                      </m:r>
                                    </m:e>
                                    <m:sub>
                                      <m: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den>
                              </m:f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type m:val="lin"/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  <m:t>𝑁</m:t>
                                      </m:r>
                                    </m:e>
                                    <m:sub>
                                      <m: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den>
                              </m:f>
                              <m:f>
                                <m:fPr>
                                  <m:type m:val="lin"/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  <m:t>+ </m:t>
                                      </m:r>
                                      <m: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  <m:t>𝑁</m:t>
                                      </m:r>
                                    </m:e>
                                    <m:sub>
                                      <m: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  <m:t>4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den>
                              </m:f>
                              <m:f>
                                <m:fPr>
                                  <m:type m:val="lin"/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  <m:t>+ </m:t>
                                  </m:r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  <m:t>𝑁</m:t>
                                      </m:r>
                                    </m:e>
                                    <m:sub>
                                      <m: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  <m:t>8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en-US" sz="2400" dirty="0"/>
              </a:p>
            </p:txBody>
          </p:sp>
        </mc:Choice>
        <mc:Fallback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0859500-E838-EBA5-71F5-E03E708ABE5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9733" y="5015836"/>
                <a:ext cx="4726267" cy="815673"/>
              </a:xfrm>
              <a:prstGeom prst="rect">
                <a:avLst/>
              </a:prstGeom>
              <a:blipFill>
                <a:blip r:embed="rId4"/>
                <a:stretch>
                  <a:fillRect l="-268" t="-73846" r="-28954" b="-6461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43887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B24156-7B77-CD9F-8181-5FD25B28EF4C}"/>
              </a:ext>
            </a:extLst>
          </p:cNvPr>
          <p:cNvSpPr txBox="1"/>
          <p:nvPr/>
        </p:nvSpPr>
        <p:spPr>
          <a:xfrm>
            <a:off x="2816016" y="69081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>
                <a:solidFill>
                  <a:srgbClr val="0432FF"/>
                </a:solidFill>
              </a:rPr>
              <a:t>LDDT</a:t>
            </a:r>
            <a:r>
              <a:rPr lang="en-US" sz="3200" dirty="0">
                <a:solidFill>
                  <a:srgbClr val="0432FF"/>
                </a:solidFill>
              </a:rPr>
              <a:t> – Local Distance Difference Test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74A185-6AD9-0166-A92A-2695BEBFB4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51" r="10839" b="16745"/>
          <a:stretch>
            <a:fillRect/>
          </a:stretch>
        </p:blipFill>
        <p:spPr>
          <a:xfrm>
            <a:off x="6928580" y="2354733"/>
            <a:ext cx="4403510" cy="30262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55B37FB-9521-DB00-AF03-05F5ECC9437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801" t="6463" r="9787" b="26958"/>
          <a:stretch>
            <a:fillRect/>
          </a:stretch>
        </p:blipFill>
        <p:spPr>
          <a:xfrm>
            <a:off x="1149028" y="2581698"/>
            <a:ext cx="5103137" cy="272424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43E130F-EC8B-C2BE-77D5-099246FFDE1A}"/>
              </a:ext>
            </a:extLst>
          </p:cNvPr>
          <p:cNvSpPr txBox="1"/>
          <p:nvPr/>
        </p:nvSpPr>
        <p:spPr>
          <a:xfrm>
            <a:off x="9280209" y="2398035"/>
            <a:ext cx="1189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AF2 model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B31D36-6A24-D2C2-2A07-6460379DB842}"/>
              </a:ext>
            </a:extLst>
          </p:cNvPr>
          <p:cNvSpPr txBox="1"/>
          <p:nvPr/>
        </p:nvSpPr>
        <p:spPr>
          <a:xfrm>
            <a:off x="4260659" y="2457985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PDB: 1ol5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B3F0B0E-B3DE-9DF4-38C3-6D22AB5A24ED}"/>
              </a:ext>
            </a:extLst>
          </p:cNvPr>
          <p:cNvSpPr txBox="1"/>
          <p:nvPr/>
        </p:nvSpPr>
        <p:spPr>
          <a:xfrm>
            <a:off x="1479394" y="729117"/>
            <a:ext cx="97411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Find C</a:t>
            </a:r>
            <a:r>
              <a:rPr lang="en-US" sz="2000" dirty="0">
                <a:latin typeface="Symbol" pitchFamily="2" charset="2"/>
              </a:rPr>
              <a:t>a</a:t>
            </a:r>
            <a:r>
              <a:rPr lang="en-US" sz="2000" dirty="0"/>
              <a:t> atoms within some distance of query C</a:t>
            </a:r>
            <a:r>
              <a:rPr lang="en-US" sz="2000" dirty="0">
                <a:latin typeface="Symbol" pitchFamily="2" charset="2"/>
              </a:rPr>
              <a:t>a</a:t>
            </a:r>
            <a:r>
              <a:rPr lang="en-US" sz="2000" dirty="0"/>
              <a:t> atom of experimental structure</a:t>
            </a:r>
          </a:p>
          <a:p>
            <a:r>
              <a:rPr lang="en-US" sz="2000" dirty="0"/>
              <a:t>Calculate distances in experimental structure and model</a:t>
            </a:r>
          </a:p>
          <a:p>
            <a:r>
              <a:rPr lang="en-US" sz="2000" dirty="0"/>
              <a:t>LDDT = for each residue: average percent of distances with </a:t>
            </a:r>
            <a:r>
              <a:rPr lang="en-US" sz="2000" dirty="0">
                <a:solidFill>
                  <a:srgbClr val="FF0000"/>
                </a:solidFill>
              </a:rPr>
              <a:t>|difference|</a:t>
            </a:r>
            <a:r>
              <a:rPr lang="en-US" sz="2000" dirty="0"/>
              <a:t> ≤ 0.5, 1.0, 2.0, 4.0 </a:t>
            </a:r>
            <a:r>
              <a:rPr lang="en-US" sz="2000" dirty="0" err="1"/>
              <a:t>Å</a:t>
            </a:r>
            <a:endParaRPr lang="en-US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805805A-9764-B57D-733E-439CA2449D3F}"/>
              </a:ext>
            </a:extLst>
          </p:cNvPr>
          <p:cNvSpPr txBox="1"/>
          <p:nvPr/>
        </p:nvSpPr>
        <p:spPr>
          <a:xfrm>
            <a:off x="2743523" y="5617162"/>
            <a:ext cx="65366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432FF"/>
                </a:solidFill>
              </a:rPr>
              <a:t>Differences = </a:t>
            </a:r>
            <a:r>
              <a:rPr lang="en-US" sz="2800" dirty="0"/>
              <a:t>0.9, 1.0, 1.2, 2.5, 2.6, 2.1, 0.4</a:t>
            </a:r>
          </a:p>
          <a:p>
            <a:r>
              <a:rPr lang="en-US" sz="2800" dirty="0">
                <a:solidFill>
                  <a:srgbClr val="FF0000"/>
                </a:solidFill>
              </a:rPr>
              <a:t>LDDT =(1/7+3/7 +4/7 + 7/7)/4 =  54%</a:t>
            </a:r>
          </a:p>
        </p:txBody>
      </p:sp>
    </p:spTree>
    <p:extLst>
      <p:ext uri="{BB962C8B-B14F-4D97-AF65-F5344CB8AC3E}">
        <p14:creationId xmlns:p14="http://schemas.microsoft.com/office/powerpoint/2010/main" val="42766094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B8FA13-EC3B-9FEB-2BE3-3A3F1610C8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5D0B2624-13B4-2651-C9C9-43F20D1526AA}"/>
              </a:ext>
            </a:extLst>
          </p:cNvPr>
          <p:cNvSpPr txBox="1"/>
          <p:nvPr/>
        </p:nvSpPr>
        <p:spPr>
          <a:xfrm>
            <a:off x="1219200" y="29567"/>
            <a:ext cx="9753600" cy="995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dirty="0">
                <a:solidFill>
                  <a:srgbClr val="0432FF"/>
                </a:solidFill>
              </a:rPr>
              <a:t>Template Modeling (TM) Score</a:t>
            </a:r>
            <a:endParaRPr lang="en-US" sz="2133" dirty="0">
              <a:solidFill>
                <a:srgbClr val="0432FF"/>
              </a:solidFill>
            </a:endParaRPr>
          </a:p>
          <a:p>
            <a:pPr algn="ctr"/>
            <a:r>
              <a:rPr lang="en-US" sz="2133" dirty="0">
                <a:solidFill>
                  <a:srgbClr val="00B050"/>
                </a:solidFill>
              </a:rPr>
              <a:t>Zhang and Skolnick, 2004</a:t>
            </a:r>
            <a:endParaRPr lang="en-US" sz="3733" dirty="0">
              <a:solidFill>
                <a:srgbClr val="00B050"/>
              </a:solidFill>
            </a:endParaRPr>
          </a:p>
        </p:txBody>
      </p:sp>
      <p:pic>
        <p:nvPicPr>
          <p:cNvPr id="7" name="Picture 6" descr="A close up of a structure&#10;&#10;AI-generated content may be incorrect.">
            <a:extLst>
              <a:ext uri="{FF2B5EF4-FFF2-40B4-BE49-F238E27FC236}">
                <a16:creationId xmlns:a16="http://schemas.microsoft.com/office/drawing/2014/main" id="{754FB0C6-EB0D-3144-2150-86891A520E7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267" t="2593" r="15267" b="7037"/>
          <a:stretch/>
        </p:blipFill>
        <p:spPr>
          <a:xfrm>
            <a:off x="1" y="1165149"/>
            <a:ext cx="3277849" cy="4165600"/>
          </a:xfrm>
          <a:prstGeom prst="rect">
            <a:avLst/>
          </a:prstGeom>
        </p:spPr>
      </p:pic>
      <p:pic>
        <p:nvPicPr>
          <p:cNvPr id="3" name="Picture 2" descr="A black and white rectangular object with black text&#10;&#10;AI-generated content may be incorrect.">
            <a:extLst>
              <a:ext uri="{FF2B5EF4-FFF2-40B4-BE49-F238E27FC236}">
                <a16:creationId xmlns:a16="http://schemas.microsoft.com/office/drawing/2014/main" id="{53317649-7B11-1E08-9E81-502C8514C8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7850" y="4984496"/>
            <a:ext cx="4746108" cy="1022333"/>
          </a:xfrm>
          <a:prstGeom prst="rect">
            <a:avLst/>
          </a:prstGeom>
        </p:spPr>
      </p:pic>
      <p:pic>
        <p:nvPicPr>
          <p:cNvPr id="6" name="Picture 5" descr="A graph of a function&#10;&#10;AI-generated content may be incorrect.">
            <a:extLst>
              <a:ext uri="{FF2B5EF4-FFF2-40B4-BE49-F238E27FC236}">
                <a16:creationId xmlns:a16="http://schemas.microsoft.com/office/drawing/2014/main" id="{B235CD9B-BCEC-C93C-A9E7-D971F56432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1201" y="3148554"/>
            <a:ext cx="3869358" cy="3679880"/>
          </a:xfrm>
          <a:prstGeom prst="rect">
            <a:avLst/>
          </a:prstGeom>
        </p:spPr>
      </p:pic>
      <p:cxnSp>
        <p:nvCxnSpPr>
          <p:cNvPr id="4" name="Curved Connector 3">
            <a:extLst>
              <a:ext uri="{FF2B5EF4-FFF2-40B4-BE49-F238E27FC236}">
                <a16:creationId xmlns:a16="http://schemas.microsoft.com/office/drawing/2014/main" id="{74B3701B-2826-739C-4189-C1EA09EF266D}"/>
              </a:ext>
            </a:extLst>
          </p:cNvPr>
          <p:cNvCxnSpPr>
            <a:cxnSpLocks/>
          </p:cNvCxnSpPr>
          <p:nvPr/>
        </p:nvCxnSpPr>
        <p:spPr>
          <a:xfrm rot="16200000" flipH="1">
            <a:off x="711200" y="744672"/>
            <a:ext cx="406400" cy="406400"/>
          </a:xfrm>
          <a:prstGeom prst="curvedConnector3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B099789-83B1-4EDC-9FC7-5525F5B8228E}"/>
              </a:ext>
            </a:extLst>
          </p:cNvPr>
          <p:cNvSpPr txBox="1"/>
          <p:nvPr/>
        </p:nvSpPr>
        <p:spPr>
          <a:xfrm>
            <a:off x="220647" y="8320"/>
            <a:ext cx="754589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733" i="1" dirty="0" err="1"/>
              <a:t>d</a:t>
            </a:r>
            <a:r>
              <a:rPr lang="en-US" sz="3733" i="1" baseline="-25000" dirty="0" err="1"/>
              <a:t>j</a:t>
            </a:r>
            <a:endParaRPr lang="en-US" sz="3733" i="1" baseline="-25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2F9A19-3405-9D00-D897-578D29A4A2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2076" y="1165149"/>
            <a:ext cx="6108167" cy="177189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22468C-D6B8-1E06-F305-2D3F79C3BFB0}"/>
              </a:ext>
            </a:extLst>
          </p:cNvPr>
          <p:cNvSpPr txBox="1"/>
          <p:nvPr/>
        </p:nvSpPr>
        <p:spPr>
          <a:xfrm>
            <a:off x="3469180" y="3613120"/>
            <a:ext cx="50715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rgbClr val="FF0000"/>
                </a:solidFill>
              </a:rPr>
              <a:t>d</a:t>
            </a:r>
            <a:r>
              <a:rPr lang="en-US" sz="2400" baseline="-25000" dirty="0">
                <a:solidFill>
                  <a:srgbClr val="FF0000"/>
                </a:solidFill>
              </a:rPr>
              <a:t>0</a:t>
            </a:r>
            <a:r>
              <a:rPr lang="en-US" sz="2400" dirty="0">
                <a:solidFill>
                  <a:srgbClr val="FF0000"/>
                </a:solidFill>
              </a:rPr>
              <a:t> scales the </a:t>
            </a:r>
            <a:r>
              <a:rPr lang="en-US" sz="2400" i="1" dirty="0" err="1">
                <a:solidFill>
                  <a:srgbClr val="FF0000"/>
                </a:solidFill>
              </a:rPr>
              <a:t>d</a:t>
            </a:r>
            <a:r>
              <a:rPr lang="en-US" sz="2400" i="1" baseline="-25000" dirty="0" err="1">
                <a:solidFill>
                  <a:srgbClr val="FF0000"/>
                </a:solidFill>
              </a:rPr>
              <a:t>j</a:t>
            </a:r>
            <a:r>
              <a:rPr lang="en-US" sz="2400" dirty="0">
                <a:solidFill>
                  <a:srgbClr val="FF0000"/>
                </a:solidFill>
              </a:rPr>
              <a:t> based on size of protein so unrelated proteins score the same regardless of size</a:t>
            </a:r>
          </a:p>
        </p:txBody>
      </p:sp>
    </p:spTree>
    <p:extLst>
      <p:ext uri="{BB962C8B-B14F-4D97-AF65-F5344CB8AC3E}">
        <p14:creationId xmlns:p14="http://schemas.microsoft.com/office/powerpoint/2010/main" val="26358180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7F19F3-FE12-E2DD-82C2-A7A5441B448C}"/>
              </a:ext>
            </a:extLst>
          </p:cNvPr>
          <p:cNvSpPr/>
          <p:nvPr/>
        </p:nvSpPr>
        <p:spPr>
          <a:xfrm>
            <a:off x="3826273" y="0"/>
            <a:ext cx="38846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>
                <a:solidFill>
                  <a:srgbClr val="0000FF"/>
                </a:solidFill>
              </a:rPr>
              <a:t>Original TM-score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EF8DCD-8AD1-33C5-0267-AEEF94364C3A}"/>
              </a:ext>
            </a:extLst>
          </p:cNvPr>
          <p:cNvSpPr txBox="1"/>
          <p:nvPr/>
        </p:nvSpPr>
        <p:spPr>
          <a:xfrm>
            <a:off x="409242" y="4278735"/>
            <a:ext cx="92612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i="1" dirty="0">
                <a:solidFill>
                  <a:srgbClr val="0432FF"/>
                </a:solidFill>
              </a:rPr>
              <a:t>d</a:t>
            </a:r>
            <a:r>
              <a:rPr lang="en-US" sz="3200" i="1" baseline="-25000" dirty="0">
                <a:solidFill>
                  <a:srgbClr val="0432FF"/>
                </a:solidFill>
              </a:rPr>
              <a:t>0</a:t>
            </a:r>
            <a:endParaRPr lang="en-US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66BBB0-AF9D-2926-1D50-6D89A2DC5424}"/>
              </a:ext>
            </a:extLst>
          </p:cNvPr>
          <p:cNvSpPr txBox="1"/>
          <p:nvPr/>
        </p:nvSpPr>
        <p:spPr>
          <a:xfrm>
            <a:off x="1241814" y="621046"/>
            <a:ext cx="9767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TM-score between a predicted and experimental structure of the same protein sequence is defined by:</a:t>
            </a:r>
          </a:p>
        </p:txBody>
      </p:sp>
      <p:pic>
        <p:nvPicPr>
          <p:cNvPr id="11" name="Picture 10" descr="A graph with a blue line&#10;&#10;Description automatically generated">
            <a:extLst>
              <a:ext uri="{FF2B5EF4-FFF2-40B4-BE49-F238E27FC236}">
                <a16:creationId xmlns:a16="http://schemas.microsoft.com/office/drawing/2014/main" id="{BB6F3FC2-7687-8A78-39C8-659B9B1DB3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02" t="4063" r="2036" b="6229"/>
          <a:stretch>
            <a:fillRect/>
          </a:stretch>
        </p:blipFill>
        <p:spPr>
          <a:xfrm>
            <a:off x="1159945" y="3512472"/>
            <a:ext cx="3611154" cy="305314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07C05C0-681A-A7DB-3CEF-B6FEF06134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3879" y="3512472"/>
            <a:ext cx="5546503" cy="29104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88F1B9-3997-0493-D7BB-10D392D63FE4}"/>
              </a:ext>
            </a:extLst>
          </p:cNvPr>
          <p:cNvSpPr txBox="1"/>
          <p:nvPr/>
        </p:nvSpPr>
        <p:spPr>
          <a:xfrm>
            <a:off x="7318262" y="3176588"/>
            <a:ext cx="2695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err="1">
                <a:solidFill>
                  <a:srgbClr val="FF0000"/>
                </a:solidFill>
              </a:rPr>
              <a:t>L</a:t>
            </a:r>
            <a:r>
              <a:rPr lang="en-US" sz="2400" i="1" baseline="-25000" dirty="0" err="1">
                <a:solidFill>
                  <a:srgbClr val="FF0000"/>
                </a:solidFill>
              </a:rPr>
              <a:t>target</a:t>
            </a:r>
            <a:r>
              <a:rPr lang="en-US" sz="2400" dirty="0">
                <a:solidFill>
                  <a:srgbClr val="FF0000"/>
                </a:solidFill>
              </a:rPr>
              <a:t> = 500 residues</a:t>
            </a:r>
          </a:p>
        </p:txBody>
      </p:sp>
      <p:pic>
        <p:nvPicPr>
          <p:cNvPr id="7" name="Picture 6" descr="A diagram of a function&#10;&#10;AI-generated content may be incorrect.">
            <a:extLst>
              <a:ext uri="{FF2B5EF4-FFF2-40B4-BE49-F238E27FC236}">
                <a16:creationId xmlns:a16="http://schemas.microsoft.com/office/drawing/2014/main" id="{952A49FD-7AB9-9984-6567-E2A8C834D4A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3309" t="7425" r="4714"/>
          <a:stretch>
            <a:fillRect/>
          </a:stretch>
        </p:blipFill>
        <p:spPr>
          <a:xfrm>
            <a:off x="8889358" y="3800945"/>
            <a:ext cx="1400536" cy="174634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BA6FE91-6910-91E9-8AC3-2C3A3939F241}"/>
              </a:ext>
            </a:extLst>
          </p:cNvPr>
          <p:cNvSpPr txBox="1"/>
          <p:nvPr/>
        </p:nvSpPr>
        <p:spPr>
          <a:xfrm>
            <a:off x="2800144" y="6273225"/>
            <a:ext cx="123092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i="1" dirty="0" err="1">
                <a:solidFill>
                  <a:srgbClr val="FF0000"/>
                </a:solidFill>
              </a:rPr>
              <a:t>L</a:t>
            </a:r>
            <a:r>
              <a:rPr lang="en-US" sz="3200" i="1" baseline="-25000" dirty="0" err="1">
                <a:solidFill>
                  <a:srgbClr val="FF0000"/>
                </a:solidFill>
              </a:rPr>
              <a:t>target</a:t>
            </a:r>
            <a:endParaRPr lang="en-US" sz="32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B2E3887-C292-09D1-A6E5-60FA830F14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523" y="962506"/>
            <a:ext cx="6108167" cy="177189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6" name="Picture 15" descr="A black and white rectangular object with black text&#10;&#10;AI-generated content may be incorrect.">
            <a:extLst>
              <a:ext uri="{FF2B5EF4-FFF2-40B4-BE49-F238E27FC236}">
                <a16:creationId xmlns:a16="http://schemas.microsoft.com/office/drawing/2014/main" id="{8CF1FCF9-12A5-95EE-075E-1D120F2F8F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6252" y="2840731"/>
            <a:ext cx="3522232" cy="758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8904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44CFD-AA58-0B87-6A3A-FE484E4AB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-up of a structure&#10;&#10;AI-generated content may be incorrect.">
            <a:extLst>
              <a:ext uri="{FF2B5EF4-FFF2-40B4-BE49-F238E27FC236}">
                <a16:creationId xmlns:a16="http://schemas.microsoft.com/office/drawing/2014/main" id="{3D3CDCDB-CF06-FC40-90EE-B17F8F19DC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43" t="8519" r="8088" b="12963"/>
          <a:stretch/>
        </p:blipFill>
        <p:spPr>
          <a:xfrm>
            <a:off x="75475" y="1600200"/>
            <a:ext cx="3048000" cy="2738032"/>
          </a:xfrm>
          <a:prstGeom prst="rect">
            <a:avLst/>
          </a:prstGeom>
        </p:spPr>
      </p:pic>
      <p:pic>
        <p:nvPicPr>
          <p:cNvPr id="14" name="Picture 13" descr="A close-up of a structure&#10;&#10;AI-generated content may be incorrect.">
            <a:extLst>
              <a:ext uri="{FF2B5EF4-FFF2-40B4-BE49-F238E27FC236}">
                <a16:creationId xmlns:a16="http://schemas.microsoft.com/office/drawing/2014/main" id="{C7483388-D28F-B619-40B9-72C1166683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22" t="5953" r="3109" b="13852"/>
          <a:stretch/>
        </p:blipFill>
        <p:spPr>
          <a:xfrm>
            <a:off x="3048000" y="1672662"/>
            <a:ext cx="3048000" cy="2606991"/>
          </a:xfrm>
          <a:prstGeom prst="rect">
            <a:avLst/>
          </a:prstGeom>
        </p:spPr>
      </p:pic>
      <p:pic>
        <p:nvPicPr>
          <p:cNvPr id="17" name="Picture 16" descr="A structure of a protein&#10;&#10;AI-generated content may be incorrect.">
            <a:extLst>
              <a:ext uri="{FF2B5EF4-FFF2-40B4-BE49-F238E27FC236}">
                <a16:creationId xmlns:a16="http://schemas.microsoft.com/office/drawing/2014/main" id="{F45F7A7F-47F1-0662-C895-9285DD4932F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97" t="7037" r="6643" b="12963"/>
          <a:stretch/>
        </p:blipFill>
        <p:spPr>
          <a:xfrm>
            <a:off x="6096000" y="1669759"/>
            <a:ext cx="3048000" cy="2698228"/>
          </a:xfrm>
          <a:prstGeom prst="rect">
            <a:avLst/>
          </a:prstGeom>
        </p:spPr>
      </p:pic>
      <p:pic>
        <p:nvPicPr>
          <p:cNvPr id="21" name="Picture 20" descr="A close-up of a structure&#10;&#10;AI-generated content may be incorrect.">
            <a:extLst>
              <a:ext uri="{FF2B5EF4-FFF2-40B4-BE49-F238E27FC236}">
                <a16:creationId xmlns:a16="http://schemas.microsoft.com/office/drawing/2014/main" id="{15E7608F-BFE3-BA11-343E-2608F383B15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8519" r="8088" b="8519"/>
          <a:stretch/>
        </p:blipFill>
        <p:spPr>
          <a:xfrm>
            <a:off x="9144000" y="1684048"/>
            <a:ext cx="3048000" cy="268393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514AA8E-1570-501A-AAF4-E347866F891D}"/>
              </a:ext>
            </a:extLst>
          </p:cNvPr>
          <p:cNvSpPr txBox="1"/>
          <p:nvPr/>
        </p:nvSpPr>
        <p:spPr>
          <a:xfrm>
            <a:off x="277446" y="401462"/>
            <a:ext cx="11375292" cy="502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67" b="1" dirty="0" err="1"/>
              <a:t>iTM</a:t>
            </a:r>
            <a:r>
              <a:rPr lang="en-US" sz="2667" b="1" dirty="0"/>
              <a:t>:    </a:t>
            </a:r>
            <a:r>
              <a:rPr lang="en-US" sz="2667" dirty="0"/>
              <a:t>Align on one chain (</a:t>
            </a:r>
            <a:r>
              <a:rPr lang="en-US" sz="2667" dirty="0">
                <a:solidFill>
                  <a:srgbClr val="FF40FF"/>
                </a:solidFill>
              </a:rPr>
              <a:t>ERK2</a:t>
            </a:r>
            <a:r>
              <a:rPr lang="en-US" sz="2667" dirty="0"/>
              <a:t>) &amp; calculate TM score over the other (</a:t>
            </a:r>
            <a:r>
              <a:rPr lang="en-US" sz="2667" dirty="0">
                <a:solidFill>
                  <a:srgbClr val="0432FF"/>
                </a:solidFill>
              </a:rPr>
              <a:t>RSK1</a:t>
            </a:r>
            <a:r>
              <a:rPr lang="en-US" sz="2667" dirty="0"/>
              <a:t>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FD7B4EE-3FEB-EC1E-2B3E-7DA9A1CB8764}"/>
              </a:ext>
            </a:extLst>
          </p:cNvPr>
          <p:cNvSpPr txBox="1"/>
          <p:nvPr/>
        </p:nvSpPr>
        <p:spPr>
          <a:xfrm>
            <a:off x="609600" y="4648201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PDB: 4NIF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6568A22-677C-DE7C-9CB6-2785319B83EB}"/>
              </a:ext>
            </a:extLst>
          </p:cNvPr>
          <p:cNvSpPr txBox="1"/>
          <p:nvPr/>
        </p:nvSpPr>
        <p:spPr>
          <a:xfrm>
            <a:off x="3556000" y="4648201"/>
            <a:ext cx="15039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All </a:t>
            </a:r>
            <a:r>
              <a:rPr lang="en-US" sz="2400" i="1" dirty="0" err="1"/>
              <a:t>d</a:t>
            </a:r>
            <a:r>
              <a:rPr lang="en-US" sz="2400" i="1" baseline="-25000" dirty="0" err="1"/>
              <a:t>j</a:t>
            </a:r>
            <a:r>
              <a:rPr lang="en-US" sz="2400" dirty="0"/>
              <a:t> = 1 </a:t>
            </a:r>
            <a:r>
              <a:rPr lang="en-US" sz="2400" dirty="0" err="1"/>
              <a:t>Å</a:t>
            </a:r>
            <a:endParaRPr lang="en-US" sz="2400" dirty="0"/>
          </a:p>
          <a:p>
            <a:r>
              <a:rPr lang="en-US" sz="2400" dirty="0" err="1">
                <a:solidFill>
                  <a:srgbClr val="FF0000"/>
                </a:solidFill>
              </a:rPr>
              <a:t>iTM</a:t>
            </a:r>
            <a:r>
              <a:rPr lang="en-US" sz="2400" dirty="0">
                <a:solidFill>
                  <a:srgbClr val="FF0000"/>
                </a:solidFill>
              </a:rPr>
              <a:t> = 0.95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ED900FA-B05B-8ACA-C457-7AE66A63F9DC}"/>
              </a:ext>
            </a:extLst>
          </p:cNvPr>
          <p:cNvSpPr txBox="1"/>
          <p:nvPr/>
        </p:nvSpPr>
        <p:spPr>
          <a:xfrm>
            <a:off x="6620192" y="4648199"/>
            <a:ext cx="14750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All </a:t>
            </a:r>
            <a:r>
              <a:rPr lang="en-US" sz="2400" i="1" dirty="0" err="1"/>
              <a:t>d</a:t>
            </a:r>
            <a:r>
              <a:rPr lang="en-US" sz="2400" i="1" baseline="-25000" dirty="0" err="1"/>
              <a:t>j</a:t>
            </a:r>
            <a:r>
              <a:rPr lang="en-US" sz="2400" dirty="0"/>
              <a:t> = 3 </a:t>
            </a:r>
            <a:r>
              <a:rPr lang="en-US" sz="2400" dirty="0" err="1"/>
              <a:t>Å</a:t>
            </a:r>
            <a:endParaRPr lang="en-US" sz="2400" dirty="0"/>
          </a:p>
          <a:p>
            <a:r>
              <a:rPr lang="en-US" sz="2400" dirty="0" err="1">
                <a:solidFill>
                  <a:srgbClr val="FF0000"/>
                </a:solidFill>
              </a:rPr>
              <a:t>iTM</a:t>
            </a:r>
            <a:r>
              <a:rPr lang="en-US" sz="2400" dirty="0">
                <a:solidFill>
                  <a:srgbClr val="FF0000"/>
                </a:solidFill>
              </a:rPr>
              <a:t> = 0.7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B731941-1C35-C0CB-1058-8A2DE2AD8A72}"/>
              </a:ext>
            </a:extLst>
          </p:cNvPr>
          <p:cNvSpPr txBox="1"/>
          <p:nvPr/>
        </p:nvSpPr>
        <p:spPr>
          <a:xfrm>
            <a:off x="9245600" y="4648198"/>
            <a:ext cx="26446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Poor model of RSK1</a:t>
            </a:r>
          </a:p>
          <a:p>
            <a:r>
              <a:rPr lang="en-US" sz="2400" dirty="0" err="1">
                <a:solidFill>
                  <a:srgbClr val="FF0000"/>
                </a:solidFill>
              </a:rPr>
              <a:t>iTM</a:t>
            </a:r>
            <a:r>
              <a:rPr lang="en-US" sz="2400" dirty="0">
                <a:solidFill>
                  <a:srgbClr val="FF0000"/>
                </a:solidFill>
              </a:rPr>
              <a:t> = 0.5</a:t>
            </a:r>
          </a:p>
        </p:txBody>
      </p:sp>
    </p:spTree>
    <p:extLst>
      <p:ext uri="{BB962C8B-B14F-4D97-AF65-F5344CB8AC3E}">
        <p14:creationId xmlns:p14="http://schemas.microsoft.com/office/powerpoint/2010/main" val="9274527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CDE6DE-9607-454F-BF91-61461EB1864C}"/>
              </a:ext>
            </a:extLst>
          </p:cNvPr>
          <p:cNvSpPr/>
          <p:nvPr/>
        </p:nvSpPr>
        <p:spPr>
          <a:xfrm>
            <a:off x="3029628" y="15919"/>
            <a:ext cx="6072560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dirty="0" err="1">
                <a:solidFill>
                  <a:srgbClr val="0000FF"/>
                </a:solidFill>
              </a:rPr>
              <a:t>DockQ</a:t>
            </a:r>
            <a:r>
              <a:rPr lang="en-US" sz="4000" dirty="0">
                <a:solidFill>
                  <a:srgbClr val="0000FF"/>
                </a:solidFill>
              </a:rPr>
              <a:t> for protein interfaces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</a:rPr>
              <a:t>DockQ≥0.25 considered an acceptable model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62DDE9-2F14-FD5E-00A3-30E80F9FD3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42" t="8519" r="15800" b="5556"/>
          <a:stretch/>
        </p:blipFill>
        <p:spPr>
          <a:xfrm>
            <a:off x="41144" y="1368790"/>
            <a:ext cx="2899963" cy="38226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F44A3E3-0A25-D9B9-D7E7-FDEB9B1DD3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98" r="15799" b="5975"/>
          <a:stretch/>
        </p:blipFill>
        <p:spPr>
          <a:xfrm>
            <a:off x="2862349" y="1497785"/>
            <a:ext cx="2745009" cy="37136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762DF7-536E-5979-F8FD-DB4AF5B3D3FD}"/>
              </a:ext>
            </a:extLst>
          </p:cNvPr>
          <p:cNvSpPr txBox="1"/>
          <p:nvPr/>
        </p:nvSpPr>
        <p:spPr>
          <a:xfrm>
            <a:off x="613458" y="5717894"/>
            <a:ext cx="14194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PDB 1OL5</a:t>
            </a:r>
          </a:p>
          <a:p>
            <a:pPr algn="ctr"/>
            <a:r>
              <a:rPr lang="en-US" dirty="0"/>
              <a:t>AURKA+TPX2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424D8C-0FB5-F5C3-A0AC-949CD8A590D0}"/>
              </a:ext>
            </a:extLst>
          </p:cNvPr>
          <p:cNvSpPr txBox="1"/>
          <p:nvPr/>
        </p:nvSpPr>
        <p:spPr>
          <a:xfrm>
            <a:off x="3115520" y="5717894"/>
            <a:ext cx="2076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AlphaFold-Multimer</a:t>
            </a:r>
          </a:p>
          <a:p>
            <a:pPr algn="ctr"/>
            <a:r>
              <a:rPr lang="en-US" dirty="0"/>
              <a:t>AURKA+TPX2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F569F7-2E90-515C-C924-52ED1D39A9AD}"/>
              </a:ext>
            </a:extLst>
          </p:cNvPr>
          <p:cNvSpPr txBox="1"/>
          <p:nvPr/>
        </p:nvSpPr>
        <p:spPr>
          <a:xfrm>
            <a:off x="5930166" y="1497785"/>
            <a:ext cx="634404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Calculate:</a:t>
            </a:r>
          </a:p>
          <a:p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 err="1">
                <a:solidFill>
                  <a:srgbClr val="FF0000"/>
                </a:solidFill>
              </a:rPr>
              <a:t>Fnat</a:t>
            </a:r>
            <a:r>
              <a:rPr lang="en-US" sz="2400" dirty="0"/>
              <a:t> = fraction of native contacts in model</a:t>
            </a:r>
          </a:p>
          <a:p>
            <a:pPr marL="342900" indent="-342900">
              <a:buAutoNum type="arabicPeriod"/>
            </a:pPr>
            <a:r>
              <a:rPr lang="en-US" sz="2400" dirty="0" err="1">
                <a:solidFill>
                  <a:srgbClr val="FF0000"/>
                </a:solidFill>
              </a:rPr>
              <a:t>iRMS</a:t>
            </a:r>
            <a:r>
              <a:rPr lang="en-US" sz="2400" dirty="0"/>
              <a:t> = RMSD of interface residues (after superposing on just those pairs)</a:t>
            </a:r>
          </a:p>
          <a:p>
            <a:pPr marL="342900" indent="-342900">
              <a:buAutoNum type="arabicPeriod"/>
            </a:pPr>
            <a:r>
              <a:rPr lang="en-US" sz="2400" dirty="0">
                <a:solidFill>
                  <a:srgbClr val="FF0000"/>
                </a:solidFill>
              </a:rPr>
              <a:t>LRMS</a:t>
            </a:r>
            <a:r>
              <a:rPr lang="en-US" sz="2400" dirty="0"/>
              <a:t> = RMSD of ligand chain after superposing on receptor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6832B06-5E25-7139-4115-0FE21AFDBDD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2243" b="38998"/>
          <a:stretch>
            <a:fillRect/>
          </a:stretch>
        </p:blipFill>
        <p:spPr>
          <a:xfrm>
            <a:off x="5762312" y="4541808"/>
            <a:ext cx="6344045" cy="1368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1947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29E1B0E-C98A-86CE-42B4-6B89269046F0}"/>
              </a:ext>
            </a:extLst>
          </p:cNvPr>
          <p:cNvSpPr txBox="1">
            <a:spLocks noChangeArrowheads="1"/>
          </p:cNvSpPr>
          <p:nvPr/>
        </p:nvSpPr>
        <p:spPr>
          <a:xfrm>
            <a:off x="433081" y="172761"/>
            <a:ext cx="11325841" cy="48764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Benchmarking of Deep-Learning Structure Prediction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9F9F3F-9BB7-3F1F-32A4-1925DFBE6C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0290"/>
          <a:stretch>
            <a:fillRect/>
          </a:stretch>
        </p:blipFill>
        <p:spPr>
          <a:xfrm>
            <a:off x="762000" y="924197"/>
            <a:ext cx="9845040" cy="531265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DA0E1C-F67F-E97C-2B6E-A99ACB1EA762}"/>
              </a:ext>
            </a:extLst>
          </p:cNvPr>
          <p:cNvSpPr txBox="1"/>
          <p:nvPr/>
        </p:nvSpPr>
        <p:spPr>
          <a:xfrm>
            <a:off x="1239520" y="6236852"/>
            <a:ext cx="1777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% pocket-aligned</a:t>
            </a:r>
          </a:p>
          <a:p>
            <a:r>
              <a:rPr lang="en-US" dirty="0"/>
              <a:t>RMSD≤2.0 </a:t>
            </a:r>
            <a:r>
              <a:rPr lang="en-US" dirty="0" err="1"/>
              <a:t>Å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FD27B9-34BF-D253-1921-0C507B5F16FF}"/>
              </a:ext>
            </a:extLst>
          </p:cNvPr>
          <p:cNvSpPr txBox="1"/>
          <p:nvPr/>
        </p:nvSpPr>
        <p:spPr>
          <a:xfrm>
            <a:off x="3576320" y="6283018"/>
            <a:ext cx="1509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interfaceLDDT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590CC-C78F-69AF-8BDE-46BC820471F8}"/>
              </a:ext>
            </a:extLst>
          </p:cNvPr>
          <p:cNvSpPr txBox="1"/>
          <p:nvPr/>
        </p:nvSpPr>
        <p:spPr>
          <a:xfrm>
            <a:off x="6228080" y="6161497"/>
            <a:ext cx="1777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% pocket-aligned</a:t>
            </a:r>
          </a:p>
          <a:p>
            <a:r>
              <a:rPr lang="en-US" dirty="0"/>
              <a:t>RMSD≤2.0 </a:t>
            </a:r>
            <a:r>
              <a:rPr lang="en-US" dirty="0" err="1"/>
              <a:t>Å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E1C5D4-4103-7258-A080-F80C99CB854F}"/>
              </a:ext>
            </a:extLst>
          </p:cNvPr>
          <p:cNvSpPr txBox="1"/>
          <p:nvPr/>
        </p:nvSpPr>
        <p:spPr>
          <a:xfrm>
            <a:off x="8564880" y="6098352"/>
            <a:ext cx="154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% </a:t>
            </a:r>
            <a:r>
              <a:rPr lang="en-US" dirty="0" err="1"/>
              <a:t>DockQ</a:t>
            </a:r>
            <a:r>
              <a:rPr lang="en-US" dirty="0"/>
              <a:t>&gt;0.23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A9F73-23CF-ABC2-96A0-36D4A657D906}"/>
              </a:ext>
            </a:extLst>
          </p:cNvPr>
          <p:cNvSpPr txBox="1"/>
          <p:nvPr/>
        </p:nvSpPr>
        <p:spPr>
          <a:xfrm>
            <a:off x="10113702" y="1402080"/>
            <a:ext cx="17224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From AF3 paper,</a:t>
            </a:r>
          </a:p>
          <a:p>
            <a:r>
              <a:rPr lang="en-US" i="1" dirty="0"/>
              <a:t>Nature</a:t>
            </a:r>
            <a:r>
              <a:rPr lang="en-US" dirty="0"/>
              <a:t> 2024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8903945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29E1B0E-C98A-86CE-42B4-6B89269046F0}"/>
              </a:ext>
            </a:extLst>
          </p:cNvPr>
          <p:cNvSpPr txBox="1">
            <a:spLocks noChangeArrowheads="1"/>
          </p:cNvSpPr>
          <p:nvPr/>
        </p:nvSpPr>
        <p:spPr>
          <a:xfrm>
            <a:off x="433081" y="172760"/>
            <a:ext cx="11325841" cy="986189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Independent Benchmarking</a:t>
            </a:r>
          </a:p>
          <a:p>
            <a:pPr algn="ctr"/>
            <a:r>
              <a:rPr lang="en-US" sz="2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Škrinjar et al, 2026</a:t>
            </a:r>
            <a:endParaRPr lang="en-US" sz="36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8F46C2-3ACB-9DD5-EAC4-C1EA476FF1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58" t="71833" r="2353"/>
          <a:stretch>
            <a:fillRect/>
          </a:stretch>
        </p:blipFill>
        <p:spPr>
          <a:xfrm>
            <a:off x="5169876" y="2110154"/>
            <a:ext cx="6985155" cy="24735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035248-0F9B-8C28-58AB-C97C758F3CC9}"/>
              </a:ext>
            </a:extLst>
          </p:cNvPr>
          <p:cNvSpPr txBox="1"/>
          <p:nvPr/>
        </p:nvSpPr>
        <p:spPr>
          <a:xfrm>
            <a:off x="796978" y="5635474"/>
            <a:ext cx="55566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Success: Percent of test ligands with:</a:t>
            </a:r>
          </a:p>
          <a:p>
            <a:r>
              <a:rPr lang="en-US" dirty="0">
                <a:solidFill>
                  <a:srgbClr val="FF0000"/>
                </a:solidFill>
              </a:rPr>
              <a:t>	RMSD≤2 </a:t>
            </a:r>
            <a:r>
              <a:rPr lang="en-US" dirty="0" err="1">
                <a:solidFill>
                  <a:srgbClr val="FF0000"/>
                </a:solidFill>
              </a:rPr>
              <a:t>Å</a:t>
            </a:r>
            <a:r>
              <a:rPr lang="en-US" dirty="0">
                <a:solidFill>
                  <a:srgbClr val="FF0000"/>
                </a:solidFill>
              </a:rPr>
              <a:t> </a:t>
            </a:r>
          </a:p>
          <a:p>
            <a:r>
              <a:rPr lang="en-US" dirty="0">
                <a:solidFill>
                  <a:srgbClr val="FF0000"/>
                </a:solidFill>
              </a:rPr>
              <a:t>	LDDT-PLI&lt;0.8 (PLI = protein/ligand interface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FD915B-C338-16A6-D225-E9E1C447C42A}"/>
              </a:ext>
            </a:extLst>
          </p:cNvPr>
          <p:cNvSpPr txBox="1"/>
          <p:nvPr/>
        </p:nvSpPr>
        <p:spPr>
          <a:xfrm>
            <a:off x="7392080" y="5341111"/>
            <a:ext cx="28680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PB-valid: </a:t>
            </a:r>
            <a:endParaRPr lang="en-US" dirty="0"/>
          </a:p>
          <a:p>
            <a:r>
              <a:rPr lang="en-US" dirty="0">
                <a:solidFill>
                  <a:srgbClr val="FF0000"/>
                </a:solidFill>
              </a:rPr>
              <a:t>Few steric conflicts, correct geometries, flat rings, etc.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A61A43-B9C8-8B4A-E069-D208402CC1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8805" b="63888"/>
          <a:stretch>
            <a:fillRect/>
          </a:stretch>
        </p:blipFill>
        <p:spPr>
          <a:xfrm>
            <a:off x="90241" y="1277815"/>
            <a:ext cx="4937209" cy="420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9409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29E1B0E-C98A-86CE-42B4-6B89269046F0}"/>
              </a:ext>
            </a:extLst>
          </p:cNvPr>
          <p:cNvSpPr txBox="1">
            <a:spLocks noChangeArrowheads="1"/>
          </p:cNvSpPr>
          <p:nvPr/>
        </p:nvSpPr>
        <p:spPr>
          <a:xfrm>
            <a:off x="84289" y="323590"/>
            <a:ext cx="11325841" cy="565794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Benchmarking Protein-Protein Interactions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C0456C-FB4F-3F5A-3187-AFD32EA58D28}"/>
              </a:ext>
            </a:extLst>
          </p:cNvPr>
          <p:cNvSpPr txBox="1"/>
          <p:nvPr/>
        </p:nvSpPr>
        <p:spPr>
          <a:xfrm>
            <a:off x="8896696" y="1794917"/>
            <a:ext cx="30267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Cutoffs: </a:t>
            </a:r>
          </a:p>
          <a:p>
            <a:r>
              <a:rPr lang="en-US" dirty="0"/>
              <a:t>DockQ≥0.23 = acceptable</a:t>
            </a:r>
          </a:p>
          <a:p>
            <a:r>
              <a:rPr lang="en-US" dirty="0"/>
              <a:t>DockQ≥0.49 = medium quality</a:t>
            </a:r>
          </a:p>
          <a:p>
            <a:r>
              <a:rPr lang="en-US" dirty="0"/>
              <a:t>DockQ≥0.80 = high quality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C8600A-6819-5DAD-D24A-92F33835EF79}"/>
              </a:ext>
            </a:extLst>
          </p:cNvPr>
          <p:cNvSpPr txBox="1"/>
          <p:nvPr/>
        </p:nvSpPr>
        <p:spPr>
          <a:xfrm>
            <a:off x="8955312" y="3733817"/>
            <a:ext cx="12074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432FF"/>
                </a:solidFill>
              </a:rPr>
              <a:t>Genz et al</a:t>
            </a:r>
          </a:p>
          <a:p>
            <a:r>
              <a:rPr lang="en-US" i="1" dirty="0">
                <a:solidFill>
                  <a:srgbClr val="0432FF"/>
                </a:solidFill>
              </a:rPr>
              <a:t>Protein Sci</a:t>
            </a:r>
          </a:p>
          <a:p>
            <a:r>
              <a:rPr lang="en-US" dirty="0">
                <a:solidFill>
                  <a:srgbClr val="0432FF"/>
                </a:solidFill>
              </a:rPr>
              <a:t>2025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90CB4C73-97FA-B5DB-A03D-D22880B7AD0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86314647"/>
              </p:ext>
            </p:extLst>
          </p:nvPr>
        </p:nvGraphicFramePr>
        <p:xfrm>
          <a:off x="1781908" y="1419908"/>
          <a:ext cx="6928338" cy="41564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499229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5B2348A-BAB8-3844-9CDE-ECE20F5FECF6}"/>
              </a:ext>
            </a:extLst>
          </p:cNvPr>
          <p:cNvSpPr/>
          <p:nvPr/>
        </p:nvSpPr>
        <p:spPr>
          <a:xfrm>
            <a:off x="393630" y="213704"/>
            <a:ext cx="113238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solidFill>
                  <a:srgbClr val="0432FF"/>
                </a:solidFill>
              </a:rPr>
              <a:t>AF2 and AF3  output scores: pLDDT, PAE, </a:t>
            </a:r>
            <a:r>
              <a:rPr lang="en-US" sz="3600" dirty="0" err="1">
                <a:solidFill>
                  <a:srgbClr val="0432FF"/>
                </a:solidFill>
              </a:rPr>
              <a:t>pTM</a:t>
            </a:r>
            <a:r>
              <a:rPr lang="en-US" sz="3600" dirty="0">
                <a:solidFill>
                  <a:srgbClr val="0432FF"/>
                </a:solidFill>
              </a:rPr>
              <a:t>, </a:t>
            </a:r>
            <a:r>
              <a:rPr lang="en-US" sz="3600" dirty="0" err="1">
                <a:solidFill>
                  <a:srgbClr val="0432FF"/>
                </a:solidFill>
              </a:rPr>
              <a:t>ipTM</a:t>
            </a:r>
            <a:endParaRPr lang="en-US" sz="3600" dirty="0">
              <a:solidFill>
                <a:srgbClr val="0432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277C76-AEFF-0841-9C08-005446A4509F}"/>
              </a:ext>
            </a:extLst>
          </p:cNvPr>
          <p:cNvSpPr txBox="1"/>
          <p:nvPr/>
        </p:nvSpPr>
        <p:spPr>
          <a:xfrm>
            <a:off x="101030" y="2993445"/>
            <a:ext cx="170675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dirty="0"/>
              <a:t>Query sequence(s)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D22DA7-441C-4043-B7B9-960DF1F86056}"/>
              </a:ext>
            </a:extLst>
          </p:cNvPr>
          <p:cNvSpPr txBox="1"/>
          <p:nvPr/>
        </p:nvSpPr>
        <p:spPr>
          <a:xfrm>
            <a:off x="3592287" y="1996752"/>
            <a:ext cx="1306285" cy="3385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MSA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A5A9E1-08E5-C34D-8CDC-3E900CC07941}"/>
              </a:ext>
            </a:extLst>
          </p:cNvPr>
          <p:cNvSpPr txBox="1"/>
          <p:nvPr/>
        </p:nvSpPr>
        <p:spPr>
          <a:xfrm>
            <a:off x="3592286" y="4211217"/>
            <a:ext cx="1484797" cy="9543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867" dirty="0"/>
              <a:t>Template coordinates (optional)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89E50B7-B135-CE4C-8366-9AD3DA5EB4DA}"/>
              </a:ext>
            </a:extLst>
          </p:cNvPr>
          <p:cNvCxnSpPr>
            <a:cxnSpLocks/>
            <a:stCxn id="3" idx="3"/>
            <a:endCxn id="5" idx="1"/>
          </p:cNvCxnSpPr>
          <p:nvPr/>
        </p:nvCxnSpPr>
        <p:spPr>
          <a:xfrm>
            <a:off x="1807781" y="3285833"/>
            <a:ext cx="1784505" cy="140253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22F181D-67F6-414B-B51E-B56A86E421DF}"/>
              </a:ext>
            </a:extLst>
          </p:cNvPr>
          <p:cNvSpPr txBox="1"/>
          <p:nvPr/>
        </p:nvSpPr>
        <p:spPr>
          <a:xfrm>
            <a:off x="1700462" y="4176085"/>
            <a:ext cx="148479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Search </a:t>
            </a:r>
          </a:p>
          <a:p>
            <a:pPr algn="ctr"/>
            <a:r>
              <a:rPr lang="en-US" sz="1600" dirty="0"/>
              <a:t>PDB</a:t>
            </a:r>
          </a:p>
          <a:p>
            <a:pPr algn="ctr"/>
            <a:r>
              <a:rPr lang="en-US" sz="1600" dirty="0"/>
              <a:t>or </a:t>
            </a:r>
            <a:r>
              <a:rPr lang="en-US" sz="1600" dirty="0">
                <a:solidFill>
                  <a:srgbClr val="00B050"/>
                </a:solidFill>
              </a:rPr>
              <a:t>desired subset of PDB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8FE64C-0886-CA4C-A197-4EDCD69033CA}"/>
              </a:ext>
            </a:extLst>
          </p:cNvPr>
          <p:cNvSpPr txBox="1"/>
          <p:nvPr/>
        </p:nvSpPr>
        <p:spPr>
          <a:xfrm>
            <a:off x="1234781" y="1377617"/>
            <a:ext cx="2041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Search </a:t>
            </a:r>
          </a:p>
          <a:p>
            <a:pPr algn="ctr"/>
            <a:r>
              <a:rPr lang="en-US" sz="1600" dirty="0"/>
              <a:t>UniProt or </a:t>
            </a:r>
            <a:r>
              <a:rPr lang="en-US" sz="1600" dirty="0">
                <a:solidFill>
                  <a:srgbClr val="00B050"/>
                </a:solidFill>
              </a:rPr>
              <a:t>other sequence DB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E82A6D7-3240-8641-8F84-B96FE348AAF6}"/>
              </a:ext>
            </a:extLst>
          </p:cNvPr>
          <p:cNvCxnSpPr>
            <a:cxnSpLocks/>
            <a:stCxn id="3" idx="3"/>
            <a:endCxn id="4" idx="1"/>
          </p:cNvCxnSpPr>
          <p:nvPr/>
        </p:nvCxnSpPr>
        <p:spPr>
          <a:xfrm flipV="1">
            <a:off x="1807781" y="2166029"/>
            <a:ext cx="1784506" cy="111980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EAE1E187-62C2-9E47-83F8-18F416C0E30E}"/>
              </a:ext>
            </a:extLst>
          </p:cNvPr>
          <p:cNvSpPr/>
          <p:nvPr/>
        </p:nvSpPr>
        <p:spPr>
          <a:xfrm>
            <a:off x="6055567" y="2223093"/>
            <a:ext cx="2804655" cy="26669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FFFF00"/>
                </a:solidFill>
              </a:rPr>
              <a:t>AlphaFold2</a:t>
            </a:r>
          </a:p>
          <a:p>
            <a:pPr algn="ctr"/>
            <a:r>
              <a:rPr lang="en-US" sz="2400" b="1" dirty="0">
                <a:solidFill>
                  <a:srgbClr val="FFFF00"/>
                </a:solidFill>
                <a:latin typeface="Symbol" pitchFamily="2" charset="2"/>
              </a:rPr>
              <a:t>s</a:t>
            </a:r>
            <a:r>
              <a:rPr lang="en-US" sz="2400" b="1" dirty="0">
                <a:solidFill>
                  <a:srgbClr val="FFFF00"/>
                </a:solidFill>
              </a:rPr>
              <a:t>(</a:t>
            </a:r>
            <a:r>
              <a:rPr lang="en-US" sz="2400" b="1" dirty="0" err="1">
                <a:solidFill>
                  <a:srgbClr val="FFFF00"/>
                </a:solidFill>
              </a:rPr>
              <a:t>w</a:t>
            </a:r>
            <a:r>
              <a:rPr lang="en-US" sz="2400" b="1" baseline="-25000" dirty="0" err="1">
                <a:solidFill>
                  <a:srgbClr val="FFFF00"/>
                </a:solidFill>
              </a:rPr>
              <a:t>A</a:t>
            </a:r>
            <a:r>
              <a:rPr lang="en-US" sz="2400" b="1" dirty="0">
                <a:solidFill>
                  <a:srgbClr val="FFFF00"/>
                </a:solidFill>
              </a:rPr>
              <a:t>*X), </a:t>
            </a:r>
            <a:r>
              <a:rPr lang="en-US" sz="2400" b="1" dirty="0">
                <a:solidFill>
                  <a:srgbClr val="FFFF00"/>
                </a:solidFill>
                <a:latin typeface="Symbol" pitchFamily="2" charset="2"/>
              </a:rPr>
              <a:t>s</a:t>
            </a:r>
            <a:r>
              <a:rPr lang="en-US" sz="2400" b="1" dirty="0">
                <a:solidFill>
                  <a:srgbClr val="FFFF00"/>
                </a:solidFill>
              </a:rPr>
              <a:t>(</a:t>
            </a:r>
            <a:r>
              <a:rPr lang="en-US" sz="2400" b="1" dirty="0" err="1">
                <a:solidFill>
                  <a:srgbClr val="FFFF00"/>
                </a:solidFill>
              </a:rPr>
              <a:t>w</a:t>
            </a:r>
            <a:r>
              <a:rPr lang="en-US" sz="2400" b="1" baseline="-25000" dirty="0" err="1">
                <a:solidFill>
                  <a:srgbClr val="FFFF00"/>
                </a:solidFill>
              </a:rPr>
              <a:t>B</a:t>
            </a:r>
            <a:r>
              <a:rPr lang="en-US" sz="2400" b="1" dirty="0">
                <a:solidFill>
                  <a:srgbClr val="FFFF00"/>
                </a:solidFill>
              </a:rPr>
              <a:t>*X),...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56676B1-3B5B-464F-90A2-7461A95202AA}"/>
              </a:ext>
            </a:extLst>
          </p:cNvPr>
          <p:cNvCxnSpPr>
            <a:cxnSpLocks/>
            <a:stCxn id="4" idx="3"/>
            <a:endCxn id="14" idx="1"/>
          </p:cNvCxnSpPr>
          <p:nvPr/>
        </p:nvCxnSpPr>
        <p:spPr>
          <a:xfrm>
            <a:off x="4898572" y="2166029"/>
            <a:ext cx="1567727" cy="44763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7FFB5C5-58F4-7844-93AC-EB34DACE12B9}"/>
              </a:ext>
            </a:extLst>
          </p:cNvPr>
          <p:cNvCxnSpPr>
            <a:cxnSpLocks/>
            <a:stCxn id="5" idx="3"/>
          </p:cNvCxnSpPr>
          <p:nvPr/>
        </p:nvCxnSpPr>
        <p:spPr>
          <a:xfrm flipV="1">
            <a:off x="5077083" y="4176083"/>
            <a:ext cx="1102517" cy="51228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A055655D-3E9D-FF46-B9E0-AB923259E8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43" t="12807" r="12276" b="11053"/>
          <a:stretch/>
        </p:blipFill>
        <p:spPr>
          <a:xfrm>
            <a:off x="9798357" y="996657"/>
            <a:ext cx="2467216" cy="2999361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45E92CE6-8FA4-524E-9807-5EE4BDD7570A}"/>
              </a:ext>
            </a:extLst>
          </p:cNvPr>
          <p:cNvCxnSpPr>
            <a:cxnSpLocks/>
            <a:stCxn id="14" idx="6"/>
            <a:endCxn id="24" idx="1"/>
          </p:cNvCxnSpPr>
          <p:nvPr/>
        </p:nvCxnSpPr>
        <p:spPr>
          <a:xfrm flipV="1">
            <a:off x="8860221" y="2496337"/>
            <a:ext cx="938136" cy="1060235"/>
          </a:xfrm>
          <a:prstGeom prst="straightConnector1">
            <a:avLst/>
          </a:prstGeom>
          <a:ln w="444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A71BC7C-D9E7-0A7D-24D9-2C5E946B19F9}"/>
              </a:ext>
            </a:extLst>
          </p:cNvPr>
          <p:cNvSpPr txBox="1"/>
          <p:nvPr/>
        </p:nvSpPr>
        <p:spPr>
          <a:xfrm>
            <a:off x="9943069" y="4343401"/>
            <a:ext cx="2100651" cy="124162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sz="1867" dirty="0">
                <a:solidFill>
                  <a:srgbClr val="FF0000"/>
                </a:solidFill>
              </a:rPr>
              <a:t>pLDDT (residues)</a:t>
            </a:r>
          </a:p>
          <a:p>
            <a:r>
              <a:rPr lang="en-US" sz="1867" dirty="0">
                <a:solidFill>
                  <a:srgbClr val="FF0000"/>
                </a:solidFill>
              </a:rPr>
              <a:t>PAE (residue pairs)</a:t>
            </a:r>
          </a:p>
          <a:p>
            <a:r>
              <a:rPr lang="en-US" sz="1867" dirty="0" err="1">
                <a:solidFill>
                  <a:srgbClr val="FF0000"/>
                </a:solidFill>
              </a:rPr>
              <a:t>pTM</a:t>
            </a:r>
            <a:r>
              <a:rPr lang="en-US" sz="1867" dirty="0">
                <a:solidFill>
                  <a:srgbClr val="FF0000"/>
                </a:solidFill>
              </a:rPr>
              <a:t> (whole struct)</a:t>
            </a:r>
          </a:p>
          <a:p>
            <a:r>
              <a:rPr lang="en-US" sz="1867" dirty="0">
                <a:solidFill>
                  <a:srgbClr val="FF0000"/>
                </a:solidFill>
              </a:rPr>
              <a:t>iPTM (interactions)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480C6B6-F5C3-32E2-60FC-4F07652C0E52}"/>
              </a:ext>
            </a:extLst>
          </p:cNvPr>
          <p:cNvCxnSpPr>
            <a:cxnSpLocks/>
            <a:stCxn id="14" idx="6"/>
            <a:endCxn id="6" idx="1"/>
          </p:cNvCxnSpPr>
          <p:nvPr/>
        </p:nvCxnSpPr>
        <p:spPr>
          <a:xfrm>
            <a:off x="8860222" y="3556574"/>
            <a:ext cx="1082847" cy="1407638"/>
          </a:xfrm>
          <a:prstGeom prst="straightConnector1">
            <a:avLst/>
          </a:prstGeom>
          <a:ln w="444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599764BC-862D-48AB-A3C9-BBE8B10293AC}"/>
              </a:ext>
            </a:extLst>
          </p:cNvPr>
          <p:cNvSpPr txBox="1"/>
          <p:nvPr/>
        </p:nvSpPr>
        <p:spPr>
          <a:xfrm>
            <a:off x="6123082" y="4957008"/>
            <a:ext cx="2804655" cy="1528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67" dirty="0"/>
              <a:t>(actually 5 models – different sets of weights)</a:t>
            </a:r>
          </a:p>
          <a:p>
            <a:pPr algn="ctr"/>
            <a:endParaRPr lang="en-US" sz="1867" dirty="0"/>
          </a:p>
          <a:p>
            <a:pPr algn="ctr"/>
            <a:r>
              <a:rPr lang="en-US" sz="1867" dirty="0"/>
              <a:t>Run multiple times with different random “seeds” </a:t>
            </a:r>
          </a:p>
        </p:txBody>
      </p:sp>
      <p:sp>
        <p:nvSpPr>
          <p:cNvPr id="13" name="Circular Arrow 12">
            <a:extLst>
              <a:ext uri="{FF2B5EF4-FFF2-40B4-BE49-F238E27FC236}">
                <a16:creationId xmlns:a16="http://schemas.microsoft.com/office/drawing/2014/main" id="{E3BB8050-419A-0110-B862-D9C00D7D49B7}"/>
              </a:ext>
            </a:extLst>
          </p:cNvPr>
          <p:cNvSpPr/>
          <p:nvPr/>
        </p:nvSpPr>
        <p:spPr>
          <a:xfrm>
            <a:off x="7207429" y="1898259"/>
            <a:ext cx="395417" cy="649664"/>
          </a:xfrm>
          <a:prstGeom prst="circular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67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9403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57BDD-67C2-A35F-7A90-DEDCFC115C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22EF0CC-0508-CFF1-22E7-AC027D856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88545-0D5F-3A48-9A67-D49E8D842611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68D6D7-C5DD-01DA-12E9-02735F39B0DC}"/>
              </a:ext>
            </a:extLst>
          </p:cNvPr>
          <p:cNvSpPr txBox="1"/>
          <p:nvPr/>
        </p:nvSpPr>
        <p:spPr>
          <a:xfrm>
            <a:off x="2044345" y="88807"/>
            <a:ext cx="82555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 err="1">
                <a:solidFill>
                  <a:srgbClr val="0432FF"/>
                </a:solidFill>
              </a:rPr>
              <a:t>pLDDT</a:t>
            </a:r>
            <a:r>
              <a:rPr lang="en-US" sz="3200" dirty="0">
                <a:solidFill>
                  <a:srgbClr val="0432FF"/>
                </a:solidFill>
              </a:rPr>
              <a:t> – </a:t>
            </a:r>
            <a:r>
              <a:rPr lang="en-US" sz="3200" i="1" dirty="0">
                <a:solidFill>
                  <a:srgbClr val="0432FF"/>
                </a:solidFill>
              </a:rPr>
              <a:t>predicted</a:t>
            </a:r>
            <a:r>
              <a:rPr lang="en-US" sz="3200" dirty="0">
                <a:solidFill>
                  <a:srgbClr val="0432FF"/>
                </a:solidFill>
              </a:rPr>
              <a:t> Local Distance Difference Test</a:t>
            </a:r>
          </a:p>
        </p:txBody>
      </p:sp>
      <p:pic>
        <p:nvPicPr>
          <p:cNvPr id="8" name="Picture 7" descr="A close-up of a structure&#10;&#10;AI-generated content may be incorrect.">
            <a:extLst>
              <a:ext uri="{FF2B5EF4-FFF2-40B4-BE49-F238E27FC236}">
                <a16:creationId xmlns:a16="http://schemas.microsoft.com/office/drawing/2014/main" id="{CE0EFC20-118A-41A4-1EDA-E1C16A5F79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59" t="926" r="13089" b="10219"/>
          <a:stretch>
            <a:fillRect/>
          </a:stretch>
        </p:blipFill>
        <p:spPr>
          <a:xfrm>
            <a:off x="6313923" y="4093933"/>
            <a:ext cx="3283994" cy="2764067"/>
          </a:xfrm>
          <a:prstGeom prst="rect">
            <a:avLst/>
          </a:prstGeom>
        </p:spPr>
      </p:pic>
      <p:pic>
        <p:nvPicPr>
          <p:cNvPr id="10" name="Picture 9" descr="A structure of a protein&#10;&#10;AI-generated content may be incorrect.">
            <a:extLst>
              <a:ext uri="{FF2B5EF4-FFF2-40B4-BE49-F238E27FC236}">
                <a16:creationId xmlns:a16="http://schemas.microsoft.com/office/drawing/2014/main" id="{96CEE489-103E-E7B5-CE10-254CC54CCB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085" t="4159" r="11925" b="9468"/>
          <a:stretch>
            <a:fillRect/>
          </a:stretch>
        </p:blipFill>
        <p:spPr>
          <a:xfrm>
            <a:off x="2512385" y="4093933"/>
            <a:ext cx="3365693" cy="26986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516AFCD-86A0-3BFA-7F57-1C56D71705DB}"/>
              </a:ext>
            </a:extLst>
          </p:cNvPr>
          <p:cNvSpPr txBox="1"/>
          <p:nvPr/>
        </p:nvSpPr>
        <p:spPr>
          <a:xfrm>
            <a:off x="91369" y="4347758"/>
            <a:ext cx="2829631" cy="2144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67" dirty="0"/>
              <a:t>Colored by domains</a:t>
            </a:r>
          </a:p>
          <a:p>
            <a:r>
              <a:rPr lang="en-US" sz="2667" dirty="0">
                <a:solidFill>
                  <a:schemeClr val="bg1">
                    <a:lumMod val="65000"/>
                  </a:schemeClr>
                </a:solidFill>
              </a:rPr>
              <a:t>pLDDT&lt;50 in gray</a:t>
            </a:r>
          </a:p>
          <a:p>
            <a:r>
              <a:rPr lang="en-US" sz="2667" dirty="0" err="1"/>
              <a:t>PyMOL</a:t>
            </a:r>
            <a:r>
              <a:rPr lang="en-US" sz="2667" dirty="0"/>
              <a:t>:</a:t>
            </a:r>
          </a:p>
          <a:p>
            <a:r>
              <a:rPr lang="en-US" sz="2667" dirty="0">
                <a:solidFill>
                  <a:schemeClr val="bg1">
                    <a:lumMod val="65000"/>
                  </a:schemeClr>
                </a:solidFill>
              </a:rPr>
              <a:t>color </a:t>
            </a:r>
            <a:r>
              <a:rPr lang="en-US" sz="2667" dirty="0" err="1">
                <a:solidFill>
                  <a:schemeClr val="bg1">
                    <a:lumMod val="65000"/>
                  </a:schemeClr>
                </a:solidFill>
              </a:rPr>
              <a:t>gray,b</a:t>
            </a:r>
            <a:r>
              <a:rPr lang="en-US" sz="2667" dirty="0">
                <a:solidFill>
                  <a:schemeClr val="bg1">
                    <a:lumMod val="65000"/>
                  </a:schemeClr>
                </a:solidFill>
              </a:rPr>
              <a:t>&lt;50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CF6ACB-525C-BBB1-64E8-20B100E297C4}"/>
              </a:ext>
            </a:extLst>
          </p:cNvPr>
          <p:cNvSpPr txBox="1"/>
          <p:nvPr/>
        </p:nvSpPr>
        <p:spPr>
          <a:xfrm>
            <a:off x="9509255" y="4183932"/>
            <a:ext cx="25027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50"/>
                </a:solidFill>
              </a:rPr>
              <a:t>Colored by pLDDT</a:t>
            </a:r>
          </a:p>
          <a:p>
            <a:r>
              <a:rPr lang="en-US" sz="2400" dirty="0">
                <a:solidFill>
                  <a:srgbClr val="00B050"/>
                </a:solidFill>
              </a:rPr>
              <a:t>(folded domains with </a:t>
            </a:r>
            <a:r>
              <a:rPr lang="en-US" sz="2400" dirty="0">
                <a:solidFill>
                  <a:srgbClr val="0432FF"/>
                </a:solidFill>
              </a:rPr>
              <a:t>high pLDDT in blue</a:t>
            </a:r>
            <a:r>
              <a:rPr lang="en-US" sz="2400" dirty="0">
                <a:solidFill>
                  <a:srgbClr val="00B050"/>
                </a:solidFill>
              </a:rPr>
              <a:t>)</a:t>
            </a:r>
          </a:p>
          <a:p>
            <a:r>
              <a:rPr lang="en-US" sz="2400" dirty="0" err="1"/>
              <a:t>PyMOL</a:t>
            </a:r>
            <a:r>
              <a:rPr lang="en-US" sz="2400" dirty="0"/>
              <a:t>: color by b-factor in color menu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AF5347-CAB9-BFF1-5ACF-9B1FD596FD2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851" r="10839" b="16745"/>
          <a:stretch>
            <a:fillRect/>
          </a:stretch>
        </p:blipFill>
        <p:spPr>
          <a:xfrm>
            <a:off x="5228661" y="1241343"/>
            <a:ext cx="3570102" cy="24535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BC9CB94-3F4F-1C88-0E22-180545E02F4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801" t="6463" r="9787" b="26958"/>
          <a:stretch>
            <a:fillRect/>
          </a:stretch>
        </p:blipFill>
        <p:spPr>
          <a:xfrm>
            <a:off x="324576" y="1184762"/>
            <a:ext cx="4398518" cy="234809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8647823-4ACF-95D8-BC86-6059938A7562}"/>
              </a:ext>
            </a:extLst>
          </p:cNvPr>
          <p:cNvSpPr txBox="1"/>
          <p:nvPr/>
        </p:nvSpPr>
        <p:spPr>
          <a:xfrm>
            <a:off x="5410038" y="1814893"/>
            <a:ext cx="1189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AF2 model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5969F0-BB43-7AEB-B013-9308B92C1D65}"/>
              </a:ext>
            </a:extLst>
          </p:cNvPr>
          <p:cNvSpPr txBox="1"/>
          <p:nvPr/>
        </p:nvSpPr>
        <p:spPr>
          <a:xfrm>
            <a:off x="217914" y="1814893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PDB: 1ol5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52E5C95-6089-57C3-E3B4-D2DB85169857}"/>
              </a:ext>
            </a:extLst>
          </p:cNvPr>
          <p:cNvSpPr txBox="1"/>
          <p:nvPr/>
        </p:nvSpPr>
        <p:spPr>
          <a:xfrm>
            <a:off x="1479394" y="729117"/>
            <a:ext cx="9875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/>
              <a:t>pLDDT</a:t>
            </a:r>
            <a:r>
              <a:rPr lang="en-US" sz="2000" dirty="0"/>
              <a:t> = for each residue: average percent of distances with </a:t>
            </a:r>
            <a:r>
              <a:rPr lang="en-US" sz="2000" dirty="0">
                <a:solidFill>
                  <a:srgbClr val="FF0000"/>
                </a:solidFill>
              </a:rPr>
              <a:t>|difference|</a:t>
            </a:r>
            <a:r>
              <a:rPr lang="en-US" sz="2000" dirty="0"/>
              <a:t> ≤ 0.5, 1.0, 2.0, 4.0 </a:t>
            </a:r>
            <a:r>
              <a:rPr lang="en-US" sz="2000" dirty="0" err="1"/>
              <a:t>Å</a:t>
            </a:r>
            <a:endParaRPr lang="en-US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080D1E2-950B-19FE-DD39-2CF907B70A95}"/>
              </a:ext>
            </a:extLst>
          </p:cNvPr>
          <p:cNvSpPr txBox="1"/>
          <p:nvPr/>
        </p:nvSpPr>
        <p:spPr>
          <a:xfrm>
            <a:off x="8798763" y="1643210"/>
            <a:ext cx="34461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432FF"/>
                </a:solidFill>
              </a:rPr>
              <a:t>Diff = </a:t>
            </a:r>
            <a:r>
              <a:rPr lang="en-US" dirty="0"/>
              <a:t>0.9, 1.0, 1.2, 2.5, 2.6, 2.1, 0.4</a:t>
            </a:r>
          </a:p>
          <a:p>
            <a:r>
              <a:rPr lang="en-US" dirty="0">
                <a:solidFill>
                  <a:srgbClr val="FF0000"/>
                </a:solidFill>
              </a:rPr>
              <a:t>LDDT =(1/7+3/7 +4/7 + 7/7)/4</a:t>
            </a:r>
          </a:p>
          <a:p>
            <a:r>
              <a:rPr lang="en-US" dirty="0">
                <a:solidFill>
                  <a:srgbClr val="FF0000"/>
                </a:solidFill>
              </a:rPr>
              <a:t>         =54%</a:t>
            </a:r>
          </a:p>
        </p:txBody>
      </p:sp>
    </p:spTree>
    <p:extLst>
      <p:ext uri="{BB962C8B-B14F-4D97-AF65-F5344CB8AC3E}">
        <p14:creationId xmlns:p14="http://schemas.microsoft.com/office/powerpoint/2010/main" val="12418264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6D43580-C969-AC47-7841-EB11153E2BD6}"/>
              </a:ext>
            </a:extLst>
          </p:cNvPr>
          <p:cNvSpPr/>
          <p:nvPr/>
        </p:nvSpPr>
        <p:spPr>
          <a:xfrm>
            <a:off x="1373313" y="156644"/>
            <a:ext cx="994632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solidFill>
                  <a:srgbClr val="0000FF"/>
                </a:solidFill>
              </a:rPr>
              <a:t>pLDDT – (predicted) accuracy of atom placement in neighborhood around amino acid</a:t>
            </a:r>
          </a:p>
        </p:txBody>
      </p:sp>
      <p:pic>
        <p:nvPicPr>
          <p:cNvPr id="5" name="Picture 4" descr="A graph of a graph&#10;&#10;Description automatically generated with medium confidence">
            <a:extLst>
              <a:ext uri="{FF2B5EF4-FFF2-40B4-BE49-F238E27FC236}">
                <a16:creationId xmlns:a16="http://schemas.microsoft.com/office/drawing/2014/main" id="{75FC3BF9-8597-DA86-94A8-D4FB019DD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31671"/>
            <a:ext cx="6350000" cy="4292600"/>
          </a:xfrm>
          <a:prstGeom prst="rect">
            <a:avLst/>
          </a:prstGeom>
        </p:spPr>
      </p:pic>
      <p:pic>
        <p:nvPicPr>
          <p:cNvPr id="7" name="Picture 6" descr="A multicolored spiral structure&#10;&#10;Description automatically generated">
            <a:extLst>
              <a:ext uri="{FF2B5EF4-FFF2-40B4-BE49-F238E27FC236}">
                <a16:creationId xmlns:a16="http://schemas.microsoft.com/office/drawing/2014/main" id="{56CFF31B-72EB-0631-138A-ECE6138304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6477" y="1885702"/>
            <a:ext cx="5714667" cy="411043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9D90CC-5388-A43D-50EE-3B3C27A8439A}"/>
              </a:ext>
            </a:extLst>
          </p:cNvPr>
          <p:cNvSpPr txBox="1"/>
          <p:nvPr/>
        </p:nvSpPr>
        <p:spPr>
          <a:xfrm>
            <a:off x="4259484" y="5933189"/>
            <a:ext cx="36113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KRAS 4B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BBC2D4-6F2D-BB1C-F58C-5486A6EA2961}"/>
              </a:ext>
            </a:extLst>
          </p:cNvPr>
          <p:cNvSpPr txBox="1"/>
          <p:nvPr/>
        </p:nvSpPr>
        <p:spPr>
          <a:xfrm>
            <a:off x="6804892" y="1870728"/>
            <a:ext cx="611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SW1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85E06A-EE81-6D9C-3A6A-412CD852984C}"/>
              </a:ext>
            </a:extLst>
          </p:cNvPr>
          <p:cNvSpPr txBox="1"/>
          <p:nvPr/>
        </p:nvSpPr>
        <p:spPr>
          <a:xfrm>
            <a:off x="8289070" y="1516370"/>
            <a:ext cx="611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SW2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73C7B0F-E55D-E214-D505-E21F234392C6}"/>
              </a:ext>
            </a:extLst>
          </p:cNvPr>
          <p:cNvCxnSpPr>
            <a:cxnSpLocks/>
            <a:stCxn id="9" idx="2"/>
          </p:cNvCxnSpPr>
          <p:nvPr/>
        </p:nvCxnSpPr>
        <p:spPr>
          <a:xfrm>
            <a:off x="7110393" y="2240060"/>
            <a:ext cx="116695" cy="44007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06CF651-401D-D8DA-A0B8-733AFCDFCE8B}"/>
              </a:ext>
            </a:extLst>
          </p:cNvPr>
          <p:cNvCxnSpPr>
            <a:cxnSpLocks/>
            <a:stCxn id="10" idx="2"/>
          </p:cNvCxnSpPr>
          <p:nvPr/>
        </p:nvCxnSpPr>
        <p:spPr>
          <a:xfrm flipH="1">
            <a:off x="8436993" y="1885702"/>
            <a:ext cx="157578" cy="35435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ACF70841-BB1F-9C5A-44F9-E06B5BFF5F65}"/>
              </a:ext>
            </a:extLst>
          </p:cNvPr>
          <p:cNvSpPr txBox="1"/>
          <p:nvPr/>
        </p:nvSpPr>
        <p:spPr>
          <a:xfrm>
            <a:off x="1494543" y="4398465"/>
            <a:ext cx="611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SW1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AC6BFDE-99FB-0864-DA35-E09D63FD5EBC}"/>
              </a:ext>
            </a:extLst>
          </p:cNvPr>
          <p:cNvSpPr txBox="1"/>
          <p:nvPr/>
        </p:nvSpPr>
        <p:spPr>
          <a:xfrm flipH="1">
            <a:off x="2256740" y="4238237"/>
            <a:ext cx="610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SW2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AC2B4EA-D588-056E-8061-328D0BA60454}"/>
              </a:ext>
            </a:extLst>
          </p:cNvPr>
          <p:cNvCxnSpPr>
            <a:cxnSpLocks/>
          </p:cNvCxnSpPr>
          <p:nvPr/>
        </p:nvCxnSpPr>
        <p:spPr>
          <a:xfrm flipV="1">
            <a:off x="1800044" y="4025460"/>
            <a:ext cx="0" cy="42555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6E56095-8ADF-5385-21C7-1F6A136A729D}"/>
              </a:ext>
            </a:extLst>
          </p:cNvPr>
          <p:cNvCxnSpPr>
            <a:cxnSpLocks/>
          </p:cNvCxnSpPr>
          <p:nvPr/>
        </p:nvCxnSpPr>
        <p:spPr>
          <a:xfrm flipV="1">
            <a:off x="2551434" y="3773214"/>
            <a:ext cx="0" cy="44058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39542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25D64D-4ED9-7989-C777-65488C4129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CAB9F631-0841-7661-7CFA-BEA5EBD8C13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314"/>
          <a:stretch>
            <a:fillRect/>
          </a:stretch>
        </p:blipFill>
        <p:spPr>
          <a:xfrm>
            <a:off x="7245123" y="1057526"/>
            <a:ext cx="4926051" cy="5322668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CB98EE0-8242-9E97-2BF0-B0E6A7B317C4}"/>
              </a:ext>
            </a:extLst>
          </p:cNvPr>
          <p:cNvSpPr/>
          <p:nvPr/>
        </p:nvSpPr>
        <p:spPr>
          <a:xfrm>
            <a:off x="2963492" y="279605"/>
            <a:ext cx="56144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rgbClr val="0000FF"/>
                </a:solidFill>
              </a:rPr>
              <a:t>Predicted Aligned Error (PAE)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28BEDB-B734-5950-8527-51D4C0BB34BE}"/>
              </a:ext>
            </a:extLst>
          </p:cNvPr>
          <p:cNvSpPr txBox="1"/>
          <p:nvPr/>
        </p:nvSpPr>
        <p:spPr>
          <a:xfrm>
            <a:off x="8328166" y="1369412"/>
            <a:ext cx="973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PH-TH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D91A751-7DA4-35E7-7F15-035F5A6C4ED3}"/>
              </a:ext>
            </a:extLst>
          </p:cNvPr>
          <p:cNvSpPr txBox="1"/>
          <p:nvPr/>
        </p:nvSpPr>
        <p:spPr>
          <a:xfrm>
            <a:off x="9349291" y="2422311"/>
            <a:ext cx="7771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SH3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207A993-2B64-150A-571D-77BB36A36C18}"/>
              </a:ext>
            </a:extLst>
          </p:cNvPr>
          <p:cNvGrpSpPr>
            <a:grpSpLocks noChangeAspect="1"/>
          </p:cNvGrpSpPr>
          <p:nvPr/>
        </p:nvGrpSpPr>
        <p:grpSpPr>
          <a:xfrm>
            <a:off x="199940" y="2158737"/>
            <a:ext cx="4117497" cy="4301057"/>
            <a:chOff x="199939" y="1334430"/>
            <a:chExt cx="4907197" cy="5125963"/>
          </a:xfrm>
        </p:grpSpPr>
        <p:pic>
          <p:nvPicPr>
            <p:cNvPr id="3" name="Picture 2" descr="A close-up of a structure&#10;&#10;Description automatically generated">
              <a:extLst>
                <a:ext uri="{FF2B5EF4-FFF2-40B4-BE49-F238E27FC236}">
                  <a16:creationId xmlns:a16="http://schemas.microsoft.com/office/drawing/2014/main" id="{D453F7CB-7B29-AA95-E1A2-DF000EFCAB5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6188" r="5848"/>
            <a:stretch>
              <a:fillRect/>
            </a:stretch>
          </p:blipFill>
          <p:spPr>
            <a:xfrm>
              <a:off x="199939" y="2357763"/>
              <a:ext cx="4505568" cy="2931584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31E6E67-A4EF-6241-81DC-9F0E83750656}"/>
                </a:ext>
              </a:extLst>
            </p:cNvPr>
            <p:cNvSpPr txBox="1"/>
            <p:nvPr/>
          </p:nvSpPr>
          <p:spPr>
            <a:xfrm>
              <a:off x="243278" y="1334430"/>
              <a:ext cx="362124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b="1" dirty="0">
                  <a:solidFill>
                    <a:srgbClr val="FF40FF"/>
                  </a:solidFill>
                </a:rPr>
                <a:t>Aligned residue (</a:t>
              </a:r>
              <a:r>
                <a:rPr lang="en-US" sz="2400" b="1" dirty="0" err="1">
                  <a:solidFill>
                    <a:srgbClr val="FF40FF"/>
                  </a:solidFill>
                </a:rPr>
                <a:t>N,C</a:t>
              </a:r>
              <a:r>
                <a:rPr lang="en-US" sz="2400" b="1" dirty="0" err="1">
                  <a:solidFill>
                    <a:srgbClr val="FF40FF"/>
                  </a:solidFill>
                  <a:latin typeface="Symbol" pitchFamily="2" charset="2"/>
                </a:rPr>
                <a:t>a</a:t>
              </a:r>
              <a:r>
                <a:rPr lang="en-US" sz="2400" b="1" dirty="0" err="1">
                  <a:solidFill>
                    <a:srgbClr val="FF40FF"/>
                  </a:solidFill>
                </a:rPr>
                <a:t>,C</a:t>
              </a:r>
              <a:r>
                <a:rPr lang="en-US" sz="2400" b="1" dirty="0">
                  <a:solidFill>
                    <a:srgbClr val="FF40FF"/>
                  </a:solidFill>
                </a:rPr>
                <a:t>) in</a:t>
              </a:r>
            </a:p>
            <a:p>
              <a:r>
                <a:rPr lang="en-US" sz="2400" b="1" dirty="0">
                  <a:solidFill>
                    <a:srgbClr val="FF40FF"/>
                  </a:solidFill>
                </a:rPr>
                <a:t>model and PDB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B03628E-2AC1-7704-6A01-D0E245A5A5D1}"/>
                </a:ext>
              </a:extLst>
            </p:cNvPr>
            <p:cNvSpPr txBox="1"/>
            <p:nvPr/>
          </p:nvSpPr>
          <p:spPr>
            <a:xfrm>
              <a:off x="1323778" y="5629396"/>
              <a:ext cx="321902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/>
                <a:t>Scored residue PAE distance</a:t>
              </a:r>
              <a:endParaRPr lang="en-US" sz="2400" b="1" dirty="0">
                <a:solidFill>
                  <a:srgbClr val="00B050"/>
                </a:solidFill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26E42AA-C9B6-ECC0-271F-2D2E76E1DA69}"/>
                </a:ext>
              </a:extLst>
            </p:cNvPr>
            <p:cNvSpPr txBox="1"/>
            <p:nvPr/>
          </p:nvSpPr>
          <p:spPr>
            <a:xfrm>
              <a:off x="4010473" y="4291517"/>
              <a:ext cx="109666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b="1" dirty="0">
                  <a:solidFill>
                    <a:srgbClr val="0432FF"/>
                  </a:solidFill>
                </a:rPr>
                <a:t>model</a:t>
              </a:r>
              <a:r>
                <a:rPr lang="en-US" b="1" dirty="0"/>
                <a:t> </a:t>
              </a:r>
              <a:endParaRPr lang="en-US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11CE64BF-4FB2-3DB0-0B00-BC128724E069}"/>
                </a:ext>
              </a:extLst>
            </p:cNvPr>
            <p:cNvSpPr txBox="1"/>
            <p:nvPr/>
          </p:nvSpPr>
          <p:spPr>
            <a:xfrm>
              <a:off x="1544938" y="3233637"/>
              <a:ext cx="109666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b="1" dirty="0">
                  <a:solidFill>
                    <a:srgbClr val="00B050"/>
                  </a:solidFill>
                </a:rPr>
                <a:t>PDB</a:t>
              </a:r>
              <a:endParaRPr lang="en-US" dirty="0"/>
            </a:p>
          </p:txBody>
        </p: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BD30C4B2-DEC3-D6ED-B21D-1FB5E4C31E2D}"/>
                </a:ext>
              </a:extLst>
            </p:cNvPr>
            <p:cNvCxnSpPr>
              <a:cxnSpLocks/>
            </p:cNvCxnSpPr>
            <p:nvPr/>
          </p:nvCxnSpPr>
          <p:spPr>
            <a:xfrm>
              <a:off x="612696" y="2198764"/>
              <a:ext cx="150068" cy="1478491"/>
            </a:xfrm>
            <a:prstGeom prst="straightConnector1">
              <a:avLst/>
            </a:prstGeom>
            <a:ln w="57150" cap="flat" cmpd="sng" algn="ctr">
              <a:solidFill>
                <a:srgbClr val="FF40FF"/>
              </a:solidFill>
              <a:prstDash val="solid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EDA8EB5C-77D1-9298-D822-4A175B58D486}"/>
                </a:ext>
              </a:extLst>
            </p:cNvPr>
            <p:cNvCxnSpPr>
              <a:cxnSpLocks/>
            </p:cNvCxnSpPr>
            <p:nvPr/>
          </p:nvCxnSpPr>
          <p:spPr>
            <a:xfrm>
              <a:off x="2277833" y="3677813"/>
              <a:ext cx="1853311" cy="11060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6BE4A6CE-0882-3633-5FB7-6FB7FA163319}"/>
                </a:ext>
              </a:extLst>
            </p:cNvPr>
            <p:cNvCxnSpPr>
              <a:stCxn id="6" idx="0"/>
            </p:cNvCxnSpPr>
            <p:nvPr/>
          </p:nvCxnSpPr>
          <p:spPr>
            <a:xfrm flipV="1">
              <a:off x="2933293" y="3788416"/>
              <a:ext cx="72668" cy="1840978"/>
            </a:xfrm>
            <a:prstGeom prst="straightConnector1">
              <a:avLst/>
            </a:prstGeom>
            <a:ln w="57150">
              <a:solidFill>
                <a:schemeClr val="accent3">
                  <a:lumMod val="50000"/>
                </a:schemeClr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0358488B-BB7C-A370-3775-77EB462A7381}"/>
              </a:ext>
            </a:extLst>
          </p:cNvPr>
          <p:cNvSpPr txBox="1"/>
          <p:nvPr/>
        </p:nvSpPr>
        <p:spPr>
          <a:xfrm>
            <a:off x="9804394" y="2857360"/>
            <a:ext cx="7771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SH2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95A5272-637A-799B-405E-3B8C2D463254}"/>
              </a:ext>
            </a:extLst>
          </p:cNvPr>
          <p:cNvSpPr txBox="1"/>
          <p:nvPr/>
        </p:nvSpPr>
        <p:spPr>
          <a:xfrm>
            <a:off x="10770072" y="3893706"/>
            <a:ext cx="1105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Kinase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E25E52A-780E-2FB8-23E3-9E1087A8543E}"/>
              </a:ext>
            </a:extLst>
          </p:cNvPr>
          <p:cNvSpPr txBox="1"/>
          <p:nvPr/>
        </p:nvSpPr>
        <p:spPr>
          <a:xfrm>
            <a:off x="9301509" y="909192"/>
            <a:ext cx="1921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BTK kinase protein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67E918AF-891E-6B04-3A98-9323D4E2AEB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510" r="10720" b="8320"/>
          <a:stretch>
            <a:fillRect/>
          </a:stretch>
        </p:blipFill>
        <p:spPr>
          <a:xfrm>
            <a:off x="4207714" y="2020455"/>
            <a:ext cx="3077795" cy="3780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708446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31BB0-EC03-9EE9-C974-029B86EB5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E9A22D46-9E88-4259-3777-228921307738}"/>
              </a:ext>
            </a:extLst>
          </p:cNvPr>
          <p:cNvSpPr txBox="1"/>
          <p:nvPr/>
        </p:nvSpPr>
        <p:spPr>
          <a:xfrm>
            <a:off x="445576" y="12455"/>
            <a:ext cx="109042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rgbClr val="0432FF"/>
                </a:solidFill>
              </a:rPr>
              <a:t>pTM</a:t>
            </a:r>
            <a:r>
              <a:rPr lang="en-US" sz="3600" dirty="0">
                <a:solidFill>
                  <a:srgbClr val="0432FF"/>
                </a:solidFill>
              </a:rPr>
              <a:t> (predicted TM) for single chain or whole complex</a:t>
            </a:r>
          </a:p>
          <a:p>
            <a:pPr algn="ctr"/>
            <a:r>
              <a:rPr lang="en-US" sz="2400" i="1" dirty="0" err="1">
                <a:solidFill>
                  <a:srgbClr val="00B050"/>
                </a:solidFill>
              </a:rPr>
              <a:t>d</a:t>
            </a:r>
            <a:r>
              <a:rPr lang="en-US" sz="2400" i="1" baseline="-25000" dirty="0" err="1">
                <a:solidFill>
                  <a:srgbClr val="00B050"/>
                </a:solidFill>
              </a:rPr>
              <a:t>j</a:t>
            </a:r>
            <a:r>
              <a:rPr lang="en-US" sz="2400" dirty="0">
                <a:solidFill>
                  <a:srgbClr val="00B050"/>
                </a:solidFill>
              </a:rPr>
              <a:t> is just AlphaFold’s </a:t>
            </a:r>
            <a:r>
              <a:rPr lang="en-US" sz="2400" dirty="0" err="1">
                <a:solidFill>
                  <a:srgbClr val="00B050"/>
                </a:solidFill>
              </a:rPr>
              <a:t>PAE</a:t>
            </a:r>
            <a:r>
              <a:rPr lang="en-US" sz="2400" i="1" baseline="-25000" dirty="0" err="1">
                <a:solidFill>
                  <a:srgbClr val="00B050"/>
                </a:solidFill>
              </a:rPr>
              <a:t>ij</a:t>
            </a:r>
            <a:endParaRPr lang="en-US" sz="2400" i="1" baseline="-25000" dirty="0">
              <a:solidFill>
                <a:srgbClr val="00B05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E11DBF-3610-94C1-1574-D343E86A4C1B}"/>
              </a:ext>
            </a:extLst>
          </p:cNvPr>
          <p:cNvSpPr txBox="1"/>
          <p:nvPr/>
        </p:nvSpPr>
        <p:spPr>
          <a:xfrm>
            <a:off x="1050319" y="3606940"/>
            <a:ext cx="5334666" cy="103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</a:rPr>
              <a:t>pTM</a:t>
            </a:r>
            <a:r>
              <a:rPr lang="en-US" sz="2400" b="1" dirty="0">
                <a:solidFill>
                  <a:srgbClr val="FF0000"/>
                </a:solidFill>
              </a:rPr>
              <a:t> from </a:t>
            </a:r>
            <a:r>
              <a:rPr lang="en-US" sz="2400" b="1" i="1" dirty="0">
                <a:solidFill>
                  <a:srgbClr val="FF0000"/>
                </a:solidFill>
              </a:rPr>
              <a:t>PAE</a:t>
            </a:r>
            <a:r>
              <a:rPr lang="en-US" sz="2400" b="1" i="1" baseline="-25000" dirty="0">
                <a:solidFill>
                  <a:srgbClr val="FF0000"/>
                </a:solidFill>
              </a:rPr>
              <a:t>ij</a:t>
            </a:r>
          </a:p>
          <a:p>
            <a:r>
              <a:rPr lang="en-US" sz="1867" dirty="0">
                <a:solidFill>
                  <a:srgbClr val="00B050"/>
                </a:solidFill>
              </a:rPr>
              <a:t>(AF uses probability distribution over PAE)</a:t>
            </a:r>
          </a:p>
          <a:p>
            <a:r>
              <a:rPr lang="en-US" sz="1867" dirty="0">
                <a:solidFill>
                  <a:srgbClr val="00B050"/>
                </a:solidFill>
              </a:rPr>
              <a:t>Think of </a:t>
            </a:r>
            <a:r>
              <a:rPr lang="en-US" sz="1867" i="1" dirty="0" err="1">
                <a:solidFill>
                  <a:srgbClr val="00B050"/>
                </a:solidFill>
              </a:rPr>
              <a:t>i</a:t>
            </a:r>
            <a:r>
              <a:rPr lang="en-US" sz="1867" dirty="0">
                <a:solidFill>
                  <a:srgbClr val="00B050"/>
                </a:solidFill>
              </a:rPr>
              <a:t> as a set of alignments, one for each residue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0AA1EE2-3B87-F410-C869-46D71FA2DE6A}"/>
                  </a:ext>
                </a:extLst>
              </p:cNvPr>
              <p:cNvSpPr txBox="1"/>
              <p:nvPr/>
            </p:nvSpPr>
            <p:spPr>
              <a:xfrm>
                <a:off x="890948" y="4816042"/>
                <a:ext cx="6108167" cy="151201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67" i="1">
                          <a:latin typeface="Cambria Math" panose="02040503050406030204" pitchFamily="18" charset="0"/>
                        </a:rPr>
                        <m:t>𝑝𝑇𝑀</m:t>
                      </m:r>
                      <m:r>
                        <a:rPr lang="en-US" sz="2667" i="1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2667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2667" i="1"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2667">
                                  <a:latin typeface="Cambria Math" panose="02040503050406030204" pitchFamily="18" charset="0"/>
                                </a:rPr>
                                <m:t>max</m:t>
                              </m:r>
                            </m:e>
                            <m:lim>
                              <m:r>
                                <a:rPr lang="en-US" sz="2667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lim>
                          </m:limLow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US" sz="2667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den>
                              </m:f>
                              <m:nary>
                                <m:naryPr>
                                  <m:chr m:val="∑"/>
                                  <m:ctrlP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>
                                  <m:r>
                                    <m:rPr>
                                      <m:brk m:alnAt="23"/>
                                    </m:rP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𝑗</m:t>
                                  </m:r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=1</m:t>
                                  </m:r>
                                </m:sub>
                                <m:sup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sup>
                                <m:e>
                                  <m:f>
                                    <m:fPr>
                                      <m:ctrlPr>
                                        <a:rPr lang="en-US" sz="2667" i="1">
                                          <a:solidFill>
                                            <a:srgbClr val="0432FF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US" sz="2667" i="1">
                                          <a:solidFill>
                                            <a:srgbClr val="0432FF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US" sz="2667" i="1">
                                          <a:solidFill>
                                            <a:srgbClr val="0432FF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1+</m:t>
                                      </m:r>
                                      <m:sSup>
                                        <m:sSupPr>
                                          <m:ctrlPr>
                                            <a:rPr lang="en-US" sz="2667" i="1">
                                              <a:solidFill>
                                                <a:srgbClr val="0432FF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d>
                                            <m:dPr>
                                              <m:ctrlPr>
                                                <a:rPr lang="en-US" sz="2667" i="1">
                                                  <a:solidFill>
                                                    <a:srgbClr val="0432FF"/>
                                                  </a:solidFill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dPr>
                                            <m:e>
                                              <m:f>
                                                <m:fPr>
                                                  <m:ctrlPr>
                                                    <a:rPr lang="en-US" sz="2667" i="1">
                                                      <a:solidFill>
                                                        <a:srgbClr val="0432FF"/>
                                                      </a:solidFill>
                                                      <a:latin typeface="Cambria Math" panose="02040503050406030204" pitchFamily="18" charset="0"/>
                                                    </a:rPr>
                                                  </m:ctrlPr>
                                                </m:fPr>
                                                <m:num>
                                                  <m:sSub>
                                                    <m:sSubPr>
                                                      <m:ctrlP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</m:ctrlPr>
                                                    </m:sSubPr>
                                                    <m:e>
                                                      <m: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  <m:t>𝑃𝐴𝐸</m:t>
                                                      </m:r>
                                                    </m:e>
                                                    <m:sub>
                                                      <m: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  <m:t>𝑖𝑗</m:t>
                                                      </m:r>
                                                    </m:sub>
                                                  </m:sSub>
                                                </m:num>
                                                <m:den>
                                                  <m:sSub>
                                                    <m:sSubPr>
                                                      <m:ctrlP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</m:ctrlPr>
                                                    </m:sSubPr>
                                                    <m:e>
                                                      <m: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  <m:t>𝑑</m:t>
                                                      </m:r>
                                                    </m:e>
                                                    <m:sub>
                                                      <m: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  <m:t>0</m:t>
                                                      </m:r>
                                                    </m:sub>
                                                  </m:sSub>
                                                </m:den>
                                              </m:f>
                                            </m:e>
                                          </m:d>
                                        </m:e>
                                        <m:sup>
                                          <m:r>
                                            <a:rPr lang="en-US" sz="2667" i="1">
                                              <a:solidFill>
                                                <a:srgbClr val="0432FF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p>
                                      </m:sSup>
                                    </m:den>
                                  </m:f>
                                </m:e>
                              </m:nary>
                            </m:e>
                          </m:d>
                        </m:e>
                      </m:func>
                    </m:oMath>
                  </m:oMathPara>
                </a14:m>
                <a:endParaRPr lang="en-US" sz="2667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0AA1EE2-3B87-F410-C869-46D71FA2DE6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0948" y="4816042"/>
                <a:ext cx="6108167" cy="1512017"/>
              </a:xfrm>
              <a:prstGeom prst="rect">
                <a:avLst/>
              </a:prstGeom>
              <a:blipFill>
                <a:blip r:embed="rId2"/>
                <a:stretch>
                  <a:fillRect t="-88333" b="-1158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4D9B2F61-E802-31FA-442C-6DA43B6CCA16}"/>
              </a:ext>
            </a:extLst>
          </p:cNvPr>
          <p:cNvSpPr txBox="1"/>
          <p:nvPr/>
        </p:nvSpPr>
        <p:spPr>
          <a:xfrm>
            <a:off x="1050319" y="1128146"/>
            <a:ext cx="19304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TM score</a:t>
            </a:r>
            <a:endParaRPr lang="en-US" sz="2400" b="1" i="1" baseline="-25000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91918B-02DB-BA4C-E7A6-F190D7D3AB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6204" y="1464244"/>
            <a:ext cx="6108167" cy="1771891"/>
          </a:xfrm>
          <a:prstGeom prst="rect">
            <a:avLst/>
          </a:prstGeom>
        </p:spPr>
      </p:pic>
      <p:pic>
        <p:nvPicPr>
          <p:cNvPr id="5" name="Picture 4" descr="A close up of a structure&#10;&#10;AI-generated content may be incorrect.">
            <a:extLst>
              <a:ext uri="{FF2B5EF4-FFF2-40B4-BE49-F238E27FC236}">
                <a16:creationId xmlns:a16="http://schemas.microsoft.com/office/drawing/2014/main" id="{50E68C59-9E05-FE41-DE93-7B7B0F7BE5D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267" t="2593" r="15267" b="7037"/>
          <a:stretch/>
        </p:blipFill>
        <p:spPr>
          <a:xfrm>
            <a:off x="8594777" y="1368942"/>
            <a:ext cx="1650613" cy="2097654"/>
          </a:xfrm>
          <a:prstGeom prst="rect">
            <a:avLst/>
          </a:prstGeom>
        </p:spPr>
      </p:pic>
      <p:cxnSp>
        <p:nvCxnSpPr>
          <p:cNvPr id="8" name="Curved Connector 7">
            <a:extLst>
              <a:ext uri="{FF2B5EF4-FFF2-40B4-BE49-F238E27FC236}">
                <a16:creationId xmlns:a16="http://schemas.microsoft.com/office/drawing/2014/main" id="{8A3D9ADB-389F-D2AE-0922-D50BB593C9CB}"/>
              </a:ext>
            </a:extLst>
          </p:cNvPr>
          <p:cNvCxnSpPr>
            <a:cxnSpLocks/>
          </p:cNvCxnSpPr>
          <p:nvPr/>
        </p:nvCxnSpPr>
        <p:spPr>
          <a:xfrm rot="10800000" flipV="1">
            <a:off x="9214335" y="971372"/>
            <a:ext cx="398582" cy="397570"/>
          </a:xfrm>
          <a:prstGeom prst="curvedConnector3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88CB01A3-5A71-5858-8C54-81B1EF5909A0}"/>
              </a:ext>
            </a:extLst>
          </p:cNvPr>
          <p:cNvSpPr txBox="1"/>
          <p:nvPr/>
        </p:nvSpPr>
        <p:spPr>
          <a:xfrm>
            <a:off x="9624571" y="477517"/>
            <a:ext cx="754589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733" i="1" dirty="0" err="1"/>
              <a:t>d</a:t>
            </a:r>
            <a:r>
              <a:rPr lang="en-US" sz="3733" i="1" baseline="-25000" dirty="0" err="1"/>
              <a:t>j</a:t>
            </a:r>
            <a:endParaRPr lang="en-US" sz="3733" i="1" baseline="-250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1B4F9BB-8A5A-3DA2-1C1B-C173C53AC37F}"/>
              </a:ext>
            </a:extLst>
          </p:cNvPr>
          <p:cNvGrpSpPr>
            <a:grpSpLocks noChangeAspect="1"/>
          </p:cNvGrpSpPr>
          <p:nvPr/>
        </p:nvGrpSpPr>
        <p:grpSpPr>
          <a:xfrm>
            <a:off x="8241092" y="3876153"/>
            <a:ext cx="2458133" cy="2956409"/>
            <a:chOff x="199939" y="1334430"/>
            <a:chExt cx="4563678" cy="5488758"/>
          </a:xfrm>
        </p:grpSpPr>
        <p:pic>
          <p:nvPicPr>
            <p:cNvPr id="11" name="Picture 10" descr="A close-up of a structure&#10;&#10;Description automatically generated">
              <a:extLst>
                <a:ext uri="{FF2B5EF4-FFF2-40B4-BE49-F238E27FC236}">
                  <a16:creationId xmlns:a16="http://schemas.microsoft.com/office/drawing/2014/main" id="{D0227AB5-FB1E-1E0B-22D7-41971A76D2D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6188" r="5848"/>
            <a:stretch>
              <a:fillRect/>
            </a:stretch>
          </p:blipFill>
          <p:spPr>
            <a:xfrm>
              <a:off x="199939" y="2357763"/>
              <a:ext cx="4505568" cy="2931584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6A78139-E092-72C3-FFA0-7A26593B9C45}"/>
                </a:ext>
              </a:extLst>
            </p:cNvPr>
            <p:cNvSpPr txBox="1"/>
            <p:nvPr/>
          </p:nvSpPr>
          <p:spPr>
            <a:xfrm>
              <a:off x="681437" y="1334430"/>
              <a:ext cx="3414750" cy="7428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solidFill>
                    <a:srgbClr val="FF40FF"/>
                  </a:solidFill>
                </a:rPr>
                <a:t>Aligned residue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EC2FA2A-123C-1206-D125-613FA1D21CE3}"/>
                </a:ext>
              </a:extLst>
            </p:cNvPr>
            <p:cNvSpPr txBox="1"/>
            <p:nvPr/>
          </p:nvSpPr>
          <p:spPr>
            <a:xfrm>
              <a:off x="1544588" y="5623234"/>
              <a:ext cx="3219029" cy="11999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/>
                <a:t>Scored residue </a:t>
              </a:r>
              <a:r>
                <a:rPr lang="en-US" b="1" dirty="0" err="1"/>
                <a:t>PAE</a:t>
              </a:r>
              <a:r>
                <a:rPr lang="en-US" b="1" i="1" baseline="-25000" dirty="0" err="1"/>
                <a:t>ij</a:t>
              </a:r>
              <a:r>
                <a:rPr lang="en-US" b="1" dirty="0"/>
                <a:t> distance</a:t>
              </a:r>
              <a:endParaRPr lang="en-US" b="1" dirty="0">
                <a:solidFill>
                  <a:srgbClr val="00B050"/>
                </a:solidFill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E1CE7E54-E677-DEB1-656A-95E37C4CECFD}"/>
                </a:ext>
              </a:extLst>
            </p:cNvPr>
            <p:cNvCxnSpPr>
              <a:cxnSpLocks/>
              <a:stCxn id="12" idx="1"/>
            </p:cNvCxnSpPr>
            <p:nvPr/>
          </p:nvCxnSpPr>
          <p:spPr>
            <a:xfrm flipH="1">
              <a:off x="653284" y="1705845"/>
              <a:ext cx="28153" cy="2013015"/>
            </a:xfrm>
            <a:prstGeom prst="straightConnector1">
              <a:avLst/>
            </a:prstGeom>
            <a:ln w="57150" cap="flat" cmpd="sng" algn="ctr">
              <a:solidFill>
                <a:srgbClr val="FF40FF"/>
              </a:solidFill>
              <a:prstDash val="solid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D28099F-2D1B-09F8-DA9C-EF2E938FC3A9}"/>
                </a:ext>
              </a:extLst>
            </p:cNvPr>
            <p:cNvCxnSpPr>
              <a:cxnSpLocks/>
            </p:cNvCxnSpPr>
            <p:nvPr/>
          </p:nvCxnSpPr>
          <p:spPr>
            <a:xfrm>
              <a:off x="2277833" y="3677813"/>
              <a:ext cx="1853311" cy="11060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C3727D4-26BF-0862-6DB2-A29CAA24D126}"/>
                </a:ext>
              </a:extLst>
            </p:cNvPr>
            <p:cNvCxnSpPr>
              <a:stCxn id="13" idx="0"/>
            </p:cNvCxnSpPr>
            <p:nvPr/>
          </p:nvCxnSpPr>
          <p:spPr>
            <a:xfrm flipV="1">
              <a:off x="3154103" y="3782256"/>
              <a:ext cx="72668" cy="1840978"/>
            </a:xfrm>
            <a:prstGeom prst="straightConnector1">
              <a:avLst/>
            </a:prstGeom>
            <a:ln w="57150">
              <a:solidFill>
                <a:schemeClr val="accent3">
                  <a:lumMod val="50000"/>
                </a:schemeClr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5535752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60F2B5-E3A3-1AB7-B027-51561892B9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8C4C072-1227-1FB5-0047-9A2CA8385B41}"/>
              </a:ext>
            </a:extLst>
          </p:cNvPr>
          <p:cNvSpPr/>
          <p:nvPr/>
        </p:nvSpPr>
        <p:spPr>
          <a:xfrm>
            <a:off x="1632071" y="219609"/>
            <a:ext cx="94935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rgbClr val="0000FF"/>
                </a:solidFill>
              </a:rPr>
              <a:t>Predicted Aligned Error (PAE) – protein complexes</a:t>
            </a:r>
          </a:p>
        </p:txBody>
      </p:sp>
      <p:pic>
        <p:nvPicPr>
          <p:cNvPr id="5" name="Picture 4" descr="A red and blue squares&#10;&#10;AI-generated content may be incorrect.">
            <a:extLst>
              <a:ext uri="{FF2B5EF4-FFF2-40B4-BE49-F238E27FC236}">
                <a16:creationId xmlns:a16="http://schemas.microsoft.com/office/drawing/2014/main" id="{E2E5D271-317A-9238-A9E5-C0843EBDB2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19" t="13002" r="84458" b="13233"/>
          <a:stretch>
            <a:fillRect/>
          </a:stretch>
        </p:blipFill>
        <p:spPr>
          <a:xfrm>
            <a:off x="7103073" y="1427912"/>
            <a:ext cx="4195577" cy="42211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7E9D80-90B7-B97D-6065-C79E4EB27A35}"/>
              </a:ext>
            </a:extLst>
          </p:cNvPr>
          <p:cNvSpPr txBox="1"/>
          <p:nvPr/>
        </p:nvSpPr>
        <p:spPr>
          <a:xfrm>
            <a:off x="6197601" y="1913380"/>
            <a:ext cx="1161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Aligned</a:t>
            </a:r>
          </a:p>
          <a:p>
            <a:r>
              <a:rPr lang="en-US" sz="1600" dirty="0"/>
              <a:t>RAF1 residues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CBC40B-2CF5-23C0-0A0A-B206E31A45F4}"/>
              </a:ext>
            </a:extLst>
          </p:cNvPr>
          <p:cNvSpPr txBox="1"/>
          <p:nvPr/>
        </p:nvSpPr>
        <p:spPr>
          <a:xfrm>
            <a:off x="9627398" y="5610662"/>
            <a:ext cx="12155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Scored KSR1</a:t>
            </a:r>
          </a:p>
          <a:p>
            <a:r>
              <a:rPr lang="en-US" sz="1600" dirty="0"/>
              <a:t>residues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2C5455-B8D9-FCAA-F48C-EE59E13476BE}"/>
              </a:ext>
            </a:extLst>
          </p:cNvPr>
          <p:cNvSpPr txBox="1"/>
          <p:nvPr/>
        </p:nvSpPr>
        <p:spPr>
          <a:xfrm>
            <a:off x="9851190" y="3866629"/>
            <a:ext cx="704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CRD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7506C3E-1A17-A381-7AEB-26D80ACC7F5E}"/>
              </a:ext>
            </a:extLst>
          </p:cNvPr>
          <p:cNvSpPr txBox="1"/>
          <p:nvPr/>
        </p:nvSpPr>
        <p:spPr>
          <a:xfrm>
            <a:off x="7359386" y="5611335"/>
            <a:ext cx="1228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Scored RAF1</a:t>
            </a:r>
          </a:p>
          <a:p>
            <a:r>
              <a:rPr lang="en-US" sz="1600" dirty="0"/>
              <a:t>residues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ABF3F86-7D10-462E-A7D9-B3377915E3DA}"/>
              </a:ext>
            </a:extLst>
          </p:cNvPr>
          <p:cNvSpPr txBox="1"/>
          <p:nvPr/>
        </p:nvSpPr>
        <p:spPr>
          <a:xfrm>
            <a:off x="7554024" y="6241954"/>
            <a:ext cx="3571608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33" dirty="0"/>
              <a:t>PAE: </a:t>
            </a:r>
            <a:r>
              <a:rPr lang="en-US" sz="2133" dirty="0">
                <a:solidFill>
                  <a:srgbClr val="0432FF"/>
                </a:solidFill>
              </a:rPr>
              <a:t>blue&lt;8 </a:t>
            </a:r>
            <a:r>
              <a:rPr lang="en-US" sz="2133" dirty="0" err="1">
                <a:solidFill>
                  <a:srgbClr val="0432FF"/>
                </a:solidFill>
              </a:rPr>
              <a:t>Å</a:t>
            </a:r>
            <a:r>
              <a:rPr lang="en-US" sz="2133" dirty="0">
                <a:solidFill>
                  <a:srgbClr val="0432FF"/>
                </a:solidFill>
              </a:rPr>
              <a:t>, </a:t>
            </a:r>
            <a:r>
              <a:rPr lang="en-US" sz="2133" dirty="0">
                <a:solidFill>
                  <a:srgbClr val="FF0000"/>
                </a:solidFill>
              </a:rPr>
              <a:t>red&gt;25 </a:t>
            </a:r>
            <a:r>
              <a:rPr lang="en-US" sz="2133" dirty="0" err="1">
                <a:solidFill>
                  <a:srgbClr val="FF0000"/>
                </a:solidFill>
              </a:rPr>
              <a:t>Å</a:t>
            </a:r>
            <a:r>
              <a:rPr lang="en-US" sz="2133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237EBE-40B8-D0E6-492A-EFBFADFE07E0}"/>
              </a:ext>
            </a:extLst>
          </p:cNvPr>
          <p:cNvSpPr txBox="1"/>
          <p:nvPr/>
        </p:nvSpPr>
        <p:spPr>
          <a:xfrm>
            <a:off x="7644838" y="889001"/>
            <a:ext cx="933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(Raf1)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571A3BD-7CB1-C4EA-BF21-906D3C79134F}"/>
              </a:ext>
            </a:extLst>
          </p:cNvPr>
          <p:cNvSpPr txBox="1"/>
          <p:nvPr/>
        </p:nvSpPr>
        <p:spPr>
          <a:xfrm>
            <a:off x="9458497" y="908200"/>
            <a:ext cx="991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(KSR1)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28C1B13-CECD-A4E6-6490-40D22D1618AF}"/>
              </a:ext>
            </a:extLst>
          </p:cNvPr>
          <p:cNvSpPr txBox="1"/>
          <p:nvPr/>
        </p:nvSpPr>
        <p:spPr>
          <a:xfrm>
            <a:off x="6197600" y="3848872"/>
            <a:ext cx="1077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Aligned</a:t>
            </a:r>
          </a:p>
          <a:p>
            <a:r>
              <a:rPr lang="en-US" sz="1600" dirty="0"/>
              <a:t>KSR1 residues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B07F08-BEE7-63F5-0FB4-C423CC38F79C}"/>
              </a:ext>
            </a:extLst>
          </p:cNvPr>
          <p:cNvSpPr txBox="1"/>
          <p:nvPr/>
        </p:nvSpPr>
        <p:spPr>
          <a:xfrm>
            <a:off x="9266193" y="3218510"/>
            <a:ext cx="1091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CCSAM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1AAA87C-CFB7-87BF-43D4-B9100CCA83DB}"/>
              </a:ext>
            </a:extLst>
          </p:cNvPr>
          <p:cNvSpPr txBox="1"/>
          <p:nvPr/>
        </p:nvSpPr>
        <p:spPr>
          <a:xfrm>
            <a:off x="7945357" y="2015644"/>
            <a:ext cx="11617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D1D1D1"/>
                </a:solidFill>
              </a:rPr>
              <a:t>Kinase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F63793A-4BB3-F902-3CA8-A798B401C163}"/>
              </a:ext>
            </a:extLst>
          </p:cNvPr>
          <p:cNvSpPr txBox="1"/>
          <p:nvPr/>
        </p:nvSpPr>
        <p:spPr>
          <a:xfrm>
            <a:off x="10288961" y="4330080"/>
            <a:ext cx="10774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432FF"/>
                </a:solidFill>
              </a:rPr>
              <a:t>Kinase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F2A3B83-20F9-4E31-27C4-50C616136BAA}"/>
              </a:ext>
            </a:extLst>
          </p:cNvPr>
          <p:cNvSpPr txBox="1"/>
          <p:nvPr/>
        </p:nvSpPr>
        <p:spPr>
          <a:xfrm>
            <a:off x="7645788" y="1565156"/>
            <a:ext cx="155423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FFC6D4"/>
                </a:solidFill>
              </a:rPr>
              <a:t>RBD-CRD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99CE808-396A-5DE9-391C-3C75DC151B37}"/>
              </a:ext>
            </a:extLst>
          </p:cNvPr>
          <p:cNvSpPr txBox="1"/>
          <p:nvPr/>
        </p:nvSpPr>
        <p:spPr>
          <a:xfrm>
            <a:off x="7210221" y="4007078"/>
            <a:ext cx="17730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Kinase/Kinase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B8487D6-7A93-B0FC-B485-810EA5859A04}"/>
              </a:ext>
            </a:extLst>
          </p:cNvPr>
          <p:cNvSpPr txBox="1"/>
          <p:nvPr/>
        </p:nvSpPr>
        <p:spPr>
          <a:xfrm>
            <a:off x="9613032" y="1718561"/>
            <a:ext cx="1817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Kinase/Kinase</a:t>
            </a:r>
          </a:p>
        </p:txBody>
      </p:sp>
      <p:sp>
        <p:nvSpPr>
          <p:cNvPr id="24" name="Down Arrow 23">
            <a:extLst>
              <a:ext uri="{FF2B5EF4-FFF2-40B4-BE49-F238E27FC236}">
                <a16:creationId xmlns:a16="http://schemas.microsoft.com/office/drawing/2014/main" id="{63F7F9E8-FA3A-BEEA-4206-47A41DED7BE5}"/>
              </a:ext>
            </a:extLst>
          </p:cNvPr>
          <p:cNvSpPr/>
          <p:nvPr/>
        </p:nvSpPr>
        <p:spPr>
          <a:xfrm>
            <a:off x="8111376" y="4373373"/>
            <a:ext cx="148715" cy="23439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Down Arrow 24">
            <a:extLst>
              <a:ext uri="{FF2B5EF4-FFF2-40B4-BE49-F238E27FC236}">
                <a16:creationId xmlns:a16="http://schemas.microsoft.com/office/drawing/2014/main" id="{80A150ED-951D-3D3D-5A79-C7E0564D655A}"/>
              </a:ext>
            </a:extLst>
          </p:cNvPr>
          <p:cNvSpPr/>
          <p:nvPr/>
        </p:nvSpPr>
        <p:spPr>
          <a:xfrm>
            <a:off x="10685705" y="2091484"/>
            <a:ext cx="148715" cy="23439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close-up of a structure&#10;&#10;AI-generated content may be incorrect.">
            <a:extLst>
              <a:ext uri="{FF2B5EF4-FFF2-40B4-BE49-F238E27FC236}">
                <a16:creationId xmlns:a16="http://schemas.microsoft.com/office/drawing/2014/main" id="{287EA30B-AC51-CC0C-3FDD-63BF65C2513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88" t="7427" r="4703" b="4492"/>
          <a:stretch/>
        </p:blipFill>
        <p:spPr>
          <a:xfrm>
            <a:off x="16494" y="1450379"/>
            <a:ext cx="6066904" cy="416028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0B9D3BF3-F2DA-7DF1-EAE6-EF5E02050488}"/>
              </a:ext>
            </a:extLst>
          </p:cNvPr>
          <p:cNvSpPr txBox="1"/>
          <p:nvPr/>
        </p:nvSpPr>
        <p:spPr>
          <a:xfrm>
            <a:off x="1255594" y="5903049"/>
            <a:ext cx="3778342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 dirty="0"/>
              <a:t>RAF1 (</a:t>
            </a:r>
            <a:r>
              <a:rPr lang="en-US" sz="2400" dirty="0">
                <a:solidFill>
                  <a:srgbClr val="FFC6D4"/>
                </a:solidFill>
              </a:rPr>
              <a:t>RBD-CRD</a:t>
            </a:r>
            <a:r>
              <a:rPr lang="en-US" sz="2400" dirty="0">
                <a:solidFill>
                  <a:srgbClr val="D883FF"/>
                </a:solidFill>
              </a:rPr>
              <a:t>, </a:t>
            </a:r>
            <a:r>
              <a:rPr lang="en-US" sz="2400" dirty="0">
                <a:solidFill>
                  <a:srgbClr val="FF40FF"/>
                </a:solidFill>
              </a:rPr>
              <a:t>Kinase</a:t>
            </a:r>
            <a:r>
              <a:rPr lang="en-US" sz="2400" dirty="0"/>
              <a:t>)</a:t>
            </a:r>
            <a:r>
              <a:rPr lang="en-US" sz="2400" dirty="0">
                <a:solidFill>
                  <a:srgbClr val="D883FF"/>
                </a:solidFill>
              </a:rPr>
              <a:t> </a:t>
            </a:r>
            <a:r>
              <a:rPr lang="en-US" sz="2400" dirty="0"/>
              <a:t>and </a:t>
            </a:r>
          </a:p>
          <a:p>
            <a:r>
              <a:rPr lang="en-US" sz="2400" dirty="0"/>
              <a:t>KSR1 (</a:t>
            </a:r>
            <a:r>
              <a:rPr lang="en-US" sz="2400" dirty="0">
                <a:solidFill>
                  <a:srgbClr val="00B050"/>
                </a:solidFill>
              </a:rPr>
              <a:t>CC-SAM</a:t>
            </a:r>
            <a:r>
              <a:rPr lang="en-US" sz="2400" dirty="0"/>
              <a:t>, </a:t>
            </a:r>
            <a:r>
              <a:rPr lang="en-US" sz="2400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CRD</a:t>
            </a:r>
            <a:r>
              <a:rPr lang="en-US" sz="2400" dirty="0"/>
              <a:t>, </a:t>
            </a:r>
            <a:r>
              <a:rPr lang="en-US" sz="2400" dirty="0">
                <a:solidFill>
                  <a:srgbClr val="0432FF"/>
                </a:solidFill>
              </a:rPr>
              <a:t>Kinase</a:t>
            </a:r>
            <a:r>
              <a:rPr lang="en-US" sz="2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73558015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11001A-11DC-5054-D80C-2DC39DD41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CC655E5-35CF-2537-0A0A-25CE919B1C41}"/>
              </a:ext>
            </a:extLst>
          </p:cNvPr>
          <p:cNvSpPr txBox="1"/>
          <p:nvPr/>
        </p:nvSpPr>
        <p:spPr>
          <a:xfrm>
            <a:off x="406400" y="146473"/>
            <a:ext cx="1087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0432FF"/>
                </a:solidFill>
              </a:rPr>
              <a:t>Modeling PPI: AlphaFold’s </a:t>
            </a:r>
            <a:r>
              <a:rPr lang="en-US" sz="3600" i="1" dirty="0">
                <a:solidFill>
                  <a:srgbClr val="0432FF"/>
                </a:solidFill>
              </a:rPr>
              <a:t>ipTM</a:t>
            </a:r>
            <a:r>
              <a:rPr lang="en-US" sz="3600" dirty="0">
                <a:solidFill>
                  <a:srgbClr val="0432FF"/>
                </a:solidFill>
              </a:rPr>
              <a:t> score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29C4D6-DD65-91C0-1EC0-0CE2F1CABFFF}"/>
              </a:ext>
            </a:extLst>
          </p:cNvPr>
          <p:cNvSpPr txBox="1"/>
          <p:nvPr/>
        </p:nvSpPr>
        <p:spPr>
          <a:xfrm>
            <a:off x="2102230" y="764704"/>
            <a:ext cx="7393242" cy="954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1867" dirty="0"/>
              <a:t>Large constructs with disorder and lots of domains </a:t>
            </a:r>
            <a:r>
              <a:rPr lang="en-US" sz="1867" dirty="0">
                <a:sym typeface="Wingdings" pitchFamily="2" charset="2"/>
              </a:rPr>
              <a:t> low ipTM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1867" dirty="0">
                <a:sym typeface="Wingdings" pitchFamily="2" charset="2"/>
              </a:rPr>
              <a:t>Make new constructs based on structure/PAE and run AF  high ipTM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1867" dirty="0">
                <a:sym typeface="Wingdings" pitchFamily="2" charset="2"/>
              </a:rPr>
              <a:t>Why?</a:t>
            </a:r>
            <a:endParaRPr lang="en-US" sz="1867" dirty="0"/>
          </a:p>
        </p:txBody>
      </p:sp>
      <p:pic>
        <p:nvPicPr>
          <p:cNvPr id="4" name="Picture 3" descr="A close-up of a structure&#10;&#10;AI-generated content may be incorrect.">
            <a:extLst>
              <a:ext uri="{FF2B5EF4-FFF2-40B4-BE49-F238E27FC236}">
                <a16:creationId xmlns:a16="http://schemas.microsoft.com/office/drawing/2014/main" id="{6FF571A1-7134-DD18-F370-BFDAAED004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8" t="7427" r="4703" b="4492"/>
          <a:stretch/>
        </p:blipFill>
        <p:spPr>
          <a:xfrm>
            <a:off x="1930400" y="3028494"/>
            <a:ext cx="3932931" cy="26969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E9183C-6DFA-0638-32D1-6BEE602F97CF}"/>
              </a:ext>
            </a:extLst>
          </p:cNvPr>
          <p:cNvSpPr txBox="1"/>
          <p:nvPr/>
        </p:nvSpPr>
        <p:spPr>
          <a:xfrm>
            <a:off x="1604386" y="5916137"/>
            <a:ext cx="3778342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 dirty="0"/>
              <a:t>RAF1 (</a:t>
            </a:r>
            <a:r>
              <a:rPr lang="en-US" sz="2400" dirty="0">
                <a:solidFill>
                  <a:srgbClr val="FFC6D4"/>
                </a:solidFill>
              </a:rPr>
              <a:t>RBD-CRD</a:t>
            </a:r>
            <a:r>
              <a:rPr lang="en-US" sz="2400" dirty="0">
                <a:solidFill>
                  <a:srgbClr val="D883FF"/>
                </a:solidFill>
              </a:rPr>
              <a:t>, </a:t>
            </a:r>
            <a:r>
              <a:rPr lang="en-US" sz="2400" dirty="0">
                <a:solidFill>
                  <a:srgbClr val="FF40FF"/>
                </a:solidFill>
              </a:rPr>
              <a:t>Kinase</a:t>
            </a:r>
            <a:r>
              <a:rPr lang="en-US" sz="2400" dirty="0"/>
              <a:t>)</a:t>
            </a:r>
            <a:r>
              <a:rPr lang="en-US" sz="2400" dirty="0">
                <a:solidFill>
                  <a:srgbClr val="D883FF"/>
                </a:solidFill>
              </a:rPr>
              <a:t> </a:t>
            </a:r>
            <a:r>
              <a:rPr lang="en-US" sz="2400" dirty="0"/>
              <a:t>and </a:t>
            </a:r>
          </a:p>
          <a:p>
            <a:r>
              <a:rPr lang="en-US" sz="2400" dirty="0"/>
              <a:t>KSR1 (</a:t>
            </a:r>
            <a:r>
              <a:rPr lang="en-US" sz="2400" dirty="0">
                <a:solidFill>
                  <a:srgbClr val="00B050"/>
                </a:solidFill>
              </a:rPr>
              <a:t>CC-SAM</a:t>
            </a:r>
            <a:r>
              <a:rPr lang="en-US" sz="2400" dirty="0"/>
              <a:t>, </a:t>
            </a:r>
            <a:r>
              <a:rPr lang="en-US" sz="2400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CRD</a:t>
            </a:r>
            <a:r>
              <a:rPr lang="en-US" sz="2400" dirty="0"/>
              <a:t>, </a:t>
            </a:r>
            <a:r>
              <a:rPr lang="en-US" sz="2400" dirty="0">
                <a:solidFill>
                  <a:srgbClr val="0432FF"/>
                </a:solidFill>
              </a:rPr>
              <a:t>Kinase</a:t>
            </a:r>
            <a:r>
              <a:rPr lang="en-US" sz="2400" dirty="0"/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FAEEC5-482E-3C00-3D59-1F6E182225B1}"/>
              </a:ext>
            </a:extLst>
          </p:cNvPr>
          <p:cNvSpPr txBox="1"/>
          <p:nvPr/>
        </p:nvSpPr>
        <p:spPr>
          <a:xfrm>
            <a:off x="101600" y="4049312"/>
            <a:ext cx="152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ipTM=0.38</a:t>
            </a:r>
          </a:p>
        </p:txBody>
      </p:sp>
      <p:pic>
        <p:nvPicPr>
          <p:cNvPr id="8" name="Picture 7" descr="A blue and pink spirals&#10;&#10;AI-generated content may be incorrect.">
            <a:extLst>
              <a:ext uri="{FF2B5EF4-FFF2-40B4-BE49-F238E27FC236}">
                <a16:creationId xmlns:a16="http://schemas.microsoft.com/office/drawing/2014/main" id="{1B14AA15-DB9C-000D-67B3-63B36298BC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034" t="9063" r="11914" b="15290"/>
          <a:stretch/>
        </p:blipFill>
        <p:spPr>
          <a:xfrm>
            <a:off x="6650238" y="3225802"/>
            <a:ext cx="3941415" cy="24071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32B7E24-827D-BEA7-3E3A-7A6A9A0EEA36}"/>
              </a:ext>
            </a:extLst>
          </p:cNvPr>
          <p:cNvSpPr txBox="1"/>
          <p:nvPr/>
        </p:nvSpPr>
        <p:spPr>
          <a:xfrm>
            <a:off x="7193158" y="5924442"/>
            <a:ext cx="2504212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 dirty="0"/>
              <a:t>RAF1 (</a:t>
            </a:r>
            <a:r>
              <a:rPr lang="en-US" sz="2400" dirty="0">
                <a:solidFill>
                  <a:srgbClr val="FF40FF"/>
                </a:solidFill>
              </a:rPr>
              <a:t>Kinase</a:t>
            </a:r>
            <a:r>
              <a:rPr lang="en-US" sz="2400" dirty="0"/>
              <a:t>)</a:t>
            </a:r>
            <a:r>
              <a:rPr lang="en-US" sz="2400" dirty="0">
                <a:solidFill>
                  <a:srgbClr val="D883FF"/>
                </a:solidFill>
              </a:rPr>
              <a:t> </a:t>
            </a:r>
            <a:r>
              <a:rPr lang="en-US" sz="2400" dirty="0"/>
              <a:t>and </a:t>
            </a:r>
          </a:p>
          <a:p>
            <a:r>
              <a:rPr lang="en-US" sz="2400" dirty="0"/>
              <a:t>KSR1 (</a:t>
            </a:r>
            <a:r>
              <a:rPr lang="en-US" sz="2400" dirty="0">
                <a:solidFill>
                  <a:srgbClr val="0432FF"/>
                </a:solidFill>
              </a:rPr>
              <a:t>Kinase</a:t>
            </a:r>
            <a:r>
              <a:rPr lang="en-US" sz="2400" dirty="0"/>
              <a:t>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192F4E-1140-BF85-E0A3-9B3C8E61B743}"/>
              </a:ext>
            </a:extLst>
          </p:cNvPr>
          <p:cNvSpPr txBox="1"/>
          <p:nvPr/>
        </p:nvSpPr>
        <p:spPr>
          <a:xfrm>
            <a:off x="10423520" y="3879064"/>
            <a:ext cx="152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ipTM=0.82</a:t>
            </a:r>
          </a:p>
        </p:txBody>
      </p:sp>
      <p:pic>
        <p:nvPicPr>
          <p:cNvPr id="11" name="Picture 10" descr="A chart of different colored bars&#10;&#10;AI-generated content may be incorrect.">
            <a:extLst>
              <a:ext uri="{FF2B5EF4-FFF2-40B4-BE49-F238E27FC236}">
                <a16:creationId xmlns:a16="http://schemas.microsoft.com/office/drawing/2014/main" id="{21D1307B-D970-9ECD-9210-6DEF91729CC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094" b="75061"/>
          <a:stretch>
            <a:fillRect/>
          </a:stretch>
        </p:blipFill>
        <p:spPr>
          <a:xfrm>
            <a:off x="2655526" y="1690904"/>
            <a:ext cx="6415609" cy="576256"/>
          </a:xfrm>
          <a:prstGeom prst="rect">
            <a:avLst/>
          </a:prstGeom>
        </p:spPr>
      </p:pic>
      <p:pic>
        <p:nvPicPr>
          <p:cNvPr id="13" name="Picture 12" descr="A diagram of different colored objects&#10;&#10;AI-generated content may be incorrect.">
            <a:extLst>
              <a:ext uri="{FF2B5EF4-FFF2-40B4-BE49-F238E27FC236}">
                <a16:creationId xmlns:a16="http://schemas.microsoft.com/office/drawing/2014/main" id="{4159A727-2F18-4D24-7C59-10CF64A1643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6199" b="77109"/>
          <a:stretch>
            <a:fillRect/>
          </a:stretch>
        </p:blipFill>
        <p:spPr>
          <a:xfrm>
            <a:off x="2102230" y="2216169"/>
            <a:ext cx="7522199" cy="598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22318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2F58C2-F7A5-4D17-E8E5-E78CF7632D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8BCCE1A-CC45-2B1A-F318-432BE004DD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7413" y="5537994"/>
            <a:ext cx="9042400" cy="105053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FF231FE-918E-9CDD-D2F3-E99B43BF354E}"/>
              </a:ext>
            </a:extLst>
          </p:cNvPr>
          <p:cNvSpPr txBox="1"/>
          <p:nvPr/>
        </p:nvSpPr>
        <p:spPr>
          <a:xfrm>
            <a:off x="1074871" y="1063904"/>
            <a:ext cx="6087500" cy="502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67" dirty="0">
                <a:solidFill>
                  <a:srgbClr val="FF0000"/>
                </a:solidFill>
              </a:rPr>
              <a:t>Asymmetric value (</a:t>
            </a:r>
            <a:r>
              <a:rPr lang="en-US" sz="2667" i="1" dirty="0">
                <a:solidFill>
                  <a:srgbClr val="FF0000"/>
                </a:solidFill>
              </a:rPr>
              <a:t>i</a:t>
            </a:r>
            <a:r>
              <a:rPr lang="en-US" sz="2667" dirty="0">
                <a:solidFill>
                  <a:srgbClr val="FF0000"/>
                </a:solidFill>
              </a:rPr>
              <a:t>=alignments, </a:t>
            </a:r>
            <a:r>
              <a:rPr lang="en-US" sz="2667" i="1" dirty="0">
                <a:solidFill>
                  <a:srgbClr val="FF0000"/>
                </a:solidFill>
              </a:rPr>
              <a:t>j</a:t>
            </a:r>
            <a:r>
              <a:rPr lang="en-US" sz="2667" dirty="0">
                <a:solidFill>
                  <a:srgbClr val="FF0000"/>
                </a:solidFill>
              </a:rPr>
              <a:t>=scores):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DB2EC0-DFC4-820E-73B4-CF44AFFB850E}"/>
              </a:ext>
            </a:extLst>
          </p:cNvPr>
          <p:cNvSpPr txBox="1"/>
          <p:nvPr/>
        </p:nvSpPr>
        <p:spPr>
          <a:xfrm>
            <a:off x="1074871" y="4852888"/>
            <a:ext cx="7358296" cy="502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67" dirty="0">
                <a:solidFill>
                  <a:srgbClr val="FF0000"/>
                </a:solidFill>
              </a:rPr>
              <a:t>Final </a:t>
            </a:r>
            <a:r>
              <a:rPr lang="en-US" sz="2667" i="1" dirty="0">
                <a:solidFill>
                  <a:srgbClr val="FF0000"/>
                </a:solidFill>
              </a:rPr>
              <a:t>ipTM</a:t>
            </a:r>
            <a:r>
              <a:rPr lang="en-US" sz="2667" dirty="0">
                <a:solidFill>
                  <a:srgbClr val="FF0000"/>
                </a:solidFill>
              </a:rPr>
              <a:t> value (max over residues in both chains):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3A6C2C2-7566-3A06-3209-1375595361AF}"/>
              </a:ext>
            </a:extLst>
          </p:cNvPr>
          <p:cNvSpPr txBox="1"/>
          <p:nvPr/>
        </p:nvSpPr>
        <p:spPr>
          <a:xfrm>
            <a:off x="812800" y="169150"/>
            <a:ext cx="10769600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dirty="0">
                <a:solidFill>
                  <a:srgbClr val="0432FF"/>
                </a:solidFill>
              </a:rPr>
              <a:t>ipTM: align on residues in one chain, score the other</a:t>
            </a:r>
          </a:p>
        </p:txBody>
      </p:sp>
      <p:pic>
        <p:nvPicPr>
          <p:cNvPr id="6" name="Picture 5" descr="A black and white rectangular object with black text&#10;&#10;AI-generated content may be incorrect.">
            <a:extLst>
              <a:ext uri="{FF2B5EF4-FFF2-40B4-BE49-F238E27FC236}">
                <a16:creationId xmlns:a16="http://schemas.microsoft.com/office/drawing/2014/main" id="{23E82F0A-7F54-3376-3CA5-6BE3F322AF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6263" y="3730385"/>
            <a:ext cx="4746108" cy="10223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FD4DBBE-4E58-7584-784C-9AF33DA082B8}"/>
              </a:ext>
            </a:extLst>
          </p:cNvPr>
          <p:cNvSpPr txBox="1"/>
          <p:nvPr/>
        </p:nvSpPr>
        <p:spPr>
          <a:xfrm>
            <a:off x="1400920" y="4122154"/>
            <a:ext cx="779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where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9768763-BF13-EB25-BE1E-1A6E7B8B0837}"/>
              </a:ext>
            </a:extLst>
          </p:cNvPr>
          <p:cNvSpPr txBox="1"/>
          <p:nvPr/>
        </p:nvSpPr>
        <p:spPr>
          <a:xfrm>
            <a:off x="8028047" y="3979690"/>
            <a:ext cx="3708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err="1"/>
              <a:t>L</a:t>
            </a:r>
            <a:r>
              <a:rPr lang="en-US" sz="2400" i="1" baseline="-25000" dirty="0" err="1"/>
              <a:t>target</a:t>
            </a:r>
            <a:r>
              <a:rPr lang="en-US" sz="2400" dirty="0"/>
              <a:t> is sum of chain lengths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F2AFC409-1B14-4FBD-E9DC-E775BB5A3F20}"/>
                  </a:ext>
                </a:extLst>
              </p:cNvPr>
              <p:cNvSpPr txBox="1"/>
              <p:nvPr/>
            </p:nvSpPr>
            <p:spPr>
              <a:xfrm>
                <a:off x="1697413" y="1767009"/>
                <a:ext cx="9000374" cy="1677767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i="1" smtClean="0">
                          <a:latin typeface="Cambria Math" panose="02040503050406030204" pitchFamily="18" charset="0"/>
                        </a:rPr>
                        <m:t>𝑖𝑝𝑇𝑀</m:t>
                      </m:r>
                      <m:d>
                        <m:dPr>
                          <m:ctrlPr>
                            <a:rPr lang="en-US" sz="32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US" sz="3200" i="0">
                              <a:latin typeface="Cambria Math" panose="02040503050406030204" pitchFamily="18" charset="0"/>
                            </a:rPr>
                            <m:t>→</m:t>
                          </m:r>
                          <m:r>
                            <a:rPr lang="en-US" sz="3200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d>
                      <m:r>
                        <a:rPr lang="en-US" sz="3200" i="0">
                          <a:latin typeface="Cambria Math" panose="02040503050406030204" pitchFamily="18" charset="0"/>
                        </a:rPr>
                        <m:t> =</m:t>
                      </m:r>
                      <m:func>
                        <m:funcPr>
                          <m:ctrlPr>
                            <a:rPr lang="en-US" sz="32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3200" i="1"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3200" i="0">
                                  <a:latin typeface="Cambria Math" panose="02040503050406030204" pitchFamily="18" charset="0"/>
                                </a:rPr>
                                <m:t>max</m:t>
                              </m:r>
                            </m:e>
                            <m:lim>
                              <m:r>
                                <a:rPr lang="en-US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US" sz="3200" i="0">
                                  <a:latin typeface="Cambria Math" panose="02040503050406030204" pitchFamily="18" charset="0"/>
                                </a:rPr>
                                <m:t>∈</m:t>
                              </m:r>
                              <m:r>
                                <a:rPr lang="en-US" sz="32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lim>
                          </m:limLow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US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en-US" sz="3200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limLow>
                                    <m:limLowPr>
                                      <m:ctrlPr>
                                        <a:rPr lang="en-US" sz="32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limLow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3200" i="0">
                                          <a:latin typeface="Cambria Math" panose="02040503050406030204" pitchFamily="18" charset="0"/>
                                        </a:rPr>
                                        <m:t>mean</m:t>
                                      </m:r>
                                    </m:e>
                                    <m:lim>
                                      <m:r>
                                        <a:rPr lang="en-US" sz="3200" i="1">
                                          <a:latin typeface="Cambria Math" panose="02040503050406030204" pitchFamily="18" charset="0"/>
                                        </a:rPr>
                                        <m:t>𝑗</m:t>
                                      </m:r>
                                      <m:r>
                                        <a:rPr lang="en-US" sz="3200" i="0">
                                          <a:latin typeface="Cambria Math" panose="02040503050406030204" pitchFamily="18" charset="0"/>
                                        </a:rPr>
                                        <m:t>∈</m:t>
                                      </m:r>
                                      <m:r>
                                        <a:rPr lang="en-US" sz="3200" i="1">
                                          <a:latin typeface="Cambria Math" panose="02040503050406030204" pitchFamily="18" charset="0"/>
                                        </a:rPr>
                                        <m:t>𝐵</m:t>
                                      </m:r>
                                    </m:lim>
                                  </m:limLow>
                                </m:fName>
                                <m:e>
                                  <m:d>
                                    <m:dPr>
                                      <m:ctrlPr>
                                        <a:rPr lang="en-US" sz="32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US" sz="32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en-US" sz="3200" i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num>
                                        <m:den>
                                          <m:r>
                                            <a:rPr lang="en-US" sz="3200" i="0">
                                              <a:latin typeface="Cambria Math" panose="02040503050406030204" pitchFamily="18" charset="0"/>
                                            </a:rPr>
                                            <m:t>1+</m:t>
                                          </m:r>
                                          <m:sSup>
                                            <m:sSupPr>
                                              <m:ctrlPr>
                                                <a:rPr lang="en-US" sz="32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pPr>
                                            <m:e>
                                              <m:d>
                                                <m:dPr>
                                                  <m:ctrlPr>
                                                    <a:rPr lang="en-US" sz="3200" i="1">
                                                      <a:latin typeface="Cambria Math" panose="02040503050406030204" pitchFamily="18" charset="0"/>
                                                    </a:rPr>
                                                  </m:ctrlPr>
                                                </m:dPr>
                                                <m:e>
                                                  <m:f>
                                                    <m:fPr>
                                                      <m:ctrlPr>
                                                        <a:rPr lang="en-US" sz="3200" i="1">
                                                          <a:latin typeface="Cambria Math" panose="02040503050406030204" pitchFamily="18" charset="0"/>
                                                        </a:rPr>
                                                      </m:ctrlPr>
                                                    </m:fPr>
                                                    <m:num>
                                                      <m:sSub>
                                                        <m:sSubPr>
                                                          <m:ctrlPr>
                                                            <a:rPr lang="en-US" sz="3200" i="1">
                                                              <a:latin typeface="Cambria Math" panose="02040503050406030204" pitchFamily="18" charset="0"/>
                                                            </a:rPr>
                                                          </m:ctrlPr>
                                                        </m:sSubPr>
                                                        <m:e>
                                                          <m:r>
                                                            <a:rPr lang="en-US" sz="3200" i="1">
                                                              <a:latin typeface="Cambria Math" panose="02040503050406030204" pitchFamily="18" charset="0"/>
                                                            </a:rPr>
                                                            <m:t>𝑃𝐴𝐸</m:t>
                                                          </m:r>
                                                        </m:e>
                                                        <m:sub>
                                                          <m:r>
                                                            <a:rPr lang="en-US" sz="3200" i="1">
                                                              <a:latin typeface="Cambria Math" panose="02040503050406030204" pitchFamily="18" charset="0"/>
                                                            </a:rPr>
                                                            <m:t>𝑖𝑗</m:t>
                                                          </m:r>
                                                        </m:sub>
                                                      </m:sSub>
                                                    </m:num>
                                                    <m:den>
                                                      <m:sSub>
                                                        <m:sSubPr>
                                                          <m:ctrlPr>
                                                            <a:rPr lang="en-US" sz="3200" i="1">
                                                              <a:latin typeface="Cambria Math" panose="02040503050406030204" pitchFamily="18" charset="0"/>
                                                            </a:rPr>
                                                          </m:ctrlPr>
                                                        </m:sSubPr>
                                                        <m:e>
                                                          <m:r>
                                                            <a:rPr lang="en-US" sz="3200" i="1">
                                                              <a:latin typeface="Cambria Math" panose="02040503050406030204" pitchFamily="18" charset="0"/>
                                                            </a:rPr>
                                                            <m:t>𝑑</m:t>
                                                          </m:r>
                                                        </m:e>
                                                        <m:sub>
                                                          <m:r>
                                                            <a:rPr lang="en-US" sz="3200" i="0">
                                                              <a:latin typeface="Cambria Math" panose="02040503050406030204" pitchFamily="18" charset="0"/>
                                                            </a:rPr>
                                                            <m:t>0</m:t>
                                                          </m:r>
                                                        </m:sub>
                                                      </m:sSub>
                                                    </m:den>
                                                  </m:f>
                                                </m:e>
                                              </m:d>
                                            </m:e>
                                            <m:sup>
                                              <m:r>
                                                <a:rPr lang="en-US" sz="32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p>
                                          </m:sSup>
                                        </m:den>
                                      </m:f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func>
                    </m:oMath>
                  </m:oMathPara>
                </a14:m>
                <a:endParaRPr lang="en-US" sz="3200" dirty="0"/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F2AFC409-1B14-4FBD-E9DC-E775BB5A3F2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7413" y="1767009"/>
                <a:ext cx="9000374" cy="1677767"/>
              </a:xfrm>
              <a:prstGeom prst="rect">
                <a:avLst/>
              </a:prstGeom>
              <a:blipFill>
                <a:blip r:embed="rId4"/>
                <a:stretch>
                  <a:fillRect b="-746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37050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8E25B6-5AA8-FD5A-549E-A9F1FA91AE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64AED9E4-8EBE-3826-1391-5B341627EC88}"/>
              </a:ext>
            </a:extLst>
          </p:cNvPr>
          <p:cNvSpPr txBox="1"/>
          <p:nvPr/>
        </p:nvSpPr>
        <p:spPr>
          <a:xfrm>
            <a:off x="328969" y="25013"/>
            <a:ext cx="11163272" cy="913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67" dirty="0">
                <a:solidFill>
                  <a:srgbClr val="0432FF"/>
                </a:solidFill>
              </a:rPr>
              <a:t>Explains why disorder and extra domains lower </a:t>
            </a:r>
            <a:r>
              <a:rPr lang="en-US" sz="2667" i="1" dirty="0">
                <a:solidFill>
                  <a:srgbClr val="0432FF"/>
                </a:solidFill>
              </a:rPr>
              <a:t>ipTM </a:t>
            </a:r>
          </a:p>
          <a:p>
            <a:pPr algn="ctr"/>
            <a:r>
              <a:rPr lang="en-US" sz="2667" i="1" dirty="0">
                <a:solidFill>
                  <a:srgbClr val="17A574"/>
                </a:solidFill>
              </a:rPr>
              <a:t>when present in both chains</a:t>
            </a:r>
          </a:p>
        </p:txBody>
      </p:sp>
      <p:pic>
        <p:nvPicPr>
          <p:cNvPr id="4" name="Picture 3" descr="A close-up of a structure&#10;&#10;AI-generated content may be incorrect.">
            <a:extLst>
              <a:ext uri="{FF2B5EF4-FFF2-40B4-BE49-F238E27FC236}">
                <a16:creationId xmlns:a16="http://schemas.microsoft.com/office/drawing/2014/main" id="{819A0177-1A34-5EAF-2FEC-6FADB389E0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8" t="7427" r="4703" b="4492"/>
          <a:stretch/>
        </p:blipFill>
        <p:spPr>
          <a:xfrm>
            <a:off x="41972" y="1942068"/>
            <a:ext cx="3901344" cy="26752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394769-7962-4BBF-839A-DBA417D0E1F1}"/>
              </a:ext>
            </a:extLst>
          </p:cNvPr>
          <p:cNvSpPr txBox="1"/>
          <p:nvPr/>
        </p:nvSpPr>
        <p:spPr>
          <a:xfrm>
            <a:off x="88353" y="4813945"/>
            <a:ext cx="3888404" cy="6669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867" dirty="0"/>
              <a:t>Chain A: RAF1 (</a:t>
            </a:r>
            <a:r>
              <a:rPr lang="en-US" sz="1867" dirty="0">
                <a:solidFill>
                  <a:srgbClr val="FFC6D4"/>
                </a:solidFill>
              </a:rPr>
              <a:t>RBD-CRD</a:t>
            </a:r>
            <a:r>
              <a:rPr lang="en-US" sz="1867" dirty="0">
                <a:solidFill>
                  <a:srgbClr val="D883FF"/>
                </a:solidFill>
              </a:rPr>
              <a:t>, </a:t>
            </a:r>
            <a:r>
              <a:rPr lang="en-US" sz="1867" dirty="0">
                <a:solidFill>
                  <a:srgbClr val="FF40FF"/>
                </a:solidFill>
              </a:rPr>
              <a:t>Kinase</a:t>
            </a:r>
            <a:r>
              <a:rPr lang="en-US" sz="1867" dirty="0"/>
              <a:t>)</a:t>
            </a:r>
          </a:p>
          <a:p>
            <a:r>
              <a:rPr lang="en-US" sz="1867" dirty="0"/>
              <a:t>Chain B: KSR1 (</a:t>
            </a:r>
            <a:r>
              <a:rPr lang="en-US" sz="1867" dirty="0">
                <a:solidFill>
                  <a:srgbClr val="00B050"/>
                </a:solidFill>
              </a:rPr>
              <a:t>CC-SAM</a:t>
            </a:r>
            <a:r>
              <a:rPr lang="en-US" sz="1867" dirty="0"/>
              <a:t>, </a:t>
            </a:r>
            <a:r>
              <a:rPr lang="en-US" sz="1867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CRD</a:t>
            </a:r>
            <a:r>
              <a:rPr lang="en-US" sz="1867" dirty="0"/>
              <a:t>, </a:t>
            </a:r>
            <a:r>
              <a:rPr lang="en-US" sz="1867" dirty="0">
                <a:solidFill>
                  <a:srgbClr val="0432FF"/>
                </a:solidFill>
              </a:rPr>
              <a:t>Kinase</a:t>
            </a:r>
            <a:r>
              <a:rPr lang="en-US" sz="1867" dirty="0"/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E219C5-13A9-1B8F-9895-29F92A44D5C5}"/>
              </a:ext>
            </a:extLst>
          </p:cNvPr>
          <p:cNvSpPr txBox="1"/>
          <p:nvPr/>
        </p:nvSpPr>
        <p:spPr>
          <a:xfrm>
            <a:off x="1221638" y="1397001"/>
            <a:ext cx="152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ipTM=0.41</a:t>
            </a:r>
          </a:p>
        </p:txBody>
      </p:sp>
      <p:pic>
        <p:nvPicPr>
          <p:cNvPr id="7" name="Picture 6" descr="A red and blue squares&#10;&#10;AI-generated content may be incorrect.">
            <a:extLst>
              <a:ext uri="{FF2B5EF4-FFF2-40B4-BE49-F238E27FC236}">
                <a16:creationId xmlns:a16="http://schemas.microsoft.com/office/drawing/2014/main" id="{03B4D26F-991B-6A09-814D-663EFEA085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002" r="84118" b="13233"/>
          <a:stretch/>
        </p:blipFill>
        <p:spPr>
          <a:xfrm>
            <a:off x="5748046" y="1803400"/>
            <a:ext cx="5001281" cy="4221131"/>
          </a:xfrm>
          <a:prstGeom prst="rect">
            <a:avLst/>
          </a:prstGeom>
        </p:spPr>
      </p:pic>
      <p:sp>
        <p:nvSpPr>
          <p:cNvPr id="3" name="Right Arrow 2">
            <a:extLst>
              <a:ext uri="{FF2B5EF4-FFF2-40B4-BE49-F238E27FC236}">
                <a16:creationId xmlns:a16="http://schemas.microsoft.com/office/drawing/2014/main" id="{8280DDB5-6AC2-9DEF-0988-80D8540A02FA}"/>
              </a:ext>
            </a:extLst>
          </p:cNvPr>
          <p:cNvSpPr/>
          <p:nvPr/>
        </p:nvSpPr>
        <p:spPr>
          <a:xfrm>
            <a:off x="5947147" y="2883915"/>
            <a:ext cx="555253" cy="203200"/>
          </a:xfrm>
          <a:prstGeom prst="rightArrow">
            <a:avLst/>
          </a:prstGeom>
          <a:solidFill>
            <a:srgbClr val="17A574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highlight>
                <a:srgbClr val="00FFFF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860E54-ABFE-B97A-9D7D-DCBEA677ADB2}"/>
              </a:ext>
            </a:extLst>
          </p:cNvPr>
          <p:cNvSpPr txBox="1"/>
          <p:nvPr/>
        </p:nvSpPr>
        <p:spPr>
          <a:xfrm>
            <a:off x="4236131" y="2656227"/>
            <a:ext cx="20978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00B050"/>
                </a:solidFill>
              </a:rPr>
              <a:t>Align</a:t>
            </a:r>
          </a:p>
          <a:p>
            <a:r>
              <a:rPr lang="en-US" sz="2400" dirty="0">
                <a:solidFill>
                  <a:srgbClr val="00B050"/>
                </a:solidFill>
              </a:rPr>
              <a:t>chain A residue</a:t>
            </a:r>
          </a:p>
        </p:txBody>
      </p:sp>
      <p:sp>
        <p:nvSpPr>
          <p:cNvPr id="11" name="Left-Right Arrow 10">
            <a:extLst>
              <a:ext uri="{FF2B5EF4-FFF2-40B4-BE49-F238E27FC236}">
                <a16:creationId xmlns:a16="http://schemas.microsoft.com/office/drawing/2014/main" id="{613884B4-D018-4F7F-3856-70CE723E66D8}"/>
              </a:ext>
            </a:extLst>
          </p:cNvPr>
          <p:cNvSpPr/>
          <p:nvPr/>
        </p:nvSpPr>
        <p:spPr>
          <a:xfrm>
            <a:off x="8216427" y="2883915"/>
            <a:ext cx="2351463" cy="203200"/>
          </a:xfrm>
          <a:prstGeom prst="left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AFF4E4-09F8-2E1F-22ED-E9452B3F9D28}"/>
              </a:ext>
            </a:extLst>
          </p:cNvPr>
          <p:cNvSpPr txBox="1"/>
          <p:nvPr/>
        </p:nvSpPr>
        <p:spPr>
          <a:xfrm>
            <a:off x="8216426" y="938471"/>
            <a:ext cx="37188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B050"/>
                </a:solidFill>
              </a:rPr>
              <a:t>ipTM</a:t>
            </a:r>
            <a:r>
              <a:rPr lang="en-US" sz="2400" dirty="0">
                <a:solidFill>
                  <a:srgbClr val="00B050"/>
                </a:solidFill>
              </a:rPr>
              <a:t>: Average Score over all chain B residues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F189F2-1BE5-2F78-53C1-F03414F081CC}"/>
              </a:ext>
            </a:extLst>
          </p:cNvPr>
          <p:cNvSpPr txBox="1"/>
          <p:nvPr/>
        </p:nvSpPr>
        <p:spPr>
          <a:xfrm>
            <a:off x="8572489" y="3603401"/>
            <a:ext cx="1091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C6D4"/>
                </a:solidFill>
              </a:rPr>
              <a:t>CCSAM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5E3DFA-5F73-D45B-1DDC-8A310DA049CE}"/>
              </a:ext>
            </a:extLst>
          </p:cNvPr>
          <p:cNvSpPr txBox="1"/>
          <p:nvPr/>
        </p:nvSpPr>
        <p:spPr>
          <a:xfrm>
            <a:off x="9080490" y="4187597"/>
            <a:ext cx="704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CRD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5E8D0F0-DBA0-FE5B-F788-43A55D3EF54B}"/>
              </a:ext>
            </a:extLst>
          </p:cNvPr>
          <p:cNvSpPr txBox="1"/>
          <p:nvPr/>
        </p:nvSpPr>
        <p:spPr>
          <a:xfrm>
            <a:off x="9610187" y="5925892"/>
            <a:ext cx="998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0432FF"/>
                </a:solidFill>
              </a:rPr>
              <a:t>Kinase</a:t>
            </a:r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364F1656-A846-05F7-D14A-6D3013CEF540}"/>
              </a:ext>
            </a:extLst>
          </p:cNvPr>
          <p:cNvSpPr/>
          <p:nvPr/>
        </p:nvSpPr>
        <p:spPr>
          <a:xfrm>
            <a:off x="5910606" y="5080671"/>
            <a:ext cx="555253" cy="203200"/>
          </a:xfrm>
          <a:prstGeom prst="rightArrow">
            <a:avLst/>
          </a:prstGeom>
          <a:solidFill>
            <a:srgbClr val="FF93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highlight>
                <a:srgbClr val="00FFFF"/>
              </a:highligh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183DE82-C394-3A96-C8BF-34EDDC58F2F7}"/>
              </a:ext>
            </a:extLst>
          </p:cNvPr>
          <p:cNvSpPr txBox="1"/>
          <p:nvPr/>
        </p:nvSpPr>
        <p:spPr>
          <a:xfrm>
            <a:off x="4202105" y="4852983"/>
            <a:ext cx="20865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9300"/>
                </a:solidFill>
              </a:rPr>
              <a:t>Align</a:t>
            </a:r>
          </a:p>
          <a:p>
            <a:r>
              <a:rPr lang="en-US" sz="2400" dirty="0">
                <a:solidFill>
                  <a:srgbClr val="FF9300"/>
                </a:solidFill>
              </a:rPr>
              <a:t>chain B residue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15D9DDF-45DB-E180-A3C3-33453AD7590C}"/>
              </a:ext>
            </a:extLst>
          </p:cNvPr>
          <p:cNvSpPr txBox="1"/>
          <p:nvPr/>
        </p:nvSpPr>
        <p:spPr>
          <a:xfrm>
            <a:off x="6337289" y="6021626"/>
            <a:ext cx="32716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solidFill>
                  <a:srgbClr val="FF9300"/>
                </a:solidFill>
              </a:rPr>
              <a:t>ipTM</a:t>
            </a:r>
            <a:r>
              <a:rPr lang="en-US" sz="2400" dirty="0">
                <a:solidFill>
                  <a:srgbClr val="FF9300"/>
                </a:solidFill>
              </a:rPr>
              <a:t>: Average Score </a:t>
            </a:r>
          </a:p>
          <a:p>
            <a:r>
              <a:rPr lang="en-US" sz="2400" dirty="0">
                <a:solidFill>
                  <a:srgbClr val="FF9300"/>
                </a:solidFill>
              </a:rPr>
              <a:t>over all  chain A residues</a:t>
            </a:r>
          </a:p>
        </p:txBody>
      </p:sp>
      <p:sp>
        <p:nvSpPr>
          <p:cNvPr id="22" name="Left-Right Arrow 21">
            <a:extLst>
              <a:ext uri="{FF2B5EF4-FFF2-40B4-BE49-F238E27FC236}">
                <a16:creationId xmlns:a16="http://schemas.microsoft.com/office/drawing/2014/main" id="{D1AC65B6-1CF9-1626-26B9-6C2D54008912}"/>
              </a:ext>
            </a:extLst>
          </p:cNvPr>
          <p:cNvSpPr/>
          <p:nvPr/>
        </p:nvSpPr>
        <p:spPr>
          <a:xfrm>
            <a:off x="6502399" y="5080671"/>
            <a:ext cx="1627092" cy="203200"/>
          </a:xfrm>
          <a:prstGeom prst="leftRightArrow">
            <a:avLst/>
          </a:prstGeom>
          <a:solidFill>
            <a:srgbClr val="FF93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F98419E-B610-3EB9-D307-36038753D6EB}"/>
              </a:ext>
            </a:extLst>
          </p:cNvPr>
          <p:cNvCxnSpPr>
            <a:cxnSpLocks/>
            <a:stCxn id="21" idx="0"/>
          </p:cNvCxnSpPr>
          <p:nvPr/>
        </p:nvCxnSpPr>
        <p:spPr>
          <a:xfrm flipH="1" flipV="1">
            <a:off x="7084545" y="5283871"/>
            <a:ext cx="888577" cy="737755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4FDB718-687A-E2E8-A154-C13B56DD201E}"/>
              </a:ext>
            </a:extLst>
          </p:cNvPr>
          <p:cNvCxnSpPr>
            <a:cxnSpLocks/>
            <a:stCxn id="12" idx="2"/>
          </p:cNvCxnSpPr>
          <p:nvPr/>
        </p:nvCxnSpPr>
        <p:spPr>
          <a:xfrm flipH="1">
            <a:off x="8972190" y="1769468"/>
            <a:ext cx="1103686" cy="1148379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3A8F3A3B-78D6-624B-0FCD-02AE0DC9C068}"/>
              </a:ext>
            </a:extLst>
          </p:cNvPr>
          <p:cNvSpPr txBox="1"/>
          <p:nvPr/>
        </p:nvSpPr>
        <p:spPr>
          <a:xfrm>
            <a:off x="2651102" y="6156724"/>
            <a:ext cx="31990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highlight>
                  <a:srgbClr val="FFFF00"/>
                </a:highlight>
              </a:rPr>
              <a:t>ipTM</a:t>
            </a:r>
            <a:r>
              <a:rPr lang="en-US" sz="2000" dirty="0">
                <a:highlight>
                  <a:srgbClr val="FFFF00"/>
                </a:highlight>
              </a:rPr>
              <a:t> = max over all averages</a:t>
            </a:r>
          </a:p>
        </p:txBody>
      </p:sp>
    </p:spTree>
    <p:extLst>
      <p:ext uri="{BB962C8B-B14F-4D97-AF65-F5344CB8AC3E}">
        <p14:creationId xmlns:p14="http://schemas.microsoft.com/office/powerpoint/2010/main" val="275776196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creenshot, text, line, plot&#10;&#10;Description automatically generated">
            <a:extLst>
              <a:ext uri="{FF2B5EF4-FFF2-40B4-BE49-F238E27FC236}">
                <a16:creationId xmlns:a16="http://schemas.microsoft.com/office/drawing/2014/main" id="{5E0012E8-D916-9126-C196-58D07697B0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411" y="1120576"/>
            <a:ext cx="10366639" cy="5562418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32FB4856-2434-8CAC-13A7-8918ACAE8819}"/>
              </a:ext>
            </a:extLst>
          </p:cNvPr>
          <p:cNvSpPr txBox="1">
            <a:spLocks noChangeArrowheads="1"/>
          </p:cNvSpPr>
          <p:nvPr/>
        </p:nvSpPr>
        <p:spPr>
          <a:xfrm>
            <a:off x="287424" y="187966"/>
            <a:ext cx="11067340" cy="115343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AlphaFold-Multimer – </a:t>
            </a:r>
            <a:r>
              <a:rPr lang="en-US" sz="3200" i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iPTM</a:t>
            </a: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value</a:t>
            </a:r>
          </a:p>
          <a:p>
            <a:pPr algn="ctr"/>
            <a:r>
              <a:rPr lang="en-US" sz="2000" i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iPTM</a:t>
            </a:r>
            <a:r>
              <a:rPr lang="en-US" sz="2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comes from PAE distribution of output from network between chains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06C6CE-7AEB-90B9-58E7-64ECCEFA2CD8}"/>
              </a:ext>
            </a:extLst>
          </p:cNvPr>
          <p:cNvSpPr txBox="1"/>
          <p:nvPr/>
        </p:nvSpPr>
        <p:spPr>
          <a:xfrm>
            <a:off x="2883802" y="6313662"/>
            <a:ext cx="60998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v2.2 in March 2022</a:t>
            </a:r>
          </a:p>
        </p:txBody>
      </p:sp>
    </p:spTree>
    <p:extLst>
      <p:ext uri="{BB962C8B-B14F-4D97-AF65-F5344CB8AC3E}">
        <p14:creationId xmlns:p14="http://schemas.microsoft.com/office/powerpoint/2010/main" val="320218200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562ECB-F419-2CF6-B438-B1B014C091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AE596A4-DF15-9527-53C9-1EE05132BBD4}"/>
              </a:ext>
            </a:extLst>
          </p:cNvPr>
          <p:cNvSpPr txBox="1"/>
          <p:nvPr/>
        </p:nvSpPr>
        <p:spPr>
          <a:xfrm>
            <a:off x="914400" y="183979"/>
            <a:ext cx="10566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0432FF"/>
                </a:solidFill>
              </a:rPr>
              <a:t>Solution – use PAE cutoff</a:t>
            </a:r>
          </a:p>
          <a:p>
            <a:pPr algn="ctr"/>
            <a:r>
              <a:rPr lang="en-US" sz="3200" dirty="0">
                <a:solidFill>
                  <a:srgbClr val="0432FF"/>
                </a:solidFill>
              </a:rPr>
              <a:t>ipSAE: interaction prediction Score from Aligned Errors</a:t>
            </a:r>
          </a:p>
        </p:txBody>
      </p:sp>
      <p:pic>
        <p:nvPicPr>
          <p:cNvPr id="3" name="Picture 2" descr="A diagram of a mean&#10;&#10;AI-generated content may be incorrect.">
            <a:extLst>
              <a:ext uri="{FF2B5EF4-FFF2-40B4-BE49-F238E27FC236}">
                <a16:creationId xmlns:a16="http://schemas.microsoft.com/office/drawing/2014/main" id="{BD63E16B-23CF-7962-7ED2-27E7A3CF3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107" y="1701801"/>
            <a:ext cx="9881787" cy="25921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CBAF6AA-24A2-1E28-8670-5E4DC6002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0" y="4749801"/>
            <a:ext cx="7721600" cy="165607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D6E3520-1C62-976A-382C-F041E97C10CC}"/>
              </a:ext>
            </a:extLst>
          </p:cNvPr>
          <p:cNvSpPr txBox="1"/>
          <p:nvPr/>
        </p:nvSpPr>
        <p:spPr>
          <a:xfrm>
            <a:off x="609601" y="5461001"/>
            <a:ext cx="977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where</a:t>
            </a:r>
          </a:p>
        </p:txBody>
      </p:sp>
    </p:spTree>
    <p:extLst>
      <p:ext uri="{BB962C8B-B14F-4D97-AF65-F5344CB8AC3E}">
        <p14:creationId xmlns:p14="http://schemas.microsoft.com/office/powerpoint/2010/main" val="202534013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12886F-620A-EA4E-66F4-8828275E1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0A779477-C068-11BB-03A6-5A55A3C746A2}"/>
              </a:ext>
            </a:extLst>
          </p:cNvPr>
          <p:cNvSpPr txBox="1"/>
          <p:nvPr/>
        </p:nvSpPr>
        <p:spPr>
          <a:xfrm>
            <a:off x="328969" y="25013"/>
            <a:ext cx="11163272" cy="913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67" dirty="0">
                <a:solidFill>
                  <a:srgbClr val="0432FF"/>
                </a:solidFill>
              </a:rPr>
              <a:t>ipSAE solves problem of disorder/extra-domains</a:t>
            </a:r>
            <a:endParaRPr lang="en-US" sz="2667" i="1" dirty="0">
              <a:solidFill>
                <a:srgbClr val="0432FF"/>
              </a:solidFill>
            </a:endParaRPr>
          </a:p>
          <a:p>
            <a:pPr algn="ctr"/>
            <a:r>
              <a:rPr lang="en-US" sz="2667" i="1" dirty="0">
                <a:solidFill>
                  <a:srgbClr val="17A574"/>
                </a:solidFill>
              </a:rPr>
              <a:t>when present in both chains</a:t>
            </a:r>
          </a:p>
        </p:txBody>
      </p:sp>
      <p:pic>
        <p:nvPicPr>
          <p:cNvPr id="4" name="Picture 3" descr="A close-up of a structure&#10;&#10;AI-generated content may be incorrect.">
            <a:extLst>
              <a:ext uri="{FF2B5EF4-FFF2-40B4-BE49-F238E27FC236}">
                <a16:creationId xmlns:a16="http://schemas.microsoft.com/office/drawing/2014/main" id="{ACE16672-0D76-07EA-3D0C-B07ABDA1BD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8" t="7427" r="4703" b="4492"/>
          <a:stretch/>
        </p:blipFill>
        <p:spPr>
          <a:xfrm>
            <a:off x="287329" y="1676714"/>
            <a:ext cx="3901344" cy="26752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B113E7-EE09-35B9-545D-172BFA22A0D7}"/>
              </a:ext>
            </a:extLst>
          </p:cNvPr>
          <p:cNvSpPr txBox="1"/>
          <p:nvPr/>
        </p:nvSpPr>
        <p:spPr>
          <a:xfrm>
            <a:off x="1124994" y="1073880"/>
            <a:ext cx="1581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ipSAE=0.75</a:t>
            </a:r>
          </a:p>
        </p:txBody>
      </p:sp>
      <p:pic>
        <p:nvPicPr>
          <p:cNvPr id="7" name="Picture 6" descr="A red and blue squares&#10;&#10;AI-generated content may be incorrect.">
            <a:extLst>
              <a:ext uri="{FF2B5EF4-FFF2-40B4-BE49-F238E27FC236}">
                <a16:creationId xmlns:a16="http://schemas.microsoft.com/office/drawing/2014/main" id="{621C615D-0C6B-67A6-369C-4C58E7A4DA7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002" r="84118" b="13233"/>
          <a:stretch/>
        </p:blipFill>
        <p:spPr>
          <a:xfrm>
            <a:off x="6967246" y="1803400"/>
            <a:ext cx="5001281" cy="4221131"/>
          </a:xfrm>
          <a:prstGeom prst="rect">
            <a:avLst/>
          </a:prstGeom>
        </p:spPr>
      </p:pic>
      <p:sp>
        <p:nvSpPr>
          <p:cNvPr id="3" name="Right Arrow 2">
            <a:extLst>
              <a:ext uri="{FF2B5EF4-FFF2-40B4-BE49-F238E27FC236}">
                <a16:creationId xmlns:a16="http://schemas.microsoft.com/office/drawing/2014/main" id="{306D136B-431A-9610-194E-46A3DE569A8E}"/>
              </a:ext>
            </a:extLst>
          </p:cNvPr>
          <p:cNvSpPr/>
          <p:nvPr/>
        </p:nvSpPr>
        <p:spPr>
          <a:xfrm>
            <a:off x="7166347" y="2883915"/>
            <a:ext cx="555253" cy="203200"/>
          </a:xfrm>
          <a:prstGeom prst="rightArrow">
            <a:avLst/>
          </a:prstGeom>
          <a:solidFill>
            <a:srgbClr val="17A574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highlight>
                <a:srgbClr val="00FFFF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014957-1E18-EF2D-69E7-D4C4C82D3760}"/>
              </a:ext>
            </a:extLst>
          </p:cNvPr>
          <p:cNvSpPr txBox="1"/>
          <p:nvPr/>
        </p:nvSpPr>
        <p:spPr>
          <a:xfrm>
            <a:off x="5455331" y="2656227"/>
            <a:ext cx="18662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00B050"/>
                </a:solidFill>
              </a:rPr>
              <a:t>Align chain A </a:t>
            </a:r>
          </a:p>
          <a:p>
            <a:r>
              <a:rPr lang="en-US" sz="2400" dirty="0">
                <a:solidFill>
                  <a:srgbClr val="00B050"/>
                </a:solidFill>
              </a:rPr>
              <a:t>residue</a:t>
            </a:r>
          </a:p>
        </p:txBody>
      </p:sp>
      <p:sp>
        <p:nvSpPr>
          <p:cNvPr id="11" name="Left-Right Arrow 10">
            <a:extLst>
              <a:ext uri="{FF2B5EF4-FFF2-40B4-BE49-F238E27FC236}">
                <a16:creationId xmlns:a16="http://schemas.microsoft.com/office/drawing/2014/main" id="{4B86BA21-0354-4C2B-4F7B-AD49BEF73645}"/>
              </a:ext>
            </a:extLst>
          </p:cNvPr>
          <p:cNvSpPr/>
          <p:nvPr/>
        </p:nvSpPr>
        <p:spPr>
          <a:xfrm>
            <a:off x="10874020" y="3012165"/>
            <a:ext cx="809981" cy="197432"/>
          </a:xfrm>
          <a:prstGeom prst="leftRightArrow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9188F8-6741-7FDF-1CEC-E092F55EC63E}"/>
              </a:ext>
            </a:extLst>
          </p:cNvPr>
          <p:cNvSpPr txBox="1"/>
          <p:nvPr/>
        </p:nvSpPr>
        <p:spPr>
          <a:xfrm>
            <a:off x="8382718" y="966569"/>
            <a:ext cx="37301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solidFill>
                  <a:srgbClr val="00B050"/>
                </a:solidFill>
              </a:rPr>
              <a:t>ipSAE</a:t>
            </a:r>
            <a:r>
              <a:rPr lang="en-US" sz="2400" dirty="0">
                <a:solidFill>
                  <a:srgbClr val="00B050"/>
                </a:solidFill>
              </a:rPr>
              <a:t>: Average Score over B </a:t>
            </a:r>
          </a:p>
          <a:p>
            <a:r>
              <a:rPr lang="en-US" sz="2400" dirty="0">
                <a:solidFill>
                  <a:srgbClr val="00B050"/>
                </a:solidFill>
              </a:rPr>
              <a:t>residues: PAE&lt;cutoff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4F210D-31B8-C34B-3E35-60249A99E511}"/>
              </a:ext>
            </a:extLst>
          </p:cNvPr>
          <p:cNvSpPr txBox="1"/>
          <p:nvPr/>
        </p:nvSpPr>
        <p:spPr>
          <a:xfrm>
            <a:off x="9791689" y="3603401"/>
            <a:ext cx="1091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C6D4"/>
                </a:solidFill>
              </a:rPr>
              <a:t>CCSAM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97C16E-96AA-2AC0-8C3C-C60F140EFE9B}"/>
              </a:ext>
            </a:extLst>
          </p:cNvPr>
          <p:cNvSpPr txBox="1"/>
          <p:nvPr/>
        </p:nvSpPr>
        <p:spPr>
          <a:xfrm>
            <a:off x="10299690" y="4187597"/>
            <a:ext cx="704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CRD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2F99DC-F0A0-ED8B-B34E-25A31F1C9207}"/>
              </a:ext>
            </a:extLst>
          </p:cNvPr>
          <p:cNvSpPr txBox="1"/>
          <p:nvPr/>
        </p:nvSpPr>
        <p:spPr>
          <a:xfrm>
            <a:off x="10829387" y="5925892"/>
            <a:ext cx="998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0432FF"/>
                </a:solidFill>
              </a:rPr>
              <a:t>Kinase</a:t>
            </a:r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D1B30A8B-024B-8D52-5CBC-100B24C20934}"/>
              </a:ext>
            </a:extLst>
          </p:cNvPr>
          <p:cNvSpPr/>
          <p:nvPr/>
        </p:nvSpPr>
        <p:spPr>
          <a:xfrm>
            <a:off x="7129806" y="5080671"/>
            <a:ext cx="555253" cy="203200"/>
          </a:xfrm>
          <a:prstGeom prst="rightArrow">
            <a:avLst/>
          </a:prstGeom>
          <a:solidFill>
            <a:srgbClr val="FF93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highlight>
                <a:srgbClr val="00FFFF"/>
              </a:highligh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D9A6D22-7CE8-5F12-194A-C7444E24CDD4}"/>
              </a:ext>
            </a:extLst>
          </p:cNvPr>
          <p:cNvSpPr txBox="1"/>
          <p:nvPr/>
        </p:nvSpPr>
        <p:spPr>
          <a:xfrm>
            <a:off x="5421305" y="4852983"/>
            <a:ext cx="18549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9300"/>
                </a:solidFill>
              </a:rPr>
              <a:t>Align chain B </a:t>
            </a:r>
          </a:p>
          <a:p>
            <a:r>
              <a:rPr lang="en-US" sz="2400" dirty="0">
                <a:solidFill>
                  <a:srgbClr val="FF9300"/>
                </a:solidFill>
              </a:rPr>
              <a:t>residue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FCA1C57-E940-243A-41B4-6E8BFA6F5B57}"/>
              </a:ext>
            </a:extLst>
          </p:cNvPr>
          <p:cNvSpPr txBox="1"/>
          <p:nvPr/>
        </p:nvSpPr>
        <p:spPr>
          <a:xfrm>
            <a:off x="7685059" y="6029694"/>
            <a:ext cx="36084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solidFill>
                  <a:srgbClr val="FF9300"/>
                </a:solidFill>
              </a:rPr>
              <a:t>ipSAE</a:t>
            </a:r>
            <a:r>
              <a:rPr lang="en-US" sz="2400" dirty="0">
                <a:solidFill>
                  <a:srgbClr val="FF9300"/>
                </a:solidFill>
              </a:rPr>
              <a:t>: Average Score </a:t>
            </a:r>
          </a:p>
          <a:p>
            <a:r>
              <a:rPr lang="en-US" sz="2400" dirty="0">
                <a:solidFill>
                  <a:srgbClr val="FF9300"/>
                </a:solidFill>
              </a:rPr>
              <a:t>over A residues: PAE&gt;cutoff</a:t>
            </a:r>
          </a:p>
        </p:txBody>
      </p:sp>
      <p:sp>
        <p:nvSpPr>
          <p:cNvPr id="22" name="Left-Right Arrow 21">
            <a:extLst>
              <a:ext uri="{FF2B5EF4-FFF2-40B4-BE49-F238E27FC236}">
                <a16:creationId xmlns:a16="http://schemas.microsoft.com/office/drawing/2014/main" id="{E1345DED-AAC3-17A7-6830-DC3094323ED0}"/>
              </a:ext>
            </a:extLst>
          </p:cNvPr>
          <p:cNvSpPr/>
          <p:nvPr/>
        </p:nvSpPr>
        <p:spPr>
          <a:xfrm>
            <a:off x="8535020" y="5080671"/>
            <a:ext cx="813672" cy="203200"/>
          </a:xfrm>
          <a:prstGeom prst="leftRightArrow">
            <a:avLst/>
          </a:prstGeom>
          <a:solidFill>
            <a:srgbClr val="FF93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E0D8BB8-FB57-95BC-07C1-BA32EA3B6495}"/>
              </a:ext>
            </a:extLst>
          </p:cNvPr>
          <p:cNvCxnSpPr>
            <a:cxnSpLocks/>
            <a:stCxn id="21" idx="0"/>
          </p:cNvCxnSpPr>
          <p:nvPr/>
        </p:nvCxnSpPr>
        <p:spPr>
          <a:xfrm flipH="1" flipV="1">
            <a:off x="8873018" y="5315102"/>
            <a:ext cx="616253" cy="714592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4877D7E-C17C-BCCE-99AE-CC43960C89E8}"/>
              </a:ext>
            </a:extLst>
          </p:cNvPr>
          <p:cNvCxnSpPr>
            <a:cxnSpLocks/>
            <a:stCxn id="12" idx="2"/>
            <a:endCxn id="11" idx="5"/>
          </p:cNvCxnSpPr>
          <p:nvPr/>
        </p:nvCxnSpPr>
        <p:spPr>
          <a:xfrm>
            <a:off x="10247812" y="1797566"/>
            <a:ext cx="1031199" cy="1362673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blue and pink spirals&#10;&#10;AI-generated content may be incorrect.">
            <a:extLst>
              <a:ext uri="{FF2B5EF4-FFF2-40B4-BE49-F238E27FC236}">
                <a16:creationId xmlns:a16="http://schemas.microsoft.com/office/drawing/2014/main" id="{7BDF00F3-88AC-37FA-D345-0C7959BE428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034" t="9063" r="11914" b="15290"/>
          <a:stretch/>
        </p:blipFill>
        <p:spPr>
          <a:xfrm>
            <a:off x="508001" y="4949460"/>
            <a:ext cx="3113135" cy="19012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A9E2791-845B-631B-3817-2F8E216A7ABC}"/>
              </a:ext>
            </a:extLst>
          </p:cNvPr>
          <p:cNvSpPr txBox="1"/>
          <p:nvPr/>
        </p:nvSpPr>
        <p:spPr>
          <a:xfrm>
            <a:off x="1124994" y="4513325"/>
            <a:ext cx="1581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ipSAE=0.75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50C2492-4715-594B-AFEE-4B2CBF380CEA}"/>
              </a:ext>
            </a:extLst>
          </p:cNvPr>
          <p:cNvSpPr txBox="1"/>
          <p:nvPr/>
        </p:nvSpPr>
        <p:spPr>
          <a:xfrm>
            <a:off x="3701012" y="6187502"/>
            <a:ext cx="402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highlight>
                  <a:srgbClr val="FFFF00"/>
                </a:highlight>
              </a:rPr>
              <a:t>ipSAE</a:t>
            </a:r>
            <a:r>
              <a:rPr lang="en-US" sz="2000" dirty="0">
                <a:highlight>
                  <a:srgbClr val="FFFF00"/>
                </a:highlight>
              </a:rPr>
              <a:t> = max over all aligned residues</a:t>
            </a:r>
          </a:p>
        </p:txBody>
      </p:sp>
    </p:spTree>
    <p:extLst>
      <p:ext uri="{BB962C8B-B14F-4D97-AF65-F5344CB8AC3E}">
        <p14:creationId xmlns:p14="http://schemas.microsoft.com/office/powerpoint/2010/main" val="10027208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6BA4CF-30B7-3F3C-5FD4-EAAE579C3F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6771621D-B965-A590-DA26-834C462DBE22}"/>
              </a:ext>
            </a:extLst>
          </p:cNvPr>
          <p:cNvSpPr txBox="1"/>
          <p:nvPr/>
        </p:nvSpPr>
        <p:spPr>
          <a:xfrm>
            <a:off x="425908" y="167029"/>
            <a:ext cx="11379200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i="1" dirty="0"/>
              <a:t>ipTM</a:t>
            </a:r>
            <a:r>
              <a:rPr lang="en-US" sz="3733" i="1" baseline="-25000" dirty="0"/>
              <a:t> </a:t>
            </a:r>
            <a:r>
              <a:rPr lang="en-US" sz="3733" dirty="0"/>
              <a:t>for alignments on </a:t>
            </a:r>
            <a:r>
              <a:rPr lang="en-US" sz="3733" dirty="0">
                <a:solidFill>
                  <a:srgbClr val="FF0000"/>
                </a:solidFill>
              </a:rPr>
              <a:t>RAF1</a:t>
            </a:r>
            <a:r>
              <a:rPr lang="en-US" sz="3733" dirty="0">
                <a:solidFill>
                  <a:schemeClr val="tx2"/>
                </a:solidFill>
              </a:rPr>
              <a:t> or </a:t>
            </a:r>
            <a:r>
              <a:rPr lang="en-US" sz="3733" dirty="0">
                <a:solidFill>
                  <a:srgbClr val="0432FF"/>
                </a:solidFill>
              </a:rPr>
              <a:t>KSR1 </a:t>
            </a:r>
            <a:r>
              <a:rPr lang="en-US" sz="3733" dirty="0"/>
              <a:t>residues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976A9A4-F6B3-7946-385E-C784FDBDD6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58" r="8889" b="67521"/>
          <a:stretch/>
        </p:blipFill>
        <p:spPr>
          <a:xfrm>
            <a:off x="101601" y="1351413"/>
            <a:ext cx="3806343" cy="3061855"/>
          </a:xfrm>
          <a:prstGeom prst="rect">
            <a:avLst/>
          </a:prstGeom>
        </p:spPr>
      </p:pic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A2741AC-FB29-1D41-AC7C-818C833670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93" t="36271" r="9280" b="33366"/>
          <a:stretch/>
        </p:blipFill>
        <p:spPr>
          <a:xfrm>
            <a:off x="4203802" y="1550823"/>
            <a:ext cx="3823413" cy="2862444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0327D5C-B374-470B-B1DC-3B9BE4A472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39" t="68254" r="9652"/>
          <a:stretch/>
        </p:blipFill>
        <p:spPr>
          <a:xfrm>
            <a:off x="8229600" y="1295401"/>
            <a:ext cx="3860800" cy="30592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C7FE95-9426-9EE1-0C00-4C0B9324D93F}"/>
              </a:ext>
            </a:extLst>
          </p:cNvPr>
          <p:cNvSpPr txBox="1"/>
          <p:nvPr/>
        </p:nvSpPr>
        <p:spPr>
          <a:xfrm>
            <a:off x="4795733" y="976305"/>
            <a:ext cx="2682721" cy="5438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67" dirty="0"/>
              <a:t>ipSAE (PAEcutoff=15): </a:t>
            </a:r>
          </a:p>
          <a:p>
            <a:pPr algn="ctr"/>
            <a:r>
              <a:rPr lang="en-US" sz="1467" i="1" dirty="0"/>
              <a:t>d</a:t>
            </a:r>
            <a:r>
              <a:rPr lang="en-US" sz="1467" baseline="-25000" dirty="0"/>
              <a:t>0</a:t>
            </a:r>
            <a:r>
              <a:rPr lang="en-US" sz="1467" dirty="0"/>
              <a:t> from sum of full-length chains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86CE2BB-7FFB-CA53-3A35-9FCC1208E3CA}"/>
                  </a:ext>
                </a:extLst>
              </p:cNvPr>
              <p:cNvSpPr txBox="1"/>
              <p:nvPr/>
            </p:nvSpPr>
            <p:spPr>
              <a:xfrm>
                <a:off x="1485901" y="5029336"/>
                <a:ext cx="8674100" cy="148047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667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𝑝𝑇𝑀</m:t>
                          </m:r>
                        </m:e>
                        <m:sub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US" sz="2667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667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𝐿</m:t>
                          </m:r>
                        </m:den>
                      </m:f>
                      <m:nary>
                        <m:naryPr>
                          <m:chr m:val="∑"/>
                          <m:ctrlPr>
                            <a:rPr lang="en-US" sz="2667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sz="2667" i="1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𝐿</m:t>
                          </m:r>
                        </m:sup>
                        <m:e>
                          <m:f>
                            <m:fPr>
                              <m:ctrlPr>
                                <a:rPr lang="en-US" sz="2667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2667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sz="2667" i="1">
                                  <a:latin typeface="Cambria Math" panose="02040503050406030204" pitchFamily="18" charset="0"/>
                                </a:rPr>
                                <m:t>1+</m:t>
                              </m:r>
                              <m:sSup>
                                <m:sSupPr>
                                  <m:ctrlP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US" sz="2667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US" sz="2667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sSub>
                                            <m:sSubPr>
                                              <m:ctrlP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  <m:t>𝑃𝐴𝐸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  <m:t>𝑖𝑗</m:t>
                                              </m:r>
                                            </m:sub>
                                          </m:sSub>
                                        </m:num>
                                        <m:den>
                                          <m:sSub>
                                            <m:sSubPr>
                                              <m:ctrlP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  <m:t>𝑑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  <m:t>0</m:t>
                                              </m:r>
                                            </m:sub>
                                          </m:sSub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nary>
                    </m:oMath>
                  </m:oMathPara>
                </a14:m>
                <a:endParaRPr lang="en-US" sz="2667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86CE2BB-7FFB-CA53-3A35-9FCC1208E3C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5901" y="5029336"/>
                <a:ext cx="8674100" cy="1480470"/>
              </a:xfrm>
              <a:prstGeom prst="rect">
                <a:avLst/>
              </a:prstGeom>
              <a:blipFill>
                <a:blip r:embed="rId3"/>
                <a:stretch>
                  <a:fillRect t="-92308" b="-12051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9702427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96CC4E-A2D9-702F-5CB1-694484261F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B17DD7FF-BE8B-1B8D-78D1-4D02AAC742CA}"/>
              </a:ext>
            </a:extLst>
          </p:cNvPr>
          <p:cNvSpPr txBox="1"/>
          <p:nvPr/>
        </p:nvSpPr>
        <p:spPr>
          <a:xfrm>
            <a:off x="406400" y="117879"/>
            <a:ext cx="10769600" cy="1241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i="1" dirty="0"/>
              <a:t>ipTM</a:t>
            </a:r>
            <a:r>
              <a:rPr lang="en-US" sz="3733" i="1" baseline="-25000" dirty="0"/>
              <a:t> </a:t>
            </a:r>
            <a:r>
              <a:rPr lang="en-US" sz="3733" dirty="0"/>
              <a:t>for alignments on </a:t>
            </a:r>
            <a:r>
              <a:rPr lang="en-US" sz="3733" dirty="0">
                <a:solidFill>
                  <a:srgbClr val="FF0000"/>
                </a:solidFill>
              </a:rPr>
              <a:t>RAF1 </a:t>
            </a:r>
            <a:r>
              <a:rPr lang="en-US" sz="3733" dirty="0"/>
              <a:t>and</a:t>
            </a:r>
            <a:r>
              <a:rPr lang="en-US" sz="3733" dirty="0">
                <a:solidFill>
                  <a:srgbClr val="FF0000"/>
                </a:solidFill>
              </a:rPr>
              <a:t> </a:t>
            </a:r>
            <a:r>
              <a:rPr lang="en-US" sz="3733" dirty="0">
                <a:solidFill>
                  <a:srgbClr val="0432FF"/>
                </a:solidFill>
              </a:rPr>
              <a:t>RIPK1</a:t>
            </a:r>
            <a:r>
              <a:rPr lang="en-US" sz="3733" dirty="0">
                <a:solidFill>
                  <a:schemeClr val="tx2"/>
                </a:solidFill>
              </a:rPr>
              <a:t> </a:t>
            </a:r>
            <a:r>
              <a:rPr lang="en-US" sz="3733" dirty="0"/>
              <a:t>residues</a:t>
            </a:r>
            <a:r>
              <a:rPr lang="en-US" sz="3733" dirty="0">
                <a:solidFill>
                  <a:schemeClr val="tx2"/>
                </a:solidFill>
              </a:rPr>
              <a:t> </a:t>
            </a:r>
            <a:r>
              <a:rPr lang="en-US" sz="3733" dirty="0">
                <a:solidFill>
                  <a:srgbClr val="17A574"/>
                </a:solidFill>
              </a:rPr>
              <a:t>Decoy complex: effect of </a:t>
            </a:r>
            <a:r>
              <a:rPr lang="en-US" sz="3733" i="1" dirty="0">
                <a:solidFill>
                  <a:srgbClr val="17A574"/>
                </a:solidFill>
              </a:rPr>
              <a:t>d</a:t>
            </a:r>
            <a:r>
              <a:rPr lang="en-US" sz="3733" baseline="-25000" dirty="0">
                <a:solidFill>
                  <a:srgbClr val="17A574"/>
                </a:solidFill>
              </a:rPr>
              <a:t>0</a:t>
            </a:r>
          </a:p>
        </p:txBody>
      </p:sp>
      <p:pic>
        <p:nvPicPr>
          <p:cNvPr id="3" name="Picture 2" descr="A screenshot of a graph&#10;&#10;AI-generated content may be incorrect.">
            <a:extLst>
              <a:ext uri="{FF2B5EF4-FFF2-40B4-BE49-F238E27FC236}">
                <a16:creationId xmlns:a16="http://schemas.microsoft.com/office/drawing/2014/main" id="{51F16800-2908-F553-E7C6-6F193054CE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56" r="12737" b="68272"/>
          <a:stretch/>
        </p:blipFill>
        <p:spPr>
          <a:xfrm>
            <a:off x="179429" y="1707965"/>
            <a:ext cx="3681372" cy="2964843"/>
          </a:xfrm>
          <a:prstGeom prst="rect">
            <a:avLst/>
          </a:prstGeom>
        </p:spPr>
      </p:pic>
      <p:pic>
        <p:nvPicPr>
          <p:cNvPr id="2" name="Picture 1" descr="A screenshot of a graph&#10;&#10;AI-generated content may be incorrect.">
            <a:extLst>
              <a:ext uri="{FF2B5EF4-FFF2-40B4-BE49-F238E27FC236}">
                <a16:creationId xmlns:a16="http://schemas.microsoft.com/office/drawing/2014/main" id="{A5A3FD10-ABBD-CBA6-B23E-F4EAD6547A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92" t="36409" r="13123" b="34009"/>
          <a:stretch/>
        </p:blipFill>
        <p:spPr>
          <a:xfrm>
            <a:off x="4027323" y="1861542"/>
            <a:ext cx="3795877" cy="2829905"/>
          </a:xfrm>
          <a:prstGeom prst="rect">
            <a:avLst/>
          </a:prstGeom>
        </p:spPr>
      </p:pic>
      <p:pic>
        <p:nvPicPr>
          <p:cNvPr id="4" name="Picture 3" descr="A screenshot of a graph&#10;&#10;AI-generated content may be incorrect.">
            <a:extLst>
              <a:ext uri="{FF2B5EF4-FFF2-40B4-BE49-F238E27FC236}">
                <a16:creationId xmlns:a16="http://schemas.microsoft.com/office/drawing/2014/main" id="{A9570C53-2F21-8B64-FFF4-ED3445EE50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04" t="68397" r="13289"/>
          <a:stretch/>
        </p:blipFill>
        <p:spPr>
          <a:xfrm>
            <a:off x="8133490" y="1779920"/>
            <a:ext cx="3702149" cy="29698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AA8D81-ECDF-686E-48E0-98322F1ACCAC}"/>
              </a:ext>
            </a:extLst>
          </p:cNvPr>
          <p:cNvSpPr txBox="1"/>
          <p:nvPr/>
        </p:nvSpPr>
        <p:spPr>
          <a:xfrm>
            <a:off x="4582298" y="1420707"/>
            <a:ext cx="2685927" cy="5438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67" dirty="0"/>
              <a:t>ipSAE (PAEcutoff=15 </a:t>
            </a:r>
            <a:r>
              <a:rPr lang="en-US" sz="1467" dirty="0" err="1"/>
              <a:t>Å</a:t>
            </a:r>
            <a:r>
              <a:rPr lang="en-US" sz="1467" dirty="0"/>
              <a:t>): </a:t>
            </a:r>
          </a:p>
          <a:p>
            <a:pPr algn="ctr"/>
            <a:r>
              <a:rPr lang="en-US" sz="1467" dirty="0"/>
              <a:t>d</a:t>
            </a:r>
            <a:r>
              <a:rPr lang="en-US" sz="1467" baseline="-25000" dirty="0"/>
              <a:t>0</a:t>
            </a:r>
            <a:r>
              <a:rPr lang="en-US" sz="1467" dirty="0"/>
              <a:t> from sum of full-length chains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C9ECF8FE-96FB-BABD-C64E-95708DE944DC}"/>
                  </a:ext>
                </a:extLst>
              </p:cNvPr>
              <p:cNvSpPr txBox="1"/>
              <p:nvPr/>
            </p:nvSpPr>
            <p:spPr>
              <a:xfrm>
                <a:off x="1485901" y="5029336"/>
                <a:ext cx="8674100" cy="148047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667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𝑝𝑇𝑀</m:t>
                          </m:r>
                        </m:e>
                        <m:sub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US" sz="2667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667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𝐿</m:t>
                          </m:r>
                        </m:den>
                      </m:f>
                      <m:nary>
                        <m:naryPr>
                          <m:chr m:val="∑"/>
                          <m:ctrlPr>
                            <a:rPr lang="en-US" sz="2667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sz="2667" i="1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𝐿</m:t>
                          </m:r>
                        </m:sup>
                        <m:e>
                          <m:f>
                            <m:fPr>
                              <m:ctrlPr>
                                <a:rPr lang="en-US" sz="2667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2667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sz="2667" i="1">
                                  <a:latin typeface="Cambria Math" panose="02040503050406030204" pitchFamily="18" charset="0"/>
                                </a:rPr>
                                <m:t>1+</m:t>
                              </m:r>
                              <m:sSup>
                                <m:sSupPr>
                                  <m:ctrlP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US" sz="2667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US" sz="2667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sSub>
                                            <m:sSubPr>
                                              <m:ctrlP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  <m:t>𝑃𝐴𝐸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  <m:t>𝑖𝑗</m:t>
                                              </m:r>
                                            </m:sub>
                                          </m:sSub>
                                        </m:num>
                                        <m:den>
                                          <m:sSub>
                                            <m:sSubPr>
                                              <m:ctrlP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  <m:t>𝑑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667" i="1">
                                                  <a:latin typeface="Cambria Math" panose="02040503050406030204" pitchFamily="18" charset="0"/>
                                                </a:rPr>
                                                <m:t>0</m:t>
                                              </m:r>
                                            </m:sub>
                                          </m:sSub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nary>
                    </m:oMath>
                  </m:oMathPara>
                </a14:m>
                <a:endParaRPr lang="en-US" sz="2667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C9ECF8FE-96FB-BABD-C64E-95708DE944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5901" y="5029336"/>
                <a:ext cx="8674100" cy="1480470"/>
              </a:xfrm>
              <a:prstGeom prst="rect">
                <a:avLst/>
              </a:prstGeom>
              <a:blipFill>
                <a:blip r:embed="rId3"/>
                <a:stretch>
                  <a:fillRect t="-92308" b="-12051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2154911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147C84-BE4D-D14B-6375-9617F5F620B8}"/>
              </a:ext>
            </a:extLst>
          </p:cNvPr>
          <p:cNvSpPr txBox="1"/>
          <p:nvPr/>
        </p:nvSpPr>
        <p:spPr>
          <a:xfrm>
            <a:off x="304800" y="1684536"/>
            <a:ext cx="11480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Chain1   Chain2  </a:t>
            </a:r>
            <a:r>
              <a:rPr lang="en-US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nres</a:t>
            </a:r>
            <a:r>
              <a:rPr lang="en-US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ipSAE    ipTM    d0_ipSAE   d0_ipTM</a:t>
            </a:r>
          </a:p>
          <a:p>
            <a:endParaRPr lang="en-US" sz="2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RAF1     KSR1    1571    0.75     0.41     6.2       12.6</a:t>
            </a:r>
          </a:p>
          <a:p>
            <a:r>
              <a:rPr lang="en-US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RAF1kd   KSR1    1233    0.73     0.81     6.1       11.4</a:t>
            </a:r>
          </a:p>
          <a:p>
            <a:r>
              <a:rPr lang="en-US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RAF1     KSR1kd   973    0.74     0.79     6.1       10.4</a:t>
            </a:r>
          </a:p>
          <a:p>
            <a:r>
              <a:rPr lang="en-US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RAF1kd   KSR1kd   635    0.75     0.76     6.2        8.8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C1851F-BABC-C478-8196-2E1ED5238008}"/>
              </a:ext>
            </a:extLst>
          </p:cNvPr>
          <p:cNvSpPr txBox="1"/>
          <p:nvPr/>
        </p:nvSpPr>
        <p:spPr>
          <a:xfrm>
            <a:off x="406400" y="482601"/>
            <a:ext cx="11163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0432FF"/>
                </a:solidFill>
              </a:rPr>
              <a:t>ipSAE solves problem of disorder/extra-domains</a:t>
            </a:r>
            <a:endParaRPr lang="en-US" sz="3200" i="1" dirty="0">
              <a:solidFill>
                <a:srgbClr val="0432FF"/>
              </a:solidFill>
            </a:endParaRPr>
          </a:p>
          <a:p>
            <a:pPr algn="ctr"/>
            <a:r>
              <a:rPr lang="en-US" sz="2800" i="1" dirty="0">
                <a:solidFill>
                  <a:srgbClr val="17A574"/>
                </a:solidFill>
              </a:rPr>
              <a:t>when present in both chains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BEC67F6B-00FA-AFF4-4664-49EF602499A3}"/>
                  </a:ext>
                </a:extLst>
              </p:cNvPr>
              <p:cNvSpPr txBox="1"/>
              <p:nvPr/>
            </p:nvSpPr>
            <p:spPr>
              <a:xfrm>
                <a:off x="6604000" y="4373045"/>
                <a:ext cx="5080000" cy="1304075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667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𝑝𝑇𝑀</m:t>
                          </m:r>
                        </m:e>
                        <m:sub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𝑖𝑗</m:t>
                          </m:r>
                        </m:sub>
                      </m:sSub>
                      <m:r>
                        <a:rPr lang="en-US" sz="2667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667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sz="2667" i="1">
                              <a:latin typeface="Cambria Math" panose="02040503050406030204" pitchFamily="18" charset="0"/>
                            </a:rPr>
                            <m:t>1+</m:t>
                          </m:r>
                          <m:sSup>
                            <m:sSupPr>
                              <m:ctrlPr>
                                <a:rPr lang="en-US" sz="2667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sz="2667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sSub>
                                        <m:sSubPr>
                                          <m:ctrlPr>
                                            <a:rPr lang="en-US" sz="2667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667" i="1">
                                              <a:latin typeface="Cambria Math" panose="02040503050406030204" pitchFamily="18" charset="0"/>
                                            </a:rPr>
                                            <m:t>𝑃𝐴𝐸</m:t>
                                          </m:r>
                                        </m:e>
                                        <m:sub>
                                          <m:r>
                                            <a:rPr lang="en-US" sz="2667" i="1">
                                              <a:latin typeface="Cambria Math" panose="02040503050406030204" pitchFamily="18" charset="0"/>
                                            </a:rPr>
                                            <m:t>𝑖𝑗</m:t>
                                          </m:r>
                                        </m:sub>
                                      </m:sSub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US" sz="2667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667" i="1">
                                              <a:latin typeface="Cambria Math" panose="02040503050406030204" pitchFamily="18" charset="0"/>
                                            </a:rPr>
                                            <m:t>𝑑</m:t>
                                          </m:r>
                                        </m:e>
                                        <m:sub>
                                          <m:r>
                                            <a:rPr lang="en-US" sz="2667" i="1">
                                              <a:latin typeface="Cambria Math" panose="02040503050406030204" pitchFamily="18" charset="0"/>
                                            </a:rPr>
                                            <m:t>0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US" sz="2667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sz="2667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BEC67F6B-00FA-AFF4-4664-49EF602499A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4000" y="4373045"/>
                <a:ext cx="5080000" cy="1304075"/>
              </a:xfrm>
              <a:prstGeom prst="rect">
                <a:avLst/>
              </a:prstGeom>
              <a:blipFill>
                <a:blip r:embed="rId2"/>
                <a:stretch>
                  <a:fillRect b="-4762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 descr="A close-up of a structure&#10;&#10;AI-generated content may be incorrect.">
            <a:extLst>
              <a:ext uri="{FF2B5EF4-FFF2-40B4-BE49-F238E27FC236}">
                <a16:creationId xmlns:a16="http://schemas.microsoft.com/office/drawing/2014/main" id="{11748BE6-4BC6-A63A-2303-F3CC931F9A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88" t="7427" r="4703" b="4492"/>
          <a:stretch/>
        </p:blipFill>
        <p:spPr>
          <a:xfrm>
            <a:off x="1422400" y="4182715"/>
            <a:ext cx="3901344" cy="26752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C787E5-740A-3632-A719-FF64FEB325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5665" y="5677161"/>
            <a:ext cx="5078335" cy="108952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90610116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0964D2-61F2-B45D-2431-AC0DAB8786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0D88DED6-42E8-2795-E114-8A6D814C6620}"/>
              </a:ext>
            </a:extLst>
          </p:cNvPr>
          <p:cNvSpPr txBox="1"/>
          <p:nvPr/>
        </p:nvSpPr>
        <p:spPr>
          <a:xfrm>
            <a:off x="60254" y="70757"/>
            <a:ext cx="121317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ipSAE distinguishes </a:t>
            </a:r>
            <a:r>
              <a:rPr lang="en-US" sz="2800" dirty="0">
                <a:solidFill>
                  <a:srgbClr val="0432FF"/>
                </a:solidFill>
              </a:rPr>
              <a:t>interactors</a:t>
            </a:r>
            <a:r>
              <a:rPr lang="en-US" sz="2800" dirty="0"/>
              <a:t> from </a:t>
            </a:r>
            <a:r>
              <a:rPr lang="en-US" sz="2800" dirty="0">
                <a:solidFill>
                  <a:srgbClr val="FF40FF"/>
                </a:solidFill>
              </a:rPr>
              <a:t>non-interactors</a:t>
            </a:r>
            <a:r>
              <a:rPr lang="en-US" sz="2800" dirty="0"/>
              <a:t> better than ipTM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</a:rPr>
              <a:t>Full Uniprot sequences given to AlphaFold2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DA8FCD-32BE-A532-EB8A-8BBB371C87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616"/>
          <a:stretch/>
        </p:blipFill>
        <p:spPr>
          <a:xfrm>
            <a:off x="736767" y="2221371"/>
            <a:ext cx="5359236" cy="44334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580DCC9-5E9C-27FB-D149-5430CBAEB6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556"/>
          <a:stretch/>
        </p:blipFill>
        <p:spPr>
          <a:xfrm>
            <a:off x="6400804" y="2311400"/>
            <a:ext cx="5247001" cy="4343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06F3307-9D0D-0A89-1552-180048C916FD}"/>
              </a:ext>
            </a:extLst>
          </p:cNvPr>
          <p:cNvSpPr txBox="1"/>
          <p:nvPr/>
        </p:nvSpPr>
        <p:spPr>
          <a:xfrm>
            <a:off x="2889679" y="1282956"/>
            <a:ext cx="5866606" cy="502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67" dirty="0">
                <a:solidFill>
                  <a:srgbClr val="0432FF"/>
                </a:solidFill>
              </a:rPr>
              <a:t>40 true complexes       </a:t>
            </a:r>
            <a:r>
              <a:rPr lang="en-US" sz="2667" dirty="0">
                <a:solidFill>
                  <a:srgbClr val="FF40FF"/>
                </a:solidFill>
              </a:rPr>
              <a:t>70 false complexes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F26A32-838B-799B-790B-490789C69BB4}"/>
              </a:ext>
            </a:extLst>
          </p:cNvPr>
          <p:cNvSpPr txBox="1"/>
          <p:nvPr/>
        </p:nvSpPr>
        <p:spPr>
          <a:xfrm>
            <a:off x="2912544" y="6387820"/>
            <a:ext cx="719749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67" dirty="0"/>
              <a:t>Score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7AA1AF-79CB-99BC-F471-80C48DD6DB9A}"/>
              </a:ext>
            </a:extLst>
          </p:cNvPr>
          <p:cNvSpPr txBox="1"/>
          <p:nvPr/>
        </p:nvSpPr>
        <p:spPr>
          <a:xfrm>
            <a:off x="8499374" y="6387820"/>
            <a:ext cx="719749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67" dirty="0"/>
              <a:t>Score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F457AD-6054-50A6-94FE-34669BDCC1E9}"/>
              </a:ext>
            </a:extLst>
          </p:cNvPr>
          <p:cNvSpPr txBox="1"/>
          <p:nvPr/>
        </p:nvSpPr>
        <p:spPr>
          <a:xfrm>
            <a:off x="8468111" y="1839719"/>
            <a:ext cx="982000" cy="502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67" b="1" dirty="0"/>
              <a:t>ipSAE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BAF25B-C447-3623-F814-240EB151027E}"/>
              </a:ext>
            </a:extLst>
          </p:cNvPr>
          <p:cNvSpPr txBox="1"/>
          <p:nvPr/>
        </p:nvSpPr>
        <p:spPr>
          <a:xfrm>
            <a:off x="2998038" y="1728927"/>
            <a:ext cx="918841" cy="502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67" b="1" dirty="0"/>
              <a:t>ipTM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956338B-E597-CDE6-F701-29BBCB617113}"/>
              </a:ext>
            </a:extLst>
          </p:cNvPr>
          <p:cNvSpPr txBox="1"/>
          <p:nvPr/>
        </p:nvSpPr>
        <p:spPr>
          <a:xfrm>
            <a:off x="298850" y="3515520"/>
            <a:ext cx="595099" cy="1132682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en-US" sz="2667" dirty="0"/>
              <a:t>Density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9870D2-4201-663D-3A45-C55E8FC60A1F}"/>
              </a:ext>
            </a:extLst>
          </p:cNvPr>
          <p:cNvSpPr txBox="1"/>
          <p:nvPr/>
        </p:nvSpPr>
        <p:spPr>
          <a:xfrm>
            <a:off x="2950588" y="3146185"/>
            <a:ext cx="919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Overlap</a:t>
            </a:r>
          </a:p>
        </p:txBody>
      </p:sp>
      <p:sp>
        <p:nvSpPr>
          <p:cNvPr id="3" name="Down Arrow 2">
            <a:extLst>
              <a:ext uri="{FF2B5EF4-FFF2-40B4-BE49-F238E27FC236}">
                <a16:creationId xmlns:a16="http://schemas.microsoft.com/office/drawing/2014/main" id="{53039F1D-4DFC-3A64-0C53-4674BA15A322}"/>
              </a:ext>
            </a:extLst>
          </p:cNvPr>
          <p:cNvSpPr/>
          <p:nvPr/>
        </p:nvSpPr>
        <p:spPr>
          <a:xfrm flipH="1">
            <a:off x="3416385" y="3515519"/>
            <a:ext cx="129116" cy="1603915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E29E30-6F27-961B-AFE9-BF0AE5ED46F6}"/>
              </a:ext>
            </a:extLst>
          </p:cNvPr>
          <p:cNvSpPr txBox="1"/>
          <p:nvPr/>
        </p:nvSpPr>
        <p:spPr>
          <a:xfrm>
            <a:off x="7387579" y="3158467"/>
            <a:ext cx="1442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Little Overlap</a:t>
            </a:r>
          </a:p>
        </p:txBody>
      </p:sp>
      <p:sp>
        <p:nvSpPr>
          <p:cNvPr id="6" name="Down Arrow 5">
            <a:extLst>
              <a:ext uri="{FF2B5EF4-FFF2-40B4-BE49-F238E27FC236}">
                <a16:creationId xmlns:a16="http://schemas.microsoft.com/office/drawing/2014/main" id="{D9EF7002-628E-49B0-C1F7-3BBB0CBE7C50}"/>
              </a:ext>
            </a:extLst>
          </p:cNvPr>
          <p:cNvSpPr/>
          <p:nvPr/>
        </p:nvSpPr>
        <p:spPr>
          <a:xfrm flipH="1">
            <a:off x="8080279" y="3550929"/>
            <a:ext cx="138688" cy="202411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82721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7CB9B3-C51E-134E-1F6E-D93EE1D3D9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127661"/>
            <a:ext cx="5637385" cy="43898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05889F-1A8C-F0D8-7AE6-0415BA4C11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549" y="2276274"/>
            <a:ext cx="5637385" cy="43898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E41A3F-6536-2830-88CA-0EC8B4DEE1E4}"/>
              </a:ext>
            </a:extLst>
          </p:cNvPr>
          <p:cNvSpPr txBox="1"/>
          <p:nvPr/>
        </p:nvSpPr>
        <p:spPr>
          <a:xfrm>
            <a:off x="406400" y="482601"/>
            <a:ext cx="11163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0432FF"/>
                </a:solidFill>
              </a:rPr>
              <a:t>Effect of </a:t>
            </a:r>
            <a:r>
              <a:rPr lang="en-US" sz="4000" i="1" dirty="0">
                <a:solidFill>
                  <a:srgbClr val="0432FF"/>
                </a:solidFill>
              </a:rPr>
              <a:t>d</a:t>
            </a:r>
            <a:r>
              <a:rPr lang="en-US" sz="4000" baseline="-25000" dirty="0">
                <a:solidFill>
                  <a:srgbClr val="0432FF"/>
                </a:solidFill>
              </a:rPr>
              <a:t>0</a:t>
            </a:r>
            <a:r>
              <a:rPr lang="en-US" sz="4000" dirty="0">
                <a:solidFill>
                  <a:srgbClr val="0432FF"/>
                </a:solidFill>
              </a:rPr>
              <a:t> calculation</a:t>
            </a:r>
            <a:endParaRPr lang="en-US" sz="4000" i="1" dirty="0">
              <a:solidFill>
                <a:srgbClr val="0432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83C2A1-9BEE-2723-F2A6-EDE2BA354E26}"/>
              </a:ext>
            </a:extLst>
          </p:cNvPr>
          <p:cNvSpPr txBox="1"/>
          <p:nvPr/>
        </p:nvSpPr>
        <p:spPr>
          <a:xfrm>
            <a:off x="751467" y="1555804"/>
            <a:ext cx="48864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/>
              <a:t>d</a:t>
            </a:r>
            <a:r>
              <a:rPr lang="en-US" sz="2400" baseline="-25000" dirty="0"/>
              <a:t>0</a:t>
            </a:r>
            <a:r>
              <a:rPr lang="en-US" sz="2400" dirty="0"/>
              <a:t> based on sum of full chain lengths </a:t>
            </a:r>
          </a:p>
          <a:p>
            <a:pPr algn="ctr"/>
            <a:r>
              <a:rPr lang="en-US" sz="2400" dirty="0"/>
              <a:t>(</a:t>
            </a:r>
            <a:r>
              <a:rPr lang="en-US" sz="2400" dirty="0" err="1"/>
              <a:t>ipTM</a:t>
            </a:r>
            <a:r>
              <a:rPr lang="en-US" sz="2400" dirty="0"/>
              <a:t> method)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B5E0A8-CACC-491F-CE9F-9F54133C9BE0}"/>
              </a:ext>
            </a:extLst>
          </p:cNvPr>
          <p:cNvSpPr txBox="1"/>
          <p:nvPr/>
        </p:nvSpPr>
        <p:spPr>
          <a:xfrm>
            <a:off x="6827333" y="1567816"/>
            <a:ext cx="45225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/>
              <a:t>d</a:t>
            </a:r>
            <a:r>
              <a:rPr lang="en-US" sz="2400" baseline="-25000" dirty="0"/>
              <a:t>0</a:t>
            </a:r>
            <a:r>
              <a:rPr lang="en-US" sz="2400" dirty="0"/>
              <a:t> based on number of PAE&lt;cutoff</a:t>
            </a:r>
          </a:p>
          <a:p>
            <a:pPr algn="ctr"/>
            <a:r>
              <a:rPr lang="en-US" sz="2400" dirty="0"/>
              <a:t>(</a:t>
            </a:r>
            <a:r>
              <a:rPr lang="en-US" sz="2400" dirty="0" err="1"/>
              <a:t>ipSAE</a:t>
            </a:r>
            <a:r>
              <a:rPr lang="en-US" sz="2400" dirty="0"/>
              <a:t> method)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B942CD-813A-B90C-D6A5-861E62B258B1}"/>
              </a:ext>
            </a:extLst>
          </p:cNvPr>
          <p:cNvSpPr txBox="1"/>
          <p:nvPr/>
        </p:nvSpPr>
        <p:spPr>
          <a:xfrm>
            <a:off x="3253573" y="3254445"/>
            <a:ext cx="919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Overlap</a:t>
            </a:r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7DF64A91-AA0D-ADCC-0143-EB0A88455E0C}"/>
              </a:ext>
            </a:extLst>
          </p:cNvPr>
          <p:cNvSpPr/>
          <p:nvPr/>
        </p:nvSpPr>
        <p:spPr>
          <a:xfrm flipH="1">
            <a:off x="3713475" y="3799346"/>
            <a:ext cx="129116" cy="1603915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F1446C-1B0C-01BB-B962-422BBF2AE349}"/>
              </a:ext>
            </a:extLst>
          </p:cNvPr>
          <p:cNvSpPr txBox="1"/>
          <p:nvPr/>
        </p:nvSpPr>
        <p:spPr>
          <a:xfrm>
            <a:off x="8149623" y="3086341"/>
            <a:ext cx="1442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Little Overlap</a:t>
            </a:r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id="{0AE72382-4903-43A3-5ABA-BBE94291974A}"/>
              </a:ext>
            </a:extLst>
          </p:cNvPr>
          <p:cNvSpPr/>
          <p:nvPr/>
        </p:nvSpPr>
        <p:spPr>
          <a:xfrm flipH="1">
            <a:off x="8705280" y="3459142"/>
            <a:ext cx="138688" cy="202411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079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F206E4-3D4D-AC42-8CF0-9E05676125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6710"/>
          <a:stretch>
            <a:fillRect/>
          </a:stretch>
        </p:blipFill>
        <p:spPr>
          <a:xfrm>
            <a:off x="3754052" y="1027996"/>
            <a:ext cx="4417671" cy="2256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A9959F1-77BE-83EA-4B71-9AEE230272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349"/>
          <a:stretch>
            <a:fillRect/>
          </a:stretch>
        </p:blipFill>
        <p:spPr>
          <a:xfrm>
            <a:off x="3662034" y="1253627"/>
            <a:ext cx="4867931" cy="55657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074978-A853-B165-B988-D3ECF018407B}"/>
              </a:ext>
            </a:extLst>
          </p:cNvPr>
          <p:cNvSpPr txBox="1"/>
          <p:nvPr/>
        </p:nvSpPr>
        <p:spPr>
          <a:xfrm>
            <a:off x="381251" y="0"/>
            <a:ext cx="11163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0432FF"/>
                </a:solidFill>
              </a:rPr>
              <a:t>Effect of PAE cutoff</a:t>
            </a:r>
            <a:endParaRPr lang="en-US" sz="4000" i="1" dirty="0">
              <a:solidFill>
                <a:srgbClr val="0432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F46E11-AF29-4BA8-7ECF-6FFA76EA850F}"/>
              </a:ext>
            </a:extLst>
          </p:cNvPr>
          <p:cNvSpPr txBox="1"/>
          <p:nvPr/>
        </p:nvSpPr>
        <p:spPr>
          <a:xfrm>
            <a:off x="9002598" y="2290713"/>
            <a:ext cx="25419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Smaller PAE cutoff </a:t>
            </a:r>
          </a:p>
          <a:p>
            <a:endParaRPr lang="en-US" dirty="0">
              <a:solidFill>
                <a:srgbClr val="FF0000"/>
              </a:solidFill>
              <a:sym typeface="Wingdings" pitchFamily="2" charset="2"/>
            </a:endParaRPr>
          </a:p>
          <a:p>
            <a:r>
              <a:rPr lang="en-US" dirty="0">
                <a:solidFill>
                  <a:srgbClr val="FF0000"/>
                </a:solidFill>
                <a:sym typeface="Wingdings" pitchFamily="2" charset="2"/>
              </a:rPr>
              <a:t></a:t>
            </a:r>
          </a:p>
          <a:p>
            <a:endParaRPr lang="en-US" dirty="0">
              <a:solidFill>
                <a:srgbClr val="FF0000"/>
              </a:solidFill>
              <a:sym typeface="Wingdings" pitchFamily="2" charset="2"/>
            </a:endParaRPr>
          </a:p>
          <a:p>
            <a:r>
              <a:rPr lang="en-US" dirty="0">
                <a:solidFill>
                  <a:srgbClr val="FF0000"/>
                </a:solidFill>
                <a:sym typeface="Wingdings" pitchFamily="2" charset="2"/>
              </a:rPr>
              <a:t>More separation of true/false complexes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75693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294A3AD-0951-D6D2-C374-29C9731D5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88545-0D5F-3A48-9A67-D49E8D842611}" type="slidenum">
              <a:rPr lang="en-US" smtClean="0"/>
              <a:pPr/>
              <a:t>54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18DE62-4A28-163F-FA07-4E51FC9D3C4C}"/>
              </a:ext>
            </a:extLst>
          </p:cNvPr>
          <p:cNvSpPr txBox="1"/>
          <p:nvPr/>
        </p:nvSpPr>
        <p:spPr>
          <a:xfrm>
            <a:off x="1422400" y="28983"/>
            <a:ext cx="9753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0432FF"/>
                </a:solidFill>
              </a:rPr>
              <a:t>Other solutions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4DD2CA-05D1-CC27-DEC2-C3ED06ED2911}"/>
              </a:ext>
            </a:extLst>
          </p:cNvPr>
          <p:cNvSpPr txBox="1"/>
          <p:nvPr/>
        </p:nvSpPr>
        <p:spPr>
          <a:xfrm>
            <a:off x="508000" y="1209958"/>
            <a:ext cx="110744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/>
              <a:t>Use pLDDT cutoff to restrict </a:t>
            </a:r>
            <a:r>
              <a:rPr lang="en-US" sz="2400" i="1" dirty="0" err="1"/>
              <a:t>ptm</a:t>
            </a:r>
            <a:r>
              <a:rPr lang="en-US" sz="2400" i="1" baseline="-25000" dirty="0" err="1"/>
              <a:t>ij</a:t>
            </a:r>
            <a:r>
              <a:rPr lang="en-US" sz="2400" i="1" dirty="0"/>
              <a:t> </a:t>
            </a:r>
            <a:r>
              <a:rPr lang="en-US" sz="2400" dirty="0"/>
              <a:t>: </a:t>
            </a:r>
            <a:r>
              <a:rPr lang="en-US" sz="2400" dirty="0">
                <a:solidFill>
                  <a:srgbClr val="FF0000"/>
                </a:solidFill>
              </a:rPr>
              <a:t>accessory domains have good pLDDT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/>
              <a:t>Use pLDDT of contact residues (pDockQ): </a:t>
            </a:r>
            <a:r>
              <a:rPr lang="en-US" sz="2400" dirty="0">
                <a:solidFill>
                  <a:srgbClr val="FF0000"/>
                </a:solidFill>
              </a:rPr>
              <a:t>pLDDT often have good values because of folded domains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/>
              <a:t>Use PAE of contact residues (pDockQ2): </a:t>
            </a:r>
            <a:r>
              <a:rPr lang="en-US" sz="2400" dirty="0">
                <a:solidFill>
                  <a:srgbClr val="FF0000"/>
                </a:solidFill>
              </a:rPr>
              <a:t>accessory domains and disorder may make poorly scored contacts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/>
              <a:t>Use well-predicted contacts to restrict pTM (actifpTM) : </a:t>
            </a:r>
            <a:r>
              <a:rPr lang="en-US" sz="2400" dirty="0">
                <a:solidFill>
                  <a:srgbClr val="FF0000"/>
                </a:solidFill>
              </a:rPr>
              <a:t>excludes full binding domains from calculation and </a:t>
            </a:r>
            <a:r>
              <a:rPr lang="en-US" sz="2400" i="1" dirty="0">
                <a:solidFill>
                  <a:srgbClr val="FF0000"/>
                </a:solidFill>
              </a:rPr>
              <a:t>d</a:t>
            </a:r>
            <a:r>
              <a:rPr lang="en-US" sz="2400" baseline="-25000" dirty="0">
                <a:solidFill>
                  <a:srgbClr val="FF0000"/>
                </a:solidFill>
              </a:rPr>
              <a:t>0</a:t>
            </a:r>
            <a:r>
              <a:rPr lang="en-US" sz="2400" dirty="0">
                <a:solidFill>
                  <a:srgbClr val="FF0000"/>
                </a:solidFill>
              </a:rPr>
              <a:t> from sum of full-length sequences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0000"/>
              </a:solidFill>
            </a:endParaRP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/>
              <a:t>Different function of PAE (LIS)</a:t>
            </a:r>
            <a:r>
              <a:rPr lang="en-US" sz="2400" dirty="0">
                <a:solidFill>
                  <a:srgbClr val="FF0000"/>
                </a:solidFill>
              </a:rPr>
              <a:t>: linear transform of PAE: 12-0 </a:t>
            </a:r>
            <a:r>
              <a:rPr lang="en-US" sz="2400" dirty="0" err="1">
                <a:solidFill>
                  <a:srgbClr val="FF0000"/>
                </a:solidFill>
              </a:rPr>
              <a:t>Å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>
                <a:solidFill>
                  <a:srgbClr val="FF0000"/>
                </a:solidFill>
                <a:sym typeface="Wingdings" pitchFamily="2" charset="2"/>
              </a:rPr>
              <a:t> LIS = 0-1 (average over PAE pairs &lt; 12 </a:t>
            </a:r>
            <a:r>
              <a:rPr lang="en-US" sz="2400" dirty="0" err="1">
                <a:solidFill>
                  <a:srgbClr val="FF0000"/>
                </a:solidFill>
                <a:sym typeface="Wingdings" pitchFamily="2" charset="2"/>
              </a:rPr>
              <a:t>Å</a:t>
            </a:r>
            <a:r>
              <a:rPr lang="en-US" sz="2400" dirty="0">
                <a:solidFill>
                  <a:srgbClr val="FF0000"/>
                </a:solidFill>
                <a:sym typeface="Wingdings" pitchFamily="2" charset="2"/>
              </a:rPr>
              <a:t>)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59977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9FC250-A0AA-CF51-2BCF-A859039329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18A03C91-2694-C755-DF69-7B909A27D073}"/>
              </a:ext>
            </a:extLst>
          </p:cNvPr>
          <p:cNvSpPr txBox="1">
            <a:spLocks noChangeArrowheads="1"/>
          </p:cNvSpPr>
          <p:nvPr/>
        </p:nvSpPr>
        <p:spPr>
          <a:xfrm>
            <a:off x="1992249" y="383777"/>
            <a:ext cx="7702736" cy="612686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 = Local Interaction Score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A5182D-7E98-DF85-882B-BEC5285BC3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78" r="45182"/>
          <a:stretch>
            <a:fillRect/>
          </a:stretch>
        </p:blipFill>
        <p:spPr>
          <a:xfrm>
            <a:off x="586155" y="1074811"/>
            <a:ext cx="7275800" cy="289296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ECCFF56-F429-8A50-7501-DE6FFCAB6C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018"/>
          <a:stretch>
            <a:fillRect/>
          </a:stretch>
        </p:blipFill>
        <p:spPr>
          <a:xfrm>
            <a:off x="586155" y="3967778"/>
            <a:ext cx="5943600" cy="26779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18DF55-22DF-A4FA-1444-FCE6772D0D13}"/>
              </a:ext>
            </a:extLst>
          </p:cNvPr>
          <p:cNvSpPr txBox="1"/>
          <p:nvPr/>
        </p:nvSpPr>
        <p:spPr>
          <a:xfrm>
            <a:off x="8124092" y="1770185"/>
            <a:ext cx="3669323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LIS</a:t>
            </a:r>
            <a:endParaRPr lang="en-US" b="1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en-US" dirty="0"/>
              <a:t>Filter PAE ≤ 12 </a:t>
            </a:r>
            <a:r>
              <a:rPr lang="en-US" dirty="0" err="1"/>
              <a:t>Å</a:t>
            </a: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Convert PAE from 12 to 0 </a:t>
            </a:r>
            <a:r>
              <a:rPr lang="en-US" dirty="0" err="1"/>
              <a:t>Å</a:t>
            </a:r>
            <a:r>
              <a:rPr lang="en-US" dirty="0"/>
              <a:t> into score from 0 to 1.0 (linear)</a:t>
            </a:r>
          </a:p>
          <a:p>
            <a:pPr marL="342900" indent="-342900">
              <a:buAutoNum type="arabicPeriod"/>
            </a:pPr>
            <a:r>
              <a:rPr lang="en-US" dirty="0"/>
              <a:t>Average in A</a:t>
            </a:r>
            <a:r>
              <a:rPr lang="en-US" dirty="0">
                <a:sym typeface="Wingdings" pitchFamily="2" charset="2"/>
              </a:rPr>
              <a:t>B and BA rectangles</a:t>
            </a:r>
          </a:p>
          <a:p>
            <a:pPr marL="342900" indent="-342900">
              <a:buAutoNum type="arabicPeriod"/>
            </a:pPr>
            <a:r>
              <a:rPr lang="en-US" dirty="0">
                <a:sym typeface="Wingdings" pitchFamily="2" charset="2"/>
              </a:rPr>
              <a:t>LIS=Average of two rectangles  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BEB7B2-4EEC-658D-8DDB-6AC1FD8A7CB4}"/>
              </a:ext>
            </a:extLst>
          </p:cNvPr>
          <p:cNvSpPr txBox="1"/>
          <p:nvPr/>
        </p:nvSpPr>
        <p:spPr>
          <a:xfrm>
            <a:off x="8124091" y="4208585"/>
            <a:ext cx="366932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</a:rPr>
              <a:t>cLIS</a:t>
            </a:r>
            <a:r>
              <a:rPr lang="en-US" sz="2400" b="1" dirty="0">
                <a:solidFill>
                  <a:srgbClr val="FF0000"/>
                </a:solidFill>
              </a:rPr>
              <a:t> and </a:t>
            </a:r>
            <a:r>
              <a:rPr lang="en-US" sz="2400" b="1" dirty="0" err="1">
                <a:solidFill>
                  <a:srgbClr val="FF0000"/>
                </a:solidFill>
              </a:rPr>
              <a:t>iLIS</a:t>
            </a:r>
            <a:endParaRPr lang="en-US" sz="2400" dirty="0"/>
          </a:p>
          <a:p>
            <a:pPr marL="342900" indent="-342900">
              <a:buAutoNum type="arabicPeriod"/>
            </a:pPr>
            <a:r>
              <a:rPr lang="en-US" dirty="0"/>
              <a:t>Filter PAE by contacts ≤ 8 </a:t>
            </a:r>
            <a:r>
              <a:rPr lang="en-US" dirty="0" err="1"/>
              <a:t>Å</a:t>
            </a: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Convert PAE from 12 to 0 </a:t>
            </a:r>
            <a:r>
              <a:rPr lang="en-US" dirty="0" err="1"/>
              <a:t>Å</a:t>
            </a:r>
            <a:r>
              <a:rPr lang="en-US" dirty="0"/>
              <a:t> into score from 0 to 1.0 (linear)</a:t>
            </a:r>
          </a:p>
          <a:p>
            <a:pPr marL="342900" indent="-342900">
              <a:buAutoNum type="arabicPeriod"/>
            </a:pPr>
            <a:r>
              <a:rPr lang="en-US" dirty="0"/>
              <a:t>Average in A</a:t>
            </a:r>
            <a:r>
              <a:rPr lang="en-US" dirty="0">
                <a:sym typeface="Wingdings" pitchFamily="2" charset="2"/>
              </a:rPr>
              <a:t>B and BA rectangles</a:t>
            </a:r>
          </a:p>
          <a:p>
            <a:pPr marL="342900" indent="-342900">
              <a:buAutoNum type="arabicPeriod"/>
            </a:pPr>
            <a:r>
              <a:rPr lang="en-US" dirty="0" err="1">
                <a:sym typeface="Wingdings" pitchFamily="2" charset="2"/>
              </a:rPr>
              <a:t>cLIS</a:t>
            </a:r>
            <a:r>
              <a:rPr lang="en-US" dirty="0">
                <a:sym typeface="Wingdings" pitchFamily="2" charset="2"/>
              </a:rPr>
              <a:t>=Average of two rectangles</a:t>
            </a:r>
          </a:p>
          <a:p>
            <a:pPr marL="342900" indent="-342900">
              <a:buAutoNum type="arabicPeriod"/>
            </a:pPr>
            <a:r>
              <a:rPr lang="en-US" dirty="0" err="1">
                <a:sym typeface="Wingdings" pitchFamily="2" charset="2"/>
              </a:rPr>
              <a:t>iLIS</a:t>
            </a:r>
            <a:r>
              <a:rPr lang="en-US" dirty="0">
                <a:sym typeface="Wingdings" pitchFamily="2" charset="2"/>
              </a:rPr>
              <a:t>=sqrt( LIS * </a:t>
            </a:r>
            <a:r>
              <a:rPr lang="en-US" dirty="0" err="1">
                <a:sym typeface="Wingdings" pitchFamily="2" charset="2"/>
              </a:rPr>
              <a:t>cLIS</a:t>
            </a:r>
            <a:r>
              <a:rPr lang="en-US" dirty="0">
                <a:sym typeface="Wingdings" pitchFamily="2" charset="2"/>
              </a:rPr>
              <a:t>)   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E1134A6-E9C3-E788-F309-664F8B1F9A00}"/>
              </a:ext>
            </a:extLst>
          </p:cNvPr>
          <p:cNvSpPr/>
          <p:nvPr/>
        </p:nvSpPr>
        <p:spPr>
          <a:xfrm>
            <a:off x="499621" y="1216058"/>
            <a:ext cx="235670" cy="3393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1407B69-2D77-66A5-A653-8DBB3B4BD40A}"/>
              </a:ext>
            </a:extLst>
          </p:cNvPr>
          <p:cNvSpPr/>
          <p:nvPr/>
        </p:nvSpPr>
        <p:spPr>
          <a:xfrm>
            <a:off x="128046" y="4448390"/>
            <a:ext cx="611171" cy="9145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CB1624B-8248-F2CF-EBBB-C0DC8177672F}"/>
              </a:ext>
            </a:extLst>
          </p:cNvPr>
          <p:cNvSpPr/>
          <p:nvPr/>
        </p:nvSpPr>
        <p:spPr>
          <a:xfrm>
            <a:off x="7663990" y="1216058"/>
            <a:ext cx="650450" cy="3393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43062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0964D2-61F2-B45D-2431-AC0DAB8786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0D88DED6-42E8-2795-E114-8A6D814C6620}"/>
              </a:ext>
            </a:extLst>
          </p:cNvPr>
          <p:cNvSpPr txBox="1"/>
          <p:nvPr/>
        </p:nvSpPr>
        <p:spPr>
          <a:xfrm>
            <a:off x="-147686" y="265837"/>
            <a:ext cx="123396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Other solutions on same benchmark of </a:t>
            </a:r>
            <a:r>
              <a:rPr lang="en-US" sz="3200" dirty="0">
                <a:solidFill>
                  <a:srgbClr val="0432FF"/>
                </a:solidFill>
              </a:rPr>
              <a:t>40 true </a:t>
            </a:r>
            <a:r>
              <a:rPr lang="en-US" sz="3200" dirty="0"/>
              <a:t>+ </a:t>
            </a:r>
            <a:r>
              <a:rPr lang="en-US" sz="3200" dirty="0">
                <a:solidFill>
                  <a:srgbClr val="FF40FF"/>
                </a:solidFill>
              </a:rPr>
              <a:t>70 false </a:t>
            </a:r>
            <a:r>
              <a:rPr lang="en-US" sz="3200" dirty="0"/>
              <a:t>complexes</a:t>
            </a:r>
          </a:p>
        </p:txBody>
      </p:sp>
      <p:pic>
        <p:nvPicPr>
          <p:cNvPr id="7" name="Picture 6" descr="A graph of a graph&#10;&#10;AI-generated content may be incorrect.">
            <a:extLst>
              <a:ext uri="{FF2B5EF4-FFF2-40B4-BE49-F238E27FC236}">
                <a16:creationId xmlns:a16="http://schemas.microsoft.com/office/drawing/2014/main" id="{31FFA012-D0F8-90E5-EF06-0BFE91453C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34" b="6665"/>
          <a:stretch>
            <a:fillRect/>
          </a:stretch>
        </p:blipFill>
        <p:spPr>
          <a:xfrm>
            <a:off x="1808847" y="1092200"/>
            <a:ext cx="3914197" cy="2743200"/>
          </a:xfrm>
          <a:prstGeom prst="rect">
            <a:avLst/>
          </a:prstGeom>
        </p:spPr>
      </p:pic>
      <p:pic>
        <p:nvPicPr>
          <p:cNvPr id="9" name="Picture 8" descr="A graph of a line graph&#10;&#10;AI-generated content may be incorrect.">
            <a:extLst>
              <a:ext uri="{FF2B5EF4-FFF2-40B4-BE49-F238E27FC236}">
                <a16:creationId xmlns:a16="http://schemas.microsoft.com/office/drawing/2014/main" id="{268EA34F-236F-6F14-B954-847BD7ECE8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333" b="10000"/>
          <a:stretch>
            <a:fillRect/>
          </a:stretch>
        </p:blipFill>
        <p:spPr>
          <a:xfrm>
            <a:off x="1808847" y="3937001"/>
            <a:ext cx="3914197" cy="2641601"/>
          </a:xfrm>
          <a:prstGeom prst="rect">
            <a:avLst/>
          </a:prstGeom>
        </p:spPr>
      </p:pic>
      <p:pic>
        <p:nvPicPr>
          <p:cNvPr id="11" name="Picture 10" descr="A graph of a graph&#10;&#10;AI-generated content may be incorrect.">
            <a:extLst>
              <a:ext uri="{FF2B5EF4-FFF2-40B4-BE49-F238E27FC236}">
                <a16:creationId xmlns:a16="http://schemas.microsoft.com/office/drawing/2014/main" id="{2E5EB1E5-5D35-5181-B493-8A47BE118C3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131" b="6869"/>
          <a:stretch>
            <a:fillRect/>
          </a:stretch>
        </p:blipFill>
        <p:spPr>
          <a:xfrm>
            <a:off x="6173276" y="3937000"/>
            <a:ext cx="3914197" cy="2743200"/>
          </a:xfrm>
          <a:prstGeom prst="rect">
            <a:avLst/>
          </a:prstGeom>
        </p:spPr>
      </p:pic>
      <p:pic>
        <p:nvPicPr>
          <p:cNvPr id="13" name="Picture 12" descr="A graph of a line graph&#10;&#10;AI-generated content may be incorrect.">
            <a:extLst>
              <a:ext uri="{FF2B5EF4-FFF2-40B4-BE49-F238E27FC236}">
                <a16:creationId xmlns:a16="http://schemas.microsoft.com/office/drawing/2014/main" id="{39B1C6D9-383F-93E3-945F-F6E6E7AA5B6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5117" b="8216"/>
          <a:stretch>
            <a:fillRect/>
          </a:stretch>
        </p:blipFill>
        <p:spPr>
          <a:xfrm>
            <a:off x="6173276" y="1193800"/>
            <a:ext cx="3914197" cy="264160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EA61F76-11B5-039E-32AA-2859B1B0BC75}"/>
              </a:ext>
            </a:extLst>
          </p:cNvPr>
          <p:cNvSpPr txBox="1"/>
          <p:nvPr/>
        </p:nvSpPr>
        <p:spPr>
          <a:xfrm>
            <a:off x="3189719" y="1397001"/>
            <a:ext cx="903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ipSAE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B1AB54C-473E-09A4-C293-54072992D91B}"/>
              </a:ext>
            </a:extLst>
          </p:cNvPr>
          <p:cNvSpPr txBox="1"/>
          <p:nvPr/>
        </p:nvSpPr>
        <p:spPr>
          <a:xfrm>
            <a:off x="2959540" y="4140201"/>
            <a:ext cx="1196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pDockQ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84D38A-E745-CF37-4C98-07FC6058E8E7}"/>
              </a:ext>
            </a:extLst>
          </p:cNvPr>
          <p:cNvSpPr txBox="1"/>
          <p:nvPr/>
        </p:nvSpPr>
        <p:spPr>
          <a:xfrm>
            <a:off x="7416800" y="4140201"/>
            <a:ext cx="13516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pDockQ2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53C1065-8B81-4CA7-83B1-8A9A355687E6}"/>
              </a:ext>
            </a:extLst>
          </p:cNvPr>
          <p:cNvSpPr txBox="1"/>
          <p:nvPr/>
        </p:nvSpPr>
        <p:spPr>
          <a:xfrm>
            <a:off x="7707310" y="1358308"/>
            <a:ext cx="1015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LIS</a:t>
            </a:r>
          </a:p>
        </p:txBody>
      </p:sp>
    </p:spTree>
    <p:extLst>
      <p:ext uri="{BB962C8B-B14F-4D97-AF65-F5344CB8AC3E}">
        <p14:creationId xmlns:p14="http://schemas.microsoft.com/office/powerpoint/2010/main" val="227029387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44016-A55F-1E4F-FE40-4C4264330F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19EB7F71-75B1-535A-ECF4-521FAEEC9A0C}"/>
              </a:ext>
            </a:extLst>
          </p:cNvPr>
          <p:cNvSpPr txBox="1"/>
          <p:nvPr/>
        </p:nvSpPr>
        <p:spPr>
          <a:xfrm>
            <a:off x="1422400" y="117880"/>
            <a:ext cx="9753600" cy="10361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dirty="0">
                <a:solidFill>
                  <a:srgbClr val="0432FF"/>
                </a:solidFill>
              </a:rPr>
              <a:t>Code and output </a:t>
            </a:r>
          </a:p>
          <a:p>
            <a:pPr algn="ctr"/>
            <a:r>
              <a:rPr lang="en-US" sz="2400" dirty="0">
                <a:solidFill>
                  <a:srgbClr val="17A574"/>
                </a:solidFill>
              </a:rPr>
              <a:t>https://</a:t>
            </a:r>
            <a:r>
              <a:rPr lang="en-US" sz="2400" dirty="0" err="1">
                <a:solidFill>
                  <a:srgbClr val="17A574"/>
                </a:solidFill>
              </a:rPr>
              <a:t>github.com</a:t>
            </a:r>
            <a:r>
              <a:rPr lang="en-US" sz="2400" dirty="0">
                <a:solidFill>
                  <a:srgbClr val="17A574"/>
                </a:solidFill>
              </a:rPr>
              <a:t>/</a:t>
            </a:r>
            <a:r>
              <a:rPr lang="en-US" sz="2400" dirty="0" err="1">
                <a:solidFill>
                  <a:srgbClr val="17A574"/>
                </a:solidFill>
              </a:rPr>
              <a:t>DunbrackLab</a:t>
            </a:r>
            <a:r>
              <a:rPr lang="en-US" sz="2400" dirty="0">
                <a:solidFill>
                  <a:srgbClr val="17A574"/>
                </a:solidFill>
              </a:rPr>
              <a:t>/IPSAE</a:t>
            </a:r>
            <a:endParaRPr lang="en-US" sz="3733" dirty="0">
              <a:solidFill>
                <a:srgbClr val="17A574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8C3925-0B60-B305-9048-93CBF7DFE8A5}"/>
              </a:ext>
            </a:extLst>
          </p:cNvPr>
          <p:cNvSpPr txBox="1"/>
          <p:nvPr/>
        </p:nvSpPr>
        <p:spPr>
          <a:xfrm>
            <a:off x="355600" y="1910954"/>
            <a:ext cx="118872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474121" algn="l"/>
                <a:tab pos="948243" algn="l"/>
                <a:tab pos="1422364" algn="l"/>
                <a:tab pos="1896486" algn="l"/>
                <a:tab pos="2370607" algn="l"/>
                <a:tab pos="2844729" algn="l"/>
                <a:tab pos="3318850" algn="l"/>
                <a:tab pos="3792972" algn="l"/>
                <a:tab pos="4267093" algn="l"/>
                <a:tab pos="4741215" algn="l"/>
                <a:tab pos="5215336" algn="l"/>
                <a:tab pos="5689458" algn="l"/>
              </a:tabLst>
            </a:pPr>
            <a:r>
              <a:rPr lang="en-US" sz="1600" kern="0" dirty="0">
                <a:solidFill>
                  <a:srgbClr val="FF0000"/>
                </a:solidFill>
                <a:latin typeface="Courier New" panose="02070309020205020404" pitchFamily="49" charset="0"/>
                <a:ea typeface="Aptos" panose="020B0004020202020204" pitchFamily="34" charset="0"/>
                <a:cs typeface="Times New Roman" panose="02020603050405020304" pitchFamily="18" charset="0"/>
              </a:rPr>
              <a:t>python </a:t>
            </a:r>
            <a:r>
              <a:rPr lang="en-US" sz="1600" kern="0" dirty="0" err="1">
                <a:solidFill>
                  <a:srgbClr val="FF0000"/>
                </a:solidFill>
                <a:latin typeface="Courier New" panose="02070309020205020404" pitchFamily="49" charset="0"/>
                <a:ea typeface="Aptos" panose="020B0004020202020204" pitchFamily="34" charset="0"/>
                <a:cs typeface="Times New Roman" panose="02020603050405020304" pitchFamily="18" charset="0"/>
              </a:rPr>
              <a:t>ipsae.py</a:t>
            </a:r>
            <a:r>
              <a:rPr lang="en-US" sz="1600" kern="0" dirty="0">
                <a:solidFill>
                  <a:srgbClr val="FF0000"/>
                </a:solidFill>
                <a:latin typeface="Courier New" panose="02070309020205020404" pitchFamily="49" charset="0"/>
                <a:ea typeface="Aptos" panose="020B0004020202020204" pitchFamily="34" charset="0"/>
                <a:cs typeface="Times New Roman" panose="02020603050405020304" pitchFamily="18" charset="0"/>
              </a:rPr>
              <a:t> fold_raf1_ksr1_mek1_full_data_0.json fold_raf1_ksr1_mek1_model_0.cif 15 15</a:t>
            </a:r>
            <a:endParaRPr lang="en-US" sz="1600" kern="100" dirty="0">
              <a:solidFill>
                <a:srgbClr val="FF0000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F16ADA-AA73-EAB4-CD3B-042DA70CB44A}"/>
              </a:ext>
            </a:extLst>
          </p:cNvPr>
          <p:cNvSpPr txBox="1"/>
          <p:nvPr/>
        </p:nvSpPr>
        <p:spPr>
          <a:xfrm>
            <a:off x="355600" y="1295400"/>
            <a:ext cx="1117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474121" algn="l"/>
                <a:tab pos="948243" algn="l"/>
                <a:tab pos="1422364" algn="l"/>
                <a:tab pos="1896486" algn="l"/>
                <a:tab pos="2370607" algn="l"/>
                <a:tab pos="2844729" algn="l"/>
                <a:tab pos="3318850" algn="l"/>
                <a:tab pos="3792972" algn="l"/>
                <a:tab pos="4267093" algn="l"/>
                <a:tab pos="4741215" algn="l"/>
                <a:tab pos="5215336" algn="l"/>
                <a:tab pos="5689458" algn="l"/>
              </a:tabLst>
            </a:pPr>
            <a:r>
              <a:rPr lang="en-US" sz="1600" kern="0" dirty="0">
                <a:solidFill>
                  <a:srgbClr val="000000"/>
                </a:solidFill>
                <a:latin typeface="Courier New" panose="02070309020205020404" pitchFamily="49" charset="0"/>
                <a:ea typeface="Aptos" panose="020B0004020202020204" pitchFamily="34" charset="0"/>
                <a:cs typeface="Times New Roman" panose="02020603050405020304" pitchFamily="18" charset="0"/>
              </a:rPr>
              <a:t>python </a:t>
            </a:r>
            <a:r>
              <a:rPr lang="en-US" sz="1600" kern="0" dirty="0" err="1">
                <a:solidFill>
                  <a:srgbClr val="000000"/>
                </a:solidFill>
                <a:latin typeface="Courier New" panose="02070309020205020404" pitchFamily="49" charset="0"/>
                <a:ea typeface="Aptos" panose="020B0004020202020204" pitchFamily="34" charset="0"/>
                <a:cs typeface="Times New Roman" panose="02020603050405020304" pitchFamily="18" charset="0"/>
              </a:rPr>
              <a:t>ipsae.py</a:t>
            </a:r>
            <a:r>
              <a:rPr lang="en-US" sz="1600" kern="0" dirty="0">
                <a:solidFill>
                  <a:srgbClr val="000000"/>
                </a:solidFill>
                <a:latin typeface="Courier New" panose="02070309020205020404" pitchFamily="49" charset="0"/>
                <a:ea typeface="Aptos" panose="020B0004020202020204" pitchFamily="34" charset="0"/>
                <a:cs typeface="Times New Roman" panose="02020603050405020304" pitchFamily="18" charset="0"/>
              </a:rPr>
              <a:t>  &lt;path_to_json_file&gt;  &lt;path_to_af2_pdb_file&gt;  &lt;pae_cutoff&gt; &lt;dist_cutoff&gt;                       </a:t>
            </a:r>
            <a:endParaRPr lang="en-US" sz="16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US" sz="1600" kern="0" dirty="0">
                <a:solidFill>
                  <a:srgbClr val="000000"/>
                </a:solidFill>
                <a:latin typeface="Courier New" panose="02070309020205020404" pitchFamily="49" charset="0"/>
                <a:ea typeface="Aptos" panose="020B0004020202020204" pitchFamily="34" charset="0"/>
              </a:rPr>
              <a:t>python </a:t>
            </a:r>
            <a:r>
              <a:rPr lang="en-US" sz="1600" kern="0" dirty="0" err="1">
                <a:solidFill>
                  <a:srgbClr val="000000"/>
                </a:solidFill>
                <a:latin typeface="Courier New" panose="02070309020205020404" pitchFamily="49" charset="0"/>
                <a:ea typeface="Aptos" panose="020B0004020202020204" pitchFamily="34" charset="0"/>
              </a:rPr>
              <a:t>ipsae.py</a:t>
            </a:r>
            <a:r>
              <a:rPr lang="en-US" sz="1600" kern="0" dirty="0">
                <a:solidFill>
                  <a:srgbClr val="000000"/>
                </a:solidFill>
                <a:latin typeface="Courier New" panose="02070309020205020404" pitchFamily="49" charset="0"/>
                <a:ea typeface="Aptos" panose="020B0004020202020204" pitchFamily="34" charset="0"/>
              </a:rPr>
              <a:t>  &lt;path_to_json_file&gt;  &lt;path_to_af3_cif_file&gt;  &lt;pae_cutoff&gt; &lt;dist_cutoff&gt; </a:t>
            </a:r>
            <a:endParaRPr lang="en-US" sz="1600" dirty="0"/>
          </a:p>
        </p:txBody>
      </p:sp>
      <p:pic>
        <p:nvPicPr>
          <p:cNvPr id="2" name="Picture 1" descr="A diagram of a number of cells&#10;&#10;AI-generated content may be incorrect.">
            <a:extLst>
              <a:ext uri="{FF2B5EF4-FFF2-40B4-BE49-F238E27FC236}">
                <a16:creationId xmlns:a16="http://schemas.microsoft.com/office/drawing/2014/main" id="{ABBDFDCA-15C3-A1F7-530A-266D30D7B9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864" t="27274" b="4489"/>
          <a:stretch/>
        </p:blipFill>
        <p:spPr>
          <a:xfrm>
            <a:off x="2641600" y="3679681"/>
            <a:ext cx="5689600" cy="3156239"/>
          </a:xfrm>
          <a:prstGeom prst="rect">
            <a:avLst/>
          </a:prstGeom>
        </p:spPr>
      </p:pic>
      <p:pic>
        <p:nvPicPr>
          <p:cNvPr id="4" name="Picture 3" descr="A diagram of a number of cells&#10;&#10;AI-generated content may be incorrect.">
            <a:extLst>
              <a:ext uri="{FF2B5EF4-FFF2-40B4-BE49-F238E27FC236}">
                <a16:creationId xmlns:a16="http://schemas.microsoft.com/office/drawing/2014/main" id="{72D820DF-653D-1FAC-C149-55DA569A70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2726"/>
          <a:stretch/>
        </p:blipFill>
        <p:spPr>
          <a:xfrm>
            <a:off x="130979" y="2279815"/>
            <a:ext cx="11930043" cy="1828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0BAD221-85BF-C62D-5CB1-63424F34D825}"/>
              </a:ext>
            </a:extLst>
          </p:cNvPr>
          <p:cNvSpPr txBox="1"/>
          <p:nvPr/>
        </p:nvSpPr>
        <p:spPr>
          <a:xfrm>
            <a:off x="9448802" y="4749800"/>
            <a:ext cx="24383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PyMol script for coloring good PAE residues</a:t>
            </a:r>
          </a:p>
        </p:txBody>
      </p:sp>
    </p:spTree>
    <p:extLst>
      <p:ext uri="{BB962C8B-B14F-4D97-AF65-F5344CB8AC3E}">
        <p14:creationId xmlns:p14="http://schemas.microsoft.com/office/powerpoint/2010/main" val="377404310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56AC59E-65C8-C31B-1DED-EFCA4E815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293600" y="7404904"/>
            <a:ext cx="2540000" cy="457200"/>
          </a:xfrm>
        </p:spPr>
        <p:txBody>
          <a:bodyPr/>
          <a:lstStyle/>
          <a:p>
            <a:fld id="{0EC88545-0D5F-3A48-9A67-D49E8D842611}" type="slidenum">
              <a:rPr lang="en-US" smtClean="0"/>
              <a:pPr/>
              <a:t>58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1B85AF-BD1A-3C6F-260E-04947AB3D73F}"/>
              </a:ext>
            </a:extLst>
          </p:cNvPr>
          <p:cNvSpPr txBox="1"/>
          <p:nvPr/>
        </p:nvSpPr>
        <p:spPr>
          <a:xfrm>
            <a:off x="1943679" y="2616200"/>
            <a:ext cx="749474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i="1" dirty="0"/>
              <a:t>Rēs ipSAE loquuntur.</a:t>
            </a:r>
          </a:p>
          <a:p>
            <a:r>
              <a:rPr lang="en-US" sz="4800" dirty="0">
                <a:solidFill>
                  <a:srgbClr val="FF0000"/>
                </a:solidFill>
              </a:rPr>
              <a:t>The things themselves speak.</a:t>
            </a:r>
          </a:p>
          <a:p>
            <a:endParaRPr lang="en-US" sz="4800" dirty="0"/>
          </a:p>
          <a:p>
            <a:r>
              <a:rPr lang="en-US" sz="4800" i="1" dirty="0"/>
              <a:t>Rēs </a:t>
            </a:r>
            <a:r>
              <a:rPr lang="en-US" sz="4800" i="1" dirty="0" err="1"/>
              <a:t>ipsa</a:t>
            </a:r>
            <a:r>
              <a:rPr lang="en-US" sz="4800" i="1" dirty="0"/>
              <a:t> loquitur.</a:t>
            </a:r>
          </a:p>
          <a:p>
            <a:r>
              <a:rPr lang="en-US" sz="4800" dirty="0">
                <a:solidFill>
                  <a:srgbClr val="FF0000"/>
                </a:solidFill>
              </a:rPr>
              <a:t>The thing itself speaks.</a:t>
            </a:r>
          </a:p>
        </p:txBody>
      </p:sp>
      <p:pic>
        <p:nvPicPr>
          <p:cNvPr id="5" name="Picture 4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9C8A37FA-627F-CF34-166F-E46D3BAB9B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931" y="279400"/>
            <a:ext cx="8130699" cy="193040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10616730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B73DF2E-FD9B-07D5-B4C5-CF63380DC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88545-0D5F-3A48-9A67-D49E8D842611}" type="slidenum">
              <a:rPr lang="en-US" smtClean="0"/>
              <a:pPr/>
              <a:t>59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9DAFB2-CA4F-85C8-719A-5E629E58D8B8}"/>
              </a:ext>
            </a:extLst>
          </p:cNvPr>
          <p:cNvSpPr txBox="1"/>
          <p:nvPr/>
        </p:nvSpPr>
        <p:spPr>
          <a:xfrm>
            <a:off x="1168400" y="381000"/>
            <a:ext cx="9855200" cy="748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267" dirty="0">
                <a:solidFill>
                  <a:srgbClr val="0432FF"/>
                </a:solidFill>
              </a:rPr>
              <a:t>Applications of ipSAE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687525-12B8-4FD2-5BE0-A184E13A2509}"/>
              </a:ext>
            </a:extLst>
          </p:cNvPr>
          <p:cNvSpPr txBox="1"/>
          <p:nvPr/>
        </p:nvSpPr>
        <p:spPr>
          <a:xfrm>
            <a:off x="609600" y="1363526"/>
            <a:ext cx="105664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7A574"/>
                </a:solidFill>
              </a:rPr>
              <a:t>PPI screens </a:t>
            </a:r>
            <a:r>
              <a:rPr lang="en-US" sz="2400" dirty="0"/>
              <a:t>like </a:t>
            </a:r>
            <a:r>
              <a:rPr lang="en-US" sz="2400" dirty="0" err="1"/>
              <a:t>BioiD</a:t>
            </a:r>
            <a:r>
              <a:rPr lang="en-US" sz="2400" dirty="0"/>
              <a:t> (“interactome studies”)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7A574"/>
                </a:solidFill>
              </a:rPr>
              <a:t>Binding specificity</a:t>
            </a:r>
            <a:r>
              <a:rPr lang="en-US" sz="2400" dirty="0"/>
              <a:t>: E2/E3-ring pairs </a:t>
            </a:r>
            <a:r>
              <a:rPr lang="en-US" sz="2400" dirty="0">
                <a:solidFill>
                  <a:srgbClr val="FF0000"/>
                </a:solidFill>
              </a:rPr>
              <a:t>(Jarboe and Dunbrack, </a:t>
            </a:r>
            <a:r>
              <a:rPr lang="en-US" sz="2400" dirty="0" err="1">
                <a:solidFill>
                  <a:srgbClr val="FF0000"/>
                </a:solidFill>
              </a:rPr>
              <a:t>Biorxiv</a:t>
            </a:r>
            <a:r>
              <a:rPr lang="en-US" sz="2400" dirty="0">
                <a:solidFill>
                  <a:srgbClr val="FF0000"/>
                </a:solidFill>
              </a:rPr>
              <a:t> 2026)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7A574"/>
                </a:solidFill>
              </a:rPr>
              <a:t>Loop conformations</a:t>
            </a:r>
            <a:r>
              <a:rPr lang="en-US" sz="2400" dirty="0"/>
              <a:t>: Kinase activation loop in modeling the active form of all 437 catalytic protein kinases </a:t>
            </a:r>
            <a:r>
              <a:rPr lang="en-US" sz="2400" dirty="0">
                <a:solidFill>
                  <a:srgbClr val="FF0000"/>
                </a:solidFill>
              </a:rPr>
              <a:t>(Gizzio et al, </a:t>
            </a:r>
            <a:r>
              <a:rPr lang="en-US" sz="2400" dirty="0" err="1">
                <a:solidFill>
                  <a:srgbClr val="FF0000"/>
                </a:solidFill>
              </a:rPr>
              <a:t>Biorxiv</a:t>
            </a:r>
            <a:r>
              <a:rPr lang="en-US" sz="2400" dirty="0">
                <a:solidFill>
                  <a:srgbClr val="FF0000"/>
                </a:solidFill>
              </a:rPr>
              <a:t> 2026)</a:t>
            </a:r>
            <a:r>
              <a:rPr lang="en-US" sz="2400" dirty="0"/>
              <a:t>. Align on kinase domain residues, score activation loop with intramolecular ipSAE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7A574"/>
                </a:solidFill>
              </a:rPr>
              <a:t>Domain-domain interactions </a:t>
            </a:r>
            <a:r>
              <a:rPr lang="en-US" sz="2400" dirty="0"/>
              <a:t>within large proteins: given domain definitions (e.g. ECOD), score all vs all including linkers. Application to all 480 human protein-kinase-domain containing proteins.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7A574"/>
                </a:solidFill>
              </a:rPr>
              <a:t>Protein-binder design</a:t>
            </a:r>
          </a:p>
        </p:txBody>
      </p:sp>
    </p:spTree>
    <p:extLst>
      <p:ext uri="{BB962C8B-B14F-4D97-AF65-F5344CB8AC3E}">
        <p14:creationId xmlns:p14="http://schemas.microsoft.com/office/powerpoint/2010/main" val="173804568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8BC890A-BD0E-FC50-7DF1-81FE4CCC7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88545-0D5F-3A48-9A67-D49E8D842611}" type="slidenum">
              <a:rPr lang="en-US" smtClean="0"/>
              <a:pPr/>
              <a:t>60</a:t>
            </a:fld>
            <a:endParaRPr lang="en-US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9B241C7-9D5A-5987-3C9B-15FAD9ED0B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804" y="1092200"/>
            <a:ext cx="10363200" cy="52545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E7C458-1FED-E3FA-FC0A-63CEADFC012C}"/>
              </a:ext>
            </a:extLst>
          </p:cNvPr>
          <p:cNvSpPr txBox="1"/>
          <p:nvPr/>
        </p:nvSpPr>
        <p:spPr>
          <a:xfrm>
            <a:off x="1422400" y="238855"/>
            <a:ext cx="9448800" cy="502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667" dirty="0">
                <a:solidFill>
                  <a:srgbClr val="0432FF"/>
                </a:solidFill>
              </a:rPr>
              <a:t>Applications: ipSAE in AFDB Homo- and Heterodimers</a:t>
            </a:r>
          </a:p>
        </p:txBody>
      </p:sp>
    </p:spTree>
    <p:extLst>
      <p:ext uri="{BB962C8B-B14F-4D97-AF65-F5344CB8AC3E}">
        <p14:creationId xmlns:p14="http://schemas.microsoft.com/office/powerpoint/2010/main" val="131841019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ollage of graphs and diagrams&#10;&#10;AI-generated content may be incorrect.">
            <a:extLst>
              <a:ext uri="{FF2B5EF4-FFF2-40B4-BE49-F238E27FC236}">
                <a16:creationId xmlns:a16="http://schemas.microsoft.com/office/drawing/2014/main" id="{D2944367-6D31-5755-C05E-245DA572D9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923" t="4431" b="73202"/>
          <a:stretch>
            <a:fillRect/>
          </a:stretch>
        </p:blipFill>
        <p:spPr>
          <a:xfrm>
            <a:off x="94954" y="2311401"/>
            <a:ext cx="5742108" cy="26758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0A9A8D-3C9C-2BA5-8E00-F53D71013282}"/>
              </a:ext>
            </a:extLst>
          </p:cNvPr>
          <p:cNvSpPr txBox="1"/>
          <p:nvPr/>
        </p:nvSpPr>
        <p:spPr>
          <a:xfrm>
            <a:off x="508000" y="279400"/>
            <a:ext cx="11023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33" dirty="0">
                <a:solidFill>
                  <a:srgbClr val="0432FF"/>
                </a:solidFill>
              </a:rPr>
              <a:t>ipSAE in AFDB Homo- and Heterodimers</a:t>
            </a:r>
          </a:p>
          <a:p>
            <a:pPr algn="ctr"/>
            <a:r>
              <a:rPr lang="en-US" sz="2667" dirty="0">
                <a:solidFill>
                  <a:srgbClr val="17A574"/>
                </a:solidFill>
              </a:rPr>
              <a:t>1.8 million homodimers online from key genomes</a:t>
            </a:r>
            <a:endParaRPr lang="en-US" sz="3733" dirty="0">
              <a:solidFill>
                <a:srgbClr val="17A574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78CAB9-07D4-6D72-C521-E54F39C532F9}"/>
              </a:ext>
            </a:extLst>
          </p:cNvPr>
          <p:cNvSpPr txBox="1"/>
          <p:nvPr/>
        </p:nvSpPr>
        <p:spPr>
          <a:xfrm>
            <a:off x="6047573" y="1701801"/>
            <a:ext cx="609600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400" dirty="0" err="1">
                <a:latin typeface="OpenSans"/>
              </a:rPr>
              <a:t>ipSAE</a:t>
            </a:r>
            <a:r>
              <a:rPr lang="en-US" sz="1067" dirty="0" err="1">
                <a:latin typeface="OpenSans"/>
              </a:rPr>
              <a:t>min</a:t>
            </a:r>
            <a:r>
              <a:rPr lang="en-US" sz="2400" dirty="0">
                <a:latin typeface="OpenSans"/>
              </a:rPr>
              <a:t>: </a:t>
            </a:r>
          </a:p>
          <a:p>
            <a:pPr>
              <a:buNone/>
            </a:pPr>
            <a:endParaRPr lang="en-US" sz="2400" dirty="0">
              <a:latin typeface="OpenSans"/>
            </a:endParaRPr>
          </a:p>
          <a:p>
            <a:pPr>
              <a:buNone/>
            </a:pPr>
            <a:r>
              <a:rPr lang="en-US" sz="2400" dirty="0">
                <a:latin typeface="OpenSans"/>
              </a:rPr>
              <a:t>“</a:t>
            </a:r>
            <a:r>
              <a:rPr lang="en-US" sz="2400" i="1" dirty="0">
                <a:latin typeface="OpenSans"/>
              </a:rPr>
              <a:t>very high-confidence</a:t>
            </a:r>
            <a:r>
              <a:rPr lang="en-US" sz="2400" dirty="0">
                <a:latin typeface="OpenSans"/>
              </a:rPr>
              <a:t>” (≥ 0.8, high accuracy interface; 972,625 entries), </a:t>
            </a:r>
          </a:p>
          <a:p>
            <a:pPr>
              <a:buNone/>
            </a:pPr>
            <a:endParaRPr lang="en-US" sz="2400" dirty="0">
              <a:latin typeface="OpenSans"/>
            </a:endParaRPr>
          </a:p>
          <a:p>
            <a:pPr>
              <a:buNone/>
            </a:pPr>
            <a:r>
              <a:rPr lang="en-US" sz="2400" dirty="0">
                <a:latin typeface="OpenSans"/>
              </a:rPr>
              <a:t>“</a:t>
            </a:r>
            <a:r>
              <a:rPr lang="en-US" sz="2400" i="1" dirty="0">
                <a:latin typeface="OpenSans"/>
              </a:rPr>
              <a:t>confident</a:t>
            </a:r>
            <a:r>
              <a:rPr lang="en-US" sz="2400" dirty="0">
                <a:latin typeface="OpenSans"/>
              </a:rPr>
              <a:t>” (0.7 to &lt; 0.8, correct, well-resolved interaction likely; 438,879)</a:t>
            </a:r>
          </a:p>
          <a:p>
            <a:pPr>
              <a:buNone/>
            </a:pPr>
            <a:endParaRPr lang="en-US" sz="2400" dirty="0">
              <a:latin typeface="OpenSans"/>
            </a:endParaRPr>
          </a:p>
          <a:p>
            <a:pPr>
              <a:buNone/>
            </a:pPr>
            <a:r>
              <a:rPr lang="en-US" sz="2400" dirty="0">
                <a:latin typeface="OpenSans"/>
              </a:rPr>
              <a:t>“</a:t>
            </a:r>
            <a:r>
              <a:rPr lang="en-US" sz="2400" i="1" dirty="0">
                <a:latin typeface="OpenSans"/>
              </a:rPr>
              <a:t>low-confidence</a:t>
            </a:r>
            <a:r>
              <a:rPr lang="en-US" sz="2400" dirty="0">
                <a:latin typeface="OpenSans"/>
              </a:rPr>
              <a:t>” (0.6 to &lt; 0.7, expected interaction signal, but interpret with caution; 342,738). </a:t>
            </a:r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82545C-A0FE-7ACD-05AB-5CD22F1FC9B4}"/>
              </a:ext>
            </a:extLst>
          </p:cNvPr>
          <p:cNvSpPr txBox="1"/>
          <p:nvPr/>
        </p:nvSpPr>
        <p:spPr>
          <a:xfrm>
            <a:off x="2235201" y="5026381"/>
            <a:ext cx="1516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/>
              <a:t>ipSAE_min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5336924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98EB76B-0E13-F6D2-C812-2D3B8C1D450D}"/>
              </a:ext>
            </a:extLst>
          </p:cNvPr>
          <p:cNvSpPr txBox="1"/>
          <p:nvPr/>
        </p:nvSpPr>
        <p:spPr>
          <a:xfrm>
            <a:off x="93787" y="1446549"/>
            <a:ext cx="5231219" cy="3046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33" dirty="0"/>
              <a:t>54 substrate-bound structures </a:t>
            </a:r>
            <a:r>
              <a:rPr lang="en-US" sz="2133" dirty="0">
                <a:sym typeface="Wingdings" pitchFamily="2" charset="2"/>
              </a:rPr>
              <a:t> criteria for active structures (DFG, HRD, </a:t>
            </a:r>
            <a:r>
              <a:rPr lang="en-US" sz="2133" dirty="0">
                <a:solidFill>
                  <a:srgbClr val="FF0000"/>
                </a:solidFill>
                <a:sym typeface="Wingdings" pitchFamily="2" charset="2"/>
              </a:rPr>
              <a:t>and substrates</a:t>
            </a:r>
          </a:p>
          <a:p>
            <a:r>
              <a:rPr lang="en-US" sz="2133" dirty="0"/>
              <a:t> </a:t>
            </a:r>
          </a:p>
          <a:p>
            <a:pPr marL="457189" indent="-457189">
              <a:buFont typeface="+mj-lt"/>
              <a:buAutoNum type="arabicPeriod"/>
            </a:pPr>
            <a:r>
              <a:rPr lang="en-US" sz="2133" dirty="0">
                <a:solidFill>
                  <a:srgbClr val="FF0000"/>
                </a:solidFill>
              </a:rPr>
              <a:t>Ortholog</a:t>
            </a:r>
            <a:r>
              <a:rPr lang="en-US" sz="2133" dirty="0"/>
              <a:t> MSA</a:t>
            </a:r>
          </a:p>
          <a:p>
            <a:pPr marL="514338" indent="-514338">
              <a:buFont typeface="+mj-lt"/>
              <a:buAutoNum type="arabicPeriod"/>
            </a:pPr>
            <a:r>
              <a:rPr lang="en-US" sz="2133" i="1" dirty="0"/>
              <a:t>Active </a:t>
            </a:r>
            <a:r>
              <a:rPr lang="en-US" sz="2133" dirty="0"/>
              <a:t>PDB </a:t>
            </a:r>
            <a:r>
              <a:rPr lang="en-US" sz="2133" dirty="0">
                <a:solidFill>
                  <a:srgbClr val="FF0000"/>
                </a:solidFill>
              </a:rPr>
              <a:t>templates</a:t>
            </a:r>
          </a:p>
          <a:p>
            <a:pPr marL="514338" indent="-514338">
              <a:buFont typeface="+mj-lt"/>
              <a:buAutoNum type="arabicPeriod"/>
            </a:pPr>
            <a:r>
              <a:rPr lang="en-US" sz="2133" dirty="0"/>
              <a:t>Test for </a:t>
            </a:r>
            <a:r>
              <a:rPr lang="en-US" sz="2133" i="1" dirty="0">
                <a:solidFill>
                  <a:srgbClr val="FF0000"/>
                </a:solidFill>
              </a:rPr>
              <a:t>Active models</a:t>
            </a:r>
          </a:p>
          <a:p>
            <a:pPr marL="514338" indent="-514338">
              <a:buFont typeface="+mj-lt"/>
              <a:buAutoNum type="arabicPeriod"/>
            </a:pPr>
            <a:r>
              <a:rPr lang="en-US" sz="2133" dirty="0"/>
              <a:t>Choose structure with highest intramolecular </a:t>
            </a:r>
            <a:r>
              <a:rPr lang="en-US" sz="2133" dirty="0">
                <a:solidFill>
                  <a:srgbClr val="FF0000"/>
                </a:solidFill>
              </a:rPr>
              <a:t>ipSAE scoring </a:t>
            </a:r>
            <a:r>
              <a:rPr lang="en-US" sz="2133" dirty="0"/>
              <a:t>of activation loop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65A617-C883-4ABC-2589-797FD119C240}"/>
              </a:ext>
            </a:extLst>
          </p:cNvPr>
          <p:cNvSpPr txBox="1"/>
          <p:nvPr/>
        </p:nvSpPr>
        <p:spPr>
          <a:xfrm>
            <a:off x="149418" y="5292569"/>
            <a:ext cx="4350999" cy="14052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133" dirty="0">
                <a:solidFill>
                  <a:srgbClr val="00B050"/>
                </a:solidFill>
              </a:rPr>
              <a:t>Only 116/437 are Active in PDB (27%)</a:t>
            </a:r>
          </a:p>
          <a:p>
            <a:r>
              <a:rPr lang="en-US" sz="2133" dirty="0">
                <a:solidFill>
                  <a:srgbClr val="00B050"/>
                </a:solidFill>
              </a:rPr>
              <a:t>Only 208 in AFDB</a:t>
            </a:r>
          </a:p>
          <a:p>
            <a:r>
              <a:rPr lang="en-US" sz="2133" dirty="0"/>
              <a:t>437 models publicly available</a:t>
            </a:r>
          </a:p>
          <a:p>
            <a:r>
              <a:rPr lang="en-US" sz="2133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https://dunbrack.fccc.edu/kincore</a:t>
            </a:r>
            <a:r>
              <a:rPr lang="en-US" sz="2133" dirty="0"/>
              <a:t> </a:t>
            </a:r>
          </a:p>
        </p:txBody>
      </p:sp>
      <p:pic>
        <p:nvPicPr>
          <p:cNvPr id="3" name="Picture 2" descr="A group of colorful wires&#10;&#10;AI-generated content may be incorrect.">
            <a:extLst>
              <a:ext uri="{FF2B5EF4-FFF2-40B4-BE49-F238E27FC236}">
                <a16:creationId xmlns:a16="http://schemas.microsoft.com/office/drawing/2014/main" id="{4F83FF01-1D62-055B-661C-FB678447CF6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62"/>
          <a:stretch>
            <a:fillRect/>
          </a:stretch>
        </p:blipFill>
        <p:spPr>
          <a:xfrm>
            <a:off x="6705600" y="1424849"/>
            <a:ext cx="4572000" cy="372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D8392A-71C2-3E7C-5993-AD23DD24BBFB}"/>
              </a:ext>
            </a:extLst>
          </p:cNvPr>
          <p:cNvSpPr txBox="1"/>
          <p:nvPr/>
        </p:nvSpPr>
        <p:spPr>
          <a:xfrm>
            <a:off x="0" y="154786"/>
            <a:ext cx="12192000" cy="7898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0432FF"/>
                </a:solidFill>
              </a:rPr>
              <a:t>Applications: Active models of all 437 catalytical human protein kinases with AF2</a:t>
            </a:r>
          </a:p>
          <a:p>
            <a:pPr algn="ctr"/>
            <a:r>
              <a:rPr lang="en-US" sz="2133" dirty="0">
                <a:solidFill>
                  <a:srgbClr val="00B050"/>
                </a:solidFill>
              </a:rPr>
              <a:t>Intramolecular ipSAE (Gizzio et al, BioRxiv 2026)</a:t>
            </a:r>
          </a:p>
        </p:txBody>
      </p:sp>
      <p:sp>
        <p:nvSpPr>
          <p:cNvPr id="6" name="Right Brace 5">
            <a:extLst>
              <a:ext uri="{FF2B5EF4-FFF2-40B4-BE49-F238E27FC236}">
                <a16:creationId xmlns:a16="http://schemas.microsoft.com/office/drawing/2014/main" id="{E227DBBE-0772-DF18-C629-5C5221D83661}"/>
              </a:ext>
            </a:extLst>
          </p:cNvPr>
          <p:cNvSpPr/>
          <p:nvPr/>
        </p:nvSpPr>
        <p:spPr>
          <a:xfrm>
            <a:off x="5047275" y="2274839"/>
            <a:ext cx="540725" cy="2158939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6229395-46ED-E6DE-2608-910ED82103DC}"/>
                  </a:ext>
                </a:extLst>
              </p:cNvPr>
              <p:cNvSpPr txBox="1"/>
              <p:nvPr/>
            </p:nvSpPr>
            <p:spPr>
              <a:xfrm>
                <a:off x="5588000" y="5254111"/>
                <a:ext cx="6604000" cy="1512017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67" i="1">
                          <a:latin typeface="Cambria Math" panose="02040503050406030204" pitchFamily="18" charset="0"/>
                        </a:rPr>
                        <m:t>𝑖𝑝𝑆𝐴𝐸</m:t>
                      </m:r>
                      <m:r>
                        <a:rPr lang="en-US" sz="2667" i="1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2667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2667" i="1"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2667">
                                  <a:latin typeface="Cambria Math" panose="02040503050406030204" pitchFamily="18" charset="0"/>
                                </a:rPr>
                                <m:t>max</m:t>
                              </m:r>
                            </m:e>
                            <m:lim>
                              <m:eqArr>
                                <m:eqArrPr>
                                  <m:ctrlP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</m:ctrlPr>
                                </m:eqArrPr>
                                <m:e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∈</m:t>
                                  </m:r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𝑑𝑜𝑚𝑎𝑖𝑛</m:t>
                                  </m:r>
                                </m:e>
                                <m:e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𝑖</m:t>
                                  </m:r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∉</m:t>
                                  </m:r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𝑎𝑐𝑡𝑙𝑜𝑜𝑝</m:t>
                                  </m:r>
                                </m:e>
                              </m:eqArr>
                            </m:lim>
                          </m:limLow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US" sz="2667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den>
                              </m:f>
                              <m:nary>
                                <m:naryPr>
                                  <m:chr m:val="∑"/>
                                  <m:ctrlP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>
                                  <m:r>
                                    <m:rPr>
                                      <m:brk m:alnAt="23"/>
                                    </m:rP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𝑗</m:t>
                                  </m:r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∈</m:t>
                                  </m:r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𝑎𝑐𝑡𝑙𝑜𝑜𝑝</m:t>
                                  </m:r>
                                </m:sub>
                                <m:sup>
                                  <m:r>
                                    <a:rPr lang="en-US" sz="2667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sup>
                                <m:e>
                                  <m:f>
                                    <m:fPr>
                                      <m:ctrlPr>
                                        <a:rPr lang="en-US" sz="2667" i="1">
                                          <a:solidFill>
                                            <a:srgbClr val="0432FF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US" sz="2667" i="1">
                                          <a:solidFill>
                                            <a:srgbClr val="0432FF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US" sz="2667" i="1">
                                          <a:solidFill>
                                            <a:srgbClr val="0432FF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1+</m:t>
                                      </m:r>
                                      <m:sSup>
                                        <m:sSupPr>
                                          <m:ctrlPr>
                                            <a:rPr lang="en-US" sz="2667" i="1">
                                              <a:solidFill>
                                                <a:srgbClr val="0432FF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d>
                                            <m:dPr>
                                              <m:ctrlPr>
                                                <a:rPr lang="en-US" sz="2667" i="1">
                                                  <a:solidFill>
                                                    <a:srgbClr val="0432FF"/>
                                                  </a:solidFill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dPr>
                                            <m:e>
                                              <m:f>
                                                <m:fPr>
                                                  <m:ctrlPr>
                                                    <a:rPr lang="en-US" sz="2667" i="1">
                                                      <a:solidFill>
                                                        <a:srgbClr val="0432FF"/>
                                                      </a:solidFill>
                                                      <a:latin typeface="Cambria Math" panose="02040503050406030204" pitchFamily="18" charset="0"/>
                                                    </a:rPr>
                                                  </m:ctrlPr>
                                                </m:fPr>
                                                <m:num>
                                                  <m:sSub>
                                                    <m:sSubPr>
                                                      <m:ctrlP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</m:ctrlPr>
                                                    </m:sSubPr>
                                                    <m:e>
                                                      <m: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  <m:t>𝑃𝐴𝐸</m:t>
                                                      </m:r>
                                                    </m:e>
                                                    <m:sub>
                                                      <m: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  <m:t>𝑖𝑗</m:t>
                                                      </m:r>
                                                    </m:sub>
                                                  </m:sSub>
                                                </m:num>
                                                <m:den>
                                                  <m:sSub>
                                                    <m:sSubPr>
                                                      <m:ctrlP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</m:ctrlPr>
                                                    </m:sSubPr>
                                                    <m:e>
                                                      <m: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  <m:t>𝑑</m:t>
                                                      </m:r>
                                                    </m:e>
                                                    <m:sub>
                                                      <m:r>
                                                        <a:rPr lang="en-US" sz="2667" i="1">
                                                          <a:solidFill>
                                                            <a:srgbClr val="0432FF"/>
                                                          </a:solidFill>
                                                          <a:latin typeface="Cambria Math" panose="02040503050406030204" pitchFamily="18" charset="0"/>
                                                        </a:rPr>
                                                        <m:t>0</m:t>
                                                      </m:r>
                                                    </m:sub>
                                                  </m:sSub>
                                                </m:den>
                                              </m:f>
                                            </m:e>
                                          </m:d>
                                        </m:e>
                                        <m:sup>
                                          <m:r>
                                            <a:rPr lang="en-US" sz="2667" i="1">
                                              <a:solidFill>
                                                <a:srgbClr val="0432FF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p>
                                      </m:sSup>
                                    </m:den>
                                  </m:f>
                                </m:e>
                              </m:nary>
                            </m:e>
                          </m:d>
                        </m:e>
                      </m:func>
                    </m:oMath>
                  </m:oMathPara>
                </a14:m>
                <a:endParaRPr lang="en-US" sz="2667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6229395-46ED-E6DE-2608-910ED82103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8000" y="5254111"/>
                <a:ext cx="6604000" cy="1512017"/>
              </a:xfrm>
              <a:prstGeom prst="rect">
                <a:avLst/>
              </a:prstGeom>
              <a:blipFill>
                <a:blip r:embed="rId4"/>
                <a:stretch>
                  <a:fillRect t="-87603" b="-114050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Right Arrow 1">
            <a:extLst>
              <a:ext uri="{FF2B5EF4-FFF2-40B4-BE49-F238E27FC236}">
                <a16:creationId xmlns:a16="http://schemas.microsoft.com/office/drawing/2014/main" id="{98555879-8AB7-1FC0-AD62-D1B7A75BC24E}"/>
              </a:ext>
            </a:extLst>
          </p:cNvPr>
          <p:cNvSpPr/>
          <p:nvPr/>
        </p:nvSpPr>
        <p:spPr>
          <a:xfrm>
            <a:off x="5486400" y="3136341"/>
            <a:ext cx="786811" cy="435935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05241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CD39E1-0252-FD01-6000-1A24E7B9562F}"/>
              </a:ext>
            </a:extLst>
          </p:cNvPr>
          <p:cNvGraphicFramePr>
            <a:graphicFrameLocks noGrp="1"/>
          </p:cNvGraphicFramePr>
          <p:nvPr/>
        </p:nvGraphicFramePr>
        <p:xfrm>
          <a:off x="5279938" y="3429000"/>
          <a:ext cx="4867595" cy="29552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3519">
                  <a:extLst>
                    <a:ext uri="{9D8B030D-6E8A-4147-A177-3AD203B41FA5}">
                      <a16:colId xmlns:a16="http://schemas.microsoft.com/office/drawing/2014/main" val="2479563999"/>
                    </a:ext>
                  </a:extLst>
                </a:gridCol>
                <a:gridCol w="973519">
                  <a:extLst>
                    <a:ext uri="{9D8B030D-6E8A-4147-A177-3AD203B41FA5}">
                      <a16:colId xmlns:a16="http://schemas.microsoft.com/office/drawing/2014/main" val="776711668"/>
                    </a:ext>
                  </a:extLst>
                </a:gridCol>
                <a:gridCol w="973519">
                  <a:extLst>
                    <a:ext uri="{9D8B030D-6E8A-4147-A177-3AD203B41FA5}">
                      <a16:colId xmlns:a16="http://schemas.microsoft.com/office/drawing/2014/main" val="3284475168"/>
                    </a:ext>
                  </a:extLst>
                </a:gridCol>
                <a:gridCol w="973519">
                  <a:extLst>
                    <a:ext uri="{9D8B030D-6E8A-4147-A177-3AD203B41FA5}">
                      <a16:colId xmlns:a16="http://schemas.microsoft.com/office/drawing/2014/main" val="3746620262"/>
                    </a:ext>
                  </a:extLst>
                </a:gridCol>
                <a:gridCol w="973519">
                  <a:extLst>
                    <a:ext uri="{9D8B030D-6E8A-4147-A177-3AD203B41FA5}">
                      <a16:colId xmlns:a16="http://schemas.microsoft.com/office/drawing/2014/main" val="2207777114"/>
                    </a:ext>
                  </a:extLst>
                </a:gridCol>
              </a:tblGrid>
              <a:tr h="487680">
                <a:tc>
                  <a:txBody>
                    <a:bodyPr/>
                    <a:lstStyle/>
                    <a:p>
                      <a:pPr algn="ctr"/>
                      <a:endParaRPr lang="en-US" sz="24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A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B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D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2292359721"/>
                  </a:ext>
                </a:extLst>
              </a:tr>
              <a:tr h="659979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A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en-US" sz="24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FF9300"/>
                          </a:solidFill>
                        </a:rPr>
                        <a:t>0.81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0.11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00B050"/>
                          </a:solidFill>
                        </a:rPr>
                        <a:t>0.45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841965756"/>
                  </a:ext>
                </a:extLst>
              </a:tr>
              <a:tr h="659979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B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en-US" sz="240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en-US" sz="24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0.11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0.19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591364656"/>
                  </a:ext>
                </a:extLst>
              </a:tr>
              <a:tr h="659979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en-US" sz="240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en-US" sz="240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en-US" sz="24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0.15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2819071912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D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en-US" sz="240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en-US" sz="240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en-US" sz="240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en-US" sz="24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237825461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C943A9D-67D9-2BC0-0F51-F78DF600FBC9}"/>
              </a:ext>
            </a:extLst>
          </p:cNvPr>
          <p:cNvSpPr txBox="1"/>
          <p:nvPr/>
        </p:nvSpPr>
        <p:spPr>
          <a:xfrm>
            <a:off x="4526995" y="1594321"/>
            <a:ext cx="4514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B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48B691-F567-B462-8B54-7083B799B61D}"/>
              </a:ext>
            </a:extLst>
          </p:cNvPr>
          <p:cNvSpPr txBox="1"/>
          <p:nvPr/>
        </p:nvSpPr>
        <p:spPr>
          <a:xfrm>
            <a:off x="7560620" y="1561154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D54683-7D26-CABD-5DF5-DA2D6EA198B0}"/>
              </a:ext>
            </a:extLst>
          </p:cNvPr>
          <p:cNvSpPr txBox="1"/>
          <p:nvPr/>
        </p:nvSpPr>
        <p:spPr>
          <a:xfrm>
            <a:off x="11113835" y="1533552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565BB6-2205-39C0-1F4F-6FB4933CE3F8}"/>
              </a:ext>
            </a:extLst>
          </p:cNvPr>
          <p:cNvSpPr txBox="1"/>
          <p:nvPr/>
        </p:nvSpPr>
        <p:spPr>
          <a:xfrm>
            <a:off x="3556000" y="1584276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C76FF94-4F9A-41B4-99E1-539B4169529C}"/>
              </a:ext>
            </a:extLst>
          </p:cNvPr>
          <p:cNvSpPr txBox="1"/>
          <p:nvPr/>
        </p:nvSpPr>
        <p:spPr>
          <a:xfrm>
            <a:off x="135092" y="2025993"/>
            <a:ext cx="2817189" cy="10770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33" dirty="0">
                <a:solidFill>
                  <a:srgbClr val="0432FF"/>
                </a:solidFill>
              </a:rPr>
              <a:t>Novel domain in </a:t>
            </a:r>
          </a:p>
          <a:p>
            <a:r>
              <a:rPr lang="en-US" sz="2133" dirty="0">
                <a:solidFill>
                  <a:srgbClr val="00B050"/>
                </a:solidFill>
              </a:rPr>
              <a:t>NEK1 kinase</a:t>
            </a:r>
          </a:p>
          <a:p>
            <a:r>
              <a:rPr lang="en-US" sz="2133" dirty="0">
                <a:solidFill>
                  <a:srgbClr val="0432FF"/>
                </a:solidFill>
              </a:rPr>
              <a:t>(also NEK4, NEK11)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269A850-FC5B-A5D3-E094-7A75AE79BDEE}"/>
              </a:ext>
            </a:extLst>
          </p:cNvPr>
          <p:cNvSpPr txBox="1"/>
          <p:nvPr/>
        </p:nvSpPr>
        <p:spPr>
          <a:xfrm>
            <a:off x="609661" y="-20140"/>
            <a:ext cx="10871200" cy="1610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0432FF"/>
                </a:solidFill>
              </a:rPr>
              <a:t>Scoring intramolecular </a:t>
            </a:r>
          </a:p>
          <a:p>
            <a:pPr algn="ctr"/>
            <a:r>
              <a:rPr lang="en-US" sz="3600" dirty="0">
                <a:solidFill>
                  <a:srgbClr val="0432FF"/>
                </a:solidFill>
              </a:rPr>
              <a:t>domain-domain interactions with ipSAE</a:t>
            </a:r>
          </a:p>
          <a:p>
            <a:pPr algn="ctr"/>
            <a:r>
              <a:rPr lang="en-US" sz="2667" dirty="0">
                <a:solidFill>
                  <a:srgbClr val="17A574"/>
                </a:solidFill>
              </a:rPr>
              <a:t>Just break up model into multiple chain-ids and run ipSAE code as 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F75BD7-73C4-8900-DAA9-FDDB68D8A9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73"/>
          <a:stretch>
            <a:fillRect/>
          </a:stretch>
        </p:blipFill>
        <p:spPr>
          <a:xfrm>
            <a:off x="2889685" y="2065886"/>
            <a:ext cx="9180267" cy="831119"/>
          </a:xfrm>
          <a:prstGeom prst="rect">
            <a:avLst/>
          </a:prstGeom>
        </p:spPr>
      </p:pic>
      <p:sp>
        <p:nvSpPr>
          <p:cNvPr id="2" name="Left Bracket 1">
            <a:extLst>
              <a:ext uri="{FF2B5EF4-FFF2-40B4-BE49-F238E27FC236}">
                <a16:creationId xmlns:a16="http://schemas.microsoft.com/office/drawing/2014/main" id="{225CDD79-D1EB-388B-FCFE-2B27C25DD4FA}"/>
              </a:ext>
            </a:extLst>
          </p:cNvPr>
          <p:cNvSpPr/>
          <p:nvPr/>
        </p:nvSpPr>
        <p:spPr>
          <a:xfrm rot="5400000">
            <a:off x="7873162" y="-835712"/>
            <a:ext cx="210332" cy="5988951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7B7903-F7A4-4FA3-3920-8581CC9BC5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753" y="3554639"/>
            <a:ext cx="2975535" cy="2912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85011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B9661917-A46F-A60B-7AE2-86AC29B3320C}"/>
              </a:ext>
            </a:extLst>
          </p:cNvPr>
          <p:cNvGrpSpPr/>
          <p:nvPr/>
        </p:nvGrpSpPr>
        <p:grpSpPr>
          <a:xfrm>
            <a:off x="109225" y="4936029"/>
            <a:ext cx="12249465" cy="1698303"/>
            <a:chOff x="66360" y="4713666"/>
            <a:chExt cx="12249465" cy="1698303"/>
          </a:xfrm>
        </p:grpSpPr>
        <p:pic>
          <p:nvPicPr>
            <p:cNvPr id="3" name="Picture 1">
              <a:extLst>
                <a:ext uri="{FF2B5EF4-FFF2-40B4-BE49-F238E27FC236}">
                  <a16:creationId xmlns:a16="http://schemas.microsoft.com/office/drawing/2014/main" id="{1EFD96FE-E17E-8E29-C32D-0E418693E342}"/>
                </a:ext>
              </a:extLst>
            </p:cNvPr>
            <p:cNvPicPr/>
            <p:nvPr/>
          </p:nvPicPr>
          <p:blipFill>
            <a:blip r:embed="rId3"/>
            <a:stretch/>
          </p:blipFill>
          <p:spPr>
            <a:xfrm>
              <a:off x="66360" y="5246649"/>
              <a:ext cx="12059280" cy="116532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5" name="Left Bracket 4">
              <a:extLst>
                <a:ext uri="{FF2B5EF4-FFF2-40B4-BE49-F238E27FC236}">
                  <a16:creationId xmlns:a16="http://schemas.microsoft.com/office/drawing/2014/main" id="{5E8FE7C3-1C53-3D96-81E6-EBCDC7A82D83}"/>
                </a:ext>
              </a:extLst>
            </p:cNvPr>
            <p:cNvSpPr/>
            <p:nvPr/>
          </p:nvSpPr>
          <p:spPr>
            <a:xfrm rot="5400000">
              <a:off x="1949732" y="3629519"/>
              <a:ext cx="45719" cy="3302282"/>
            </a:xfrm>
            <a:prstGeom prst="leftBracket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AA50579-7753-FC57-0A15-8109BB79E0CA}"/>
                </a:ext>
              </a:extLst>
            </p:cNvPr>
            <p:cNvSpPr txBox="1"/>
            <p:nvPr/>
          </p:nvSpPr>
          <p:spPr>
            <a:xfrm>
              <a:off x="1018131" y="4887899"/>
              <a:ext cx="1788759" cy="31810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67" dirty="0"/>
                <a:t>Interacts with </a:t>
              </a:r>
              <a:r>
                <a:rPr lang="en-US" sz="1467" spc="-1" dirty="0">
                  <a:solidFill>
                    <a:srgbClr val="000000"/>
                  </a:solidFill>
                </a:rPr>
                <a:t>APBA1</a:t>
              </a:r>
              <a:endParaRPr lang="en-US" sz="1467" spc="-1" dirty="0">
                <a:latin typeface="Arial"/>
              </a:endParaRPr>
            </a:p>
          </p:txBody>
        </p:sp>
        <p:sp>
          <p:nvSpPr>
            <p:cNvPr id="8" name="Left Bracket 7">
              <a:extLst>
                <a:ext uri="{FF2B5EF4-FFF2-40B4-BE49-F238E27FC236}">
                  <a16:creationId xmlns:a16="http://schemas.microsoft.com/office/drawing/2014/main" id="{843B7730-EAAB-37BB-8D7A-AAF36E288D20}"/>
                </a:ext>
              </a:extLst>
            </p:cNvPr>
            <p:cNvSpPr/>
            <p:nvPr/>
          </p:nvSpPr>
          <p:spPr>
            <a:xfrm rot="5400000">
              <a:off x="4700073" y="4898127"/>
              <a:ext cx="45719" cy="776002"/>
            </a:xfrm>
            <a:prstGeom prst="leftBracket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Left Bracket 8">
              <a:extLst>
                <a:ext uri="{FF2B5EF4-FFF2-40B4-BE49-F238E27FC236}">
                  <a16:creationId xmlns:a16="http://schemas.microsoft.com/office/drawing/2014/main" id="{043F919C-6C7B-E646-E3A9-5DAA2B9714F1}"/>
                </a:ext>
              </a:extLst>
            </p:cNvPr>
            <p:cNvSpPr/>
            <p:nvPr/>
          </p:nvSpPr>
          <p:spPr>
            <a:xfrm rot="5400000">
              <a:off x="5554979" y="4892658"/>
              <a:ext cx="45719" cy="776003"/>
            </a:xfrm>
            <a:prstGeom prst="leftBracket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C95D995-9894-1925-04C2-69A69A0973DE}"/>
                </a:ext>
              </a:extLst>
            </p:cNvPr>
            <p:cNvSpPr txBox="1"/>
            <p:nvPr/>
          </p:nvSpPr>
          <p:spPr>
            <a:xfrm>
              <a:off x="3994625" y="4718743"/>
              <a:ext cx="1263876" cy="5438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67" dirty="0"/>
                <a:t>Interacts with DLG1</a:t>
              </a:r>
              <a:endParaRPr lang="en-US" sz="1467" spc="-1" dirty="0">
                <a:latin typeface="Arial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33624F5-FF9D-421E-2BBD-BFAE81964548}"/>
                </a:ext>
              </a:extLst>
            </p:cNvPr>
            <p:cNvSpPr txBox="1"/>
            <p:nvPr/>
          </p:nvSpPr>
          <p:spPr>
            <a:xfrm>
              <a:off x="5058187" y="4713666"/>
              <a:ext cx="1316807" cy="5438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67" dirty="0"/>
                <a:t>Interacts with LIN7</a:t>
              </a:r>
              <a:endParaRPr lang="en-US" sz="1467" spc="-1" dirty="0">
                <a:latin typeface="Arial"/>
              </a:endParaRPr>
            </a:p>
          </p:txBody>
        </p:sp>
        <p:sp>
          <p:nvSpPr>
            <p:cNvPr id="12" name="Left Bracket 11">
              <a:extLst>
                <a:ext uri="{FF2B5EF4-FFF2-40B4-BE49-F238E27FC236}">
                  <a16:creationId xmlns:a16="http://schemas.microsoft.com/office/drawing/2014/main" id="{5FACBE01-13DD-93CB-6766-386DE4DD28BE}"/>
                </a:ext>
              </a:extLst>
            </p:cNvPr>
            <p:cNvSpPr/>
            <p:nvPr/>
          </p:nvSpPr>
          <p:spPr>
            <a:xfrm rot="5400000">
              <a:off x="9807951" y="3337386"/>
              <a:ext cx="87720" cy="3919015"/>
            </a:xfrm>
            <a:prstGeom prst="leftBracket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65D346F-87BA-FC6C-0EB1-76B707821D43}"/>
                </a:ext>
              </a:extLst>
            </p:cNvPr>
            <p:cNvSpPr txBox="1"/>
            <p:nvPr/>
          </p:nvSpPr>
          <p:spPr>
            <a:xfrm>
              <a:off x="7663037" y="4818614"/>
              <a:ext cx="4652788" cy="3181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67" dirty="0"/>
                <a:t>SH3-GK  interacts intramolecularly: closed state</a:t>
              </a:r>
            </a:p>
          </p:txBody>
        </p:sp>
      </p:grpSp>
      <p:sp>
        <p:nvSpPr>
          <p:cNvPr id="17" name="Left Bracket 16">
            <a:extLst>
              <a:ext uri="{FF2B5EF4-FFF2-40B4-BE49-F238E27FC236}">
                <a16:creationId xmlns:a16="http://schemas.microsoft.com/office/drawing/2014/main" id="{0BF8FE9B-D475-A275-8D53-EEAEED082A25}"/>
              </a:ext>
            </a:extLst>
          </p:cNvPr>
          <p:cNvSpPr/>
          <p:nvPr/>
        </p:nvSpPr>
        <p:spPr>
          <a:xfrm rot="5400000">
            <a:off x="6775909" y="4989118"/>
            <a:ext cx="87721" cy="1038743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BD07D04-AC15-5152-FC9F-158B36206CDA}"/>
              </a:ext>
            </a:extLst>
          </p:cNvPr>
          <p:cNvSpPr txBox="1"/>
          <p:nvPr/>
        </p:nvSpPr>
        <p:spPr>
          <a:xfrm>
            <a:off x="6138863" y="4917865"/>
            <a:ext cx="1316807" cy="5438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67" dirty="0"/>
              <a:t>Interacts with SDC2</a:t>
            </a:r>
            <a:endParaRPr lang="en-US" sz="1467" spc="-1" dirty="0">
              <a:latin typeface="Arial"/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FF675FC-AC37-7E33-EF4D-F0C2E949BF46}"/>
              </a:ext>
            </a:extLst>
          </p:cNvPr>
          <p:cNvGrpSpPr/>
          <p:nvPr/>
        </p:nvGrpSpPr>
        <p:grpSpPr>
          <a:xfrm>
            <a:off x="226653" y="1481010"/>
            <a:ext cx="2719748" cy="3214724"/>
            <a:chOff x="-111865" y="1105230"/>
            <a:chExt cx="2950368" cy="3342252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01CF11FC-EE73-C602-5400-B0D99686B0E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76018" y="1888263"/>
              <a:ext cx="2462485" cy="2559219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3586FA72-40EC-FC7A-5F2B-C321C8321C0B}"/>
                </a:ext>
              </a:extLst>
            </p:cNvPr>
            <p:cNvSpPr txBox="1"/>
            <p:nvPr/>
          </p:nvSpPr>
          <p:spPr>
            <a:xfrm>
              <a:off x="-111865" y="1974989"/>
              <a:ext cx="1956275" cy="6079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 dirty="0" err="1">
                  <a:solidFill>
                    <a:srgbClr val="FF7C26"/>
                  </a:solidFill>
                </a:rPr>
                <a:t>Pseudokinase</a:t>
              </a:r>
              <a:r>
                <a:rPr lang="en-US" sz="1600" b="1" dirty="0">
                  <a:solidFill>
                    <a:srgbClr val="FF7C26"/>
                  </a:solidFill>
                </a:rPr>
                <a:t>  domain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095BFC22-16E4-131C-557A-8D6684504E00}"/>
                </a:ext>
              </a:extLst>
            </p:cNvPr>
            <p:cNvSpPr txBox="1"/>
            <p:nvPr/>
          </p:nvSpPr>
          <p:spPr>
            <a:xfrm>
              <a:off x="-2390" y="2985009"/>
              <a:ext cx="1108063" cy="3519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b="1" dirty="0">
                  <a:solidFill>
                    <a:srgbClr val="FFC000"/>
                  </a:solidFill>
                </a:rPr>
                <a:t>APBA1 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DF78C681-B671-616F-D17C-7B0BFCD69994}"/>
                </a:ext>
              </a:extLst>
            </p:cNvPr>
            <p:cNvSpPr txBox="1"/>
            <p:nvPr/>
          </p:nvSpPr>
          <p:spPr>
            <a:xfrm>
              <a:off x="270093" y="1105230"/>
              <a:ext cx="2235363" cy="319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/>
                <a:t>APBA1 (331-406)</a:t>
              </a:r>
            </a:p>
          </p:txBody>
        </p: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id="{B2BBBB74-E2A1-FE7F-F9CF-63D026CF69BE}"/>
                </a:ext>
              </a:extLst>
            </p:cNvPr>
            <p:cNvCxnSpPr>
              <a:cxnSpLocks/>
            </p:cNvCxnSpPr>
            <p:nvPr/>
          </p:nvCxnSpPr>
          <p:spPr>
            <a:xfrm>
              <a:off x="1766547" y="1750895"/>
              <a:ext cx="175739" cy="311926"/>
            </a:xfrm>
            <a:prstGeom prst="straightConnector1">
              <a:avLst/>
            </a:prstGeom>
            <a:ln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7E418C52-AFDB-C162-BD02-76245E560551}"/>
              </a:ext>
            </a:extLst>
          </p:cNvPr>
          <p:cNvGrpSpPr/>
          <p:nvPr/>
        </p:nvGrpSpPr>
        <p:grpSpPr>
          <a:xfrm>
            <a:off x="3173853" y="1486867"/>
            <a:ext cx="2677773" cy="3294309"/>
            <a:chOff x="2728886" y="1115439"/>
            <a:chExt cx="2701420" cy="3134352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A152C28A-4F3C-E220-52BB-81E8160B3BD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109211" y="1554705"/>
              <a:ext cx="2255689" cy="2695086"/>
            </a:xfrm>
            <a:prstGeom prst="rect">
              <a:avLst/>
            </a:prstGeom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BE0E7236-472F-0474-0ECE-644A3F42AE77}"/>
                </a:ext>
              </a:extLst>
            </p:cNvPr>
            <p:cNvSpPr txBox="1"/>
            <p:nvPr/>
          </p:nvSpPr>
          <p:spPr>
            <a:xfrm>
              <a:off x="4739456" y="2857282"/>
              <a:ext cx="690850" cy="32211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solidFill>
                    <a:srgbClr val="6F4DDC"/>
                  </a:solidFill>
                </a:rPr>
                <a:t>L27.1 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DE773F56-F53D-3600-FEB7-5CC694D5BC12}"/>
                </a:ext>
              </a:extLst>
            </p:cNvPr>
            <p:cNvSpPr txBox="1"/>
            <p:nvPr/>
          </p:nvSpPr>
          <p:spPr>
            <a:xfrm>
              <a:off x="3294076" y="1115439"/>
              <a:ext cx="1900173" cy="2928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/>
                <a:t>DLG1 (1-65)</a:t>
              </a: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C7257D37-2E63-392D-534D-44DA00930E68}"/>
                </a:ext>
              </a:extLst>
            </p:cNvPr>
            <p:cNvCxnSpPr>
              <a:cxnSpLocks/>
            </p:cNvCxnSpPr>
            <p:nvPr/>
          </p:nvCxnSpPr>
          <p:spPr>
            <a:xfrm>
              <a:off x="4432643" y="1645796"/>
              <a:ext cx="73493" cy="374701"/>
            </a:xfrm>
            <a:prstGeom prst="straightConnector1">
              <a:avLst/>
            </a:prstGeom>
            <a:ln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6A50A2D8-3675-C7E2-8AEF-600A5FD6D88C}"/>
                </a:ext>
              </a:extLst>
            </p:cNvPr>
            <p:cNvSpPr txBox="1"/>
            <p:nvPr/>
          </p:nvSpPr>
          <p:spPr>
            <a:xfrm>
              <a:off x="2728886" y="2279902"/>
              <a:ext cx="924480" cy="32211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600" b="1" dirty="0">
                  <a:solidFill>
                    <a:srgbClr val="00E0D9"/>
                  </a:solidFill>
                </a:rPr>
                <a:t>DLG1</a:t>
              </a:r>
            </a:p>
          </p:txBody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3158B835-BBD4-A691-5D19-1BA6E25629AD}"/>
              </a:ext>
            </a:extLst>
          </p:cNvPr>
          <p:cNvGrpSpPr/>
          <p:nvPr/>
        </p:nvGrpSpPr>
        <p:grpSpPr>
          <a:xfrm>
            <a:off x="8560288" y="1505355"/>
            <a:ext cx="3530112" cy="3105404"/>
            <a:chOff x="6873521" y="1607420"/>
            <a:chExt cx="3530112" cy="3105403"/>
          </a:xfrm>
        </p:grpSpPr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01AEC96E-5138-0EC8-712D-089D5B94A12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873521" y="2342737"/>
              <a:ext cx="2181556" cy="2370086"/>
            </a:xfrm>
            <a:prstGeom prst="rect">
              <a:avLst/>
            </a:prstGeom>
          </p:spPr>
        </p:pic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75A66F0A-B535-DB73-BABA-2931BB215338}"/>
                </a:ext>
              </a:extLst>
            </p:cNvPr>
            <p:cNvSpPr txBox="1"/>
            <p:nvPr/>
          </p:nvSpPr>
          <p:spPr>
            <a:xfrm>
              <a:off x="7605044" y="2504126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US" dirty="0"/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A0F79A18-9C33-F2AF-3253-E914D254EB5A}"/>
                </a:ext>
              </a:extLst>
            </p:cNvPr>
            <p:cNvSpPr txBox="1"/>
            <p:nvPr/>
          </p:nvSpPr>
          <p:spPr>
            <a:xfrm>
              <a:off x="8388377" y="4065278"/>
              <a:ext cx="108658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rgbClr val="FF5398"/>
                  </a:solidFill>
                </a:rPr>
                <a:t>PDZ domain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6ED42160-24D9-F9FF-FD7C-5409EC655F5A}"/>
                </a:ext>
              </a:extLst>
            </p:cNvPr>
            <p:cNvSpPr txBox="1"/>
            <p:nvPr/>
          </p:nvSpPr>
          <p:spPr>
            <a:xfrm>
              <a:off x="7758524" y="1607420"/>
              <a:ext cx="197553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b="1" dirty="0"/>
                <a:t>EFYA motif of SDC2</a:t>
              </a:r>
            </a:p>
          </p:txBody>
        </p:sp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95380360-4A7D-4249-ECAA-70AA51E4138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188539" y="2803870"/>
              <a:ext cx="1215094" cy="1169487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D0959830-40E1-E241-4ACA-DE60BBBD8996}"/>
                </a:ext>
              </a:extLst>
            </p:cNvPr>
            <p:cNvSpPr/>
            <p:nvPr/>
          </p:nvSpPr>
          <p:spPr>
            <a:xfrm>
              <a:off x="8045452" y="3391127"/>
              <a:ext cx="736578" cy="689727"/>
            </a:xfrm>
            <a:prstGeom prst="rect">
              <a:avLst/>
            </a:prstGeom>
            <a:noFill/>
            <a:ln w="19050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3ABF9A8A-1889-D637-0314-A7EED75A8615}"/>
                </a:ext>
              </a:extLst>
            </p:cNvPr>
            <p:cNvCxnSpPr/>
            <p:nvPr/>
          </p:nvCxnSpPr>
          <p:spPr>
            <a:xfrm flipV="1">
              <a:off x="8760459" y="2829567"/>
              <a:ext cx="428080" cy="559046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5312AFB0-8A62-3238-D9BF-FF29492CB890}"/>
                </a:ext>
              </a:extLst>
            </p:cNvPr>
            <p:cNvCxnSpPr/>
            <p:nvPr/>
          </p:nvCxnSpPr>
          <p:spPr>
            <a:xfrm flipV="1">
              <a:off x="8782030" y="3973357"/>
              <a:ext cx="406509" cy="107497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438FEB16-6BAE-650C-270A-70BCA35FEC24}"/>
              </a:ext>
            </a:extLst>
          </p:cNvPr>
          <p:cNvCxnSpPr>
            <a:cxnSpLocks/>
          </p:cNvCxnSpPr>
          <p:nvPr/>
        </p:nvCxnSpPr>
        <p:spPr>
          <a:xfrm>
            <a:off x="2739301" y="1555286"/>
            <a:ext cx="0" cy="3265337"/>
          </a:xfrm>
          <a:prstGeom prst="line">
            <a:avLst/>
          </a:prstGeom>
          <a:ln w="63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2D49C587-9629-984F-B93F-1E0771E6B8B0}"/>
              </a:ext>
            </a:extLst>
          </p:cNvPr>
          <p:cNvCxnSpPr>
            <a:cxnSpLocks/>
          </p:cNvCxnSpPr>
          <p:nvPr/>
        </p:nvCxnSpPr>
        <p:spPr>
          <a:xfrm>
            <a:off x="5989383" y="1536236"/>
            <a:ext cx="0" cy="3265337"/>
          </a:xfrm>
          <a:prstGeom prst="line">
            <a:avLst/>
          </a:prstGeom>
          <a:ln w="63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451B8536-DDC6-8874-0851-2361A47A8531}"/>
              </a:ext>
            </a:extLst>
          </p:cNvPr>
          <p:cNvCxnSpPr>
            <a:cxnSpLocks/>
          </p:cNvCxnSpPr>
          <p:nvPr/>
        </p:nvCxnSpPr>
        <p:spPr>
          <a:xfrm>
            <a:off x="8839200" y="1524806"/>
            <a:ext cx="0" cy="3265337"/>
          </a:xfrm>
          <a:prstGeom prst="line">
            <a:avLst/>
          </a:prstGeom>
          <a:ln w="63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67C32B2F-9347-989A-76A5-C13CAB79E807}"/>
              </a:ext>
            </a:extLst>
          </p:cNvPr>
          <p:cNvSpPr txBox="1"/>
          <p:nvPr/>
        </p:nvSpPr>
        <p:spPr>
          <a:xfrm>
            <a:off x="364314" y="164542"/>
            <a:ext cx="113351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0432FF"/>
                </a:solidFill>
              </a:rPr>
              <a:t>Application: AF2 Interactomes with ipSAE:</a:t>
            </a:r>
          </a:p>
          <a:p>
            <a:pPr algn="ctr"/>
            <a:r>
              <a:rPr lang="en-US" sz="2800" dirty="0">
                <a:solidFill>
                  <a:srgbClr val="0432FF"/>
                </a:solidFill>
              </a:rPr>
              <a:t>Models of </a:t>
            </a:r>
            <a:r>
              <a:rPr lang="en-US" sz="2800" i="1" dirty="0">
                <a:solidFill>
                  <a:srgbClr val="0432FF"/>
                </a:solidFill>
              </a:rPr>
              <a:t>CASK pseudokinase </a:t>
            </a:r>
            <a:r>
              <a:rPr lang="en-US" sz="2800" dirty="0">
                <a:solidFill>
                  <a:srgbClr val="0432FF"/>
                </a:solidFill>
              </a:rPr>
              <a:t>and its interacting partners </a:t>
            </a: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A1DDCE1B-7B63-425A-F22C-78B91F87C558}"/>
              </a:ext>
            </a:extLst>
          </p:cNvPr>
          <p:cNvGrpSpPr/>
          <p:nvPr/>
        </p:nvGrpSpPr>
        <p:grpSpPr>
          <a:xfrm>
            <a:off x="6359029" y="1484183"/>
            <a:ext cx="2404159" cy="3281165"/>
            <a:chOff x="5257743" y="1151914"/>
            <a:chExt cx="2404157" cy="3281165"/>
          </a:xfrm>
        </p:grpSpPr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1F8C97A8-92B6-13F4-CD84-AA89A08EF04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257743" y="1951672"/>
              <a:ext cx="1906589" cy="2481407"/>
            </a:xfrm>
            <a:prstGeom prst="rect">
              <a:avLst/>
            </a:prstGeom>
          </p:spPr>
        </p:pic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4AB57F32-6171-0106-E150-DBA3C7101AE3}"/>
                </a:ext>
              </a:extLst>
            </p:cNvPr>
            <p:cNvSpPr txBox="1"/>
            <p:nvPr/>
          </p:nvSpPr>
          <p:spPr>
            <a:xfrm>
              <a:off x="6564143" y="1771498"/>
              <a:ext cx="77229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b="1" dirty="0">
                  <a:solidFill>
                    <a:srgbClr val="6F4DDC"/>
                  </a:solidFill>
                </a:rPr>
                <a:t>L27.2 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830BE8FD-7D50-4643-545E-A7D677E8249C}"/>
                </a:ext>
              </a:extLst>
            </p:cNvPr>
            <p:cNvSpPr txBox="1"/>
            <p:nvPr/>
          </p:nvSpPr>
          <p:spPr>
            <a:xfrm>
              <a:off x="6443860" y="3429222"/>
              <a:ext cx="706814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600" b="1" dirty="0">
                  <a:solidFill>
                    <a:srgbClr val="5D899F"/>
                  </a:solidFill>
                </a:rPr>
                <a:t>LIN7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E45631B5-99EF-22CA-7066-CFCDB240E0FC}"/>
                </a:ext>
              </a:extLst>
            </p:cNvPr>
            <p:cNvSpPr txBox="1"/>
            <p:nvPr/>
          </p:nvSpPr>
          <p:spPr>
            <a:xfrm>
              <a:off x="5319743" y="1151914"/>
              <a:ext cx="234215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/>
                <a:t>LIN7-L27 domain (1-60)</a:t>
              </a:r>
            </a:p>
          </p:txBody>
        </p: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E2340589-DBAE-1053-EE23-6BB868A2AA96}"/>
                </a:ext>
              </a:extLst>
            </p:cNvPr>
            <p:cNvCxnSpPr>
              <a:cxnSpLocks/>
            </p:cNvCxnSpPr>
            <p:nvPr/>
          </p:nvCxnSpPr>
          <p:spPr>
            <a:xfrm>
              <a:off x="6369247" y="1776983"/>
              <a:ext cx="289070" cy="733701"/>
            </a:xfrm>
            <a:prstGeom prst="straightConnector1">
              <a:avLst/>
            </a:prstGeom>
            <a:ln>
              <a:solidFill>
                <a:schemeClr val="accent5">
                  <a:lumMod val="60000"/>
                  <a:lumOff val="40000"/>
                </a:schemeClr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448707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5863A91-A3D8-984E-2471-7DAE8E0DAF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91" r="10685"/>
          <a:stretch>
            <a:fillRect/>
          </a:stretch>
        </p:blipFill>
        <p:spPr>
          <a:xfrm>
            <a:off x="1" y="1092201"/>
            <a:ext cx="4340655" cy="30976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C247DE-086B-1FE0-9ED8-BF43B4FFC231}"/>
              </a:ext>
            </a:extLst>
          </p:cNvPr>
          <p:cNvSpPr txBox="1"/>
          <p:nvPr/>
        </p:nvSpPr>
        <p:spPr>
          <a:xfrm>
            <a:off x="678138" y="119891"/>
            <a:ext cx="10844303" cy="1241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267" dirty="0">
                <a:solidFill>
                  <a:srgbClr val="0432FF"/>
                </a:solidFill>
              </a:rPr>
              <a:t>Applications: ipSAE in Protein binder design</a:t>
            </a:r>
          </a:p>
          <a:p>
            <a:pPr algn="ctr"/>
            <a:r>
              <a:rPr lang="en-US" sz="3200" dirty="0">
                <a:solidFill>
                  <a:srgbClr val="17A574"/>
                </a:solidFill>
              </a:rPr>
              <a:t>Works as a filter to enrich binders</a:t>
            </a:r>
          </a:p>
        </p:txBody>
      </p:sp>
      <p:pic>
        <p:nvPicPr>
          <p:cNvPr id="4" name="Picture 3" descr="A document with text and numbers&#10;&#10;AI-generated content may be incorrect.">
            <a:extLst>
              <a:ext uri="{FF2B5EF4-FFF2-40B4-BE49-F238E27FC236}">
                <a16:creationId xmlns:a16="http://schemas.microsoft.com/office/drawing/2014/main" id="{6304C085-62AF-DBDC-1AAD-06BE82FF0D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97" t="-141" b="59507"/>
          <a:stretch>
            <a:fillRect/>
          </a:stretch>
        </p:blipFill>
        <p:spPr>
          <a:xfrm>
            <a:off x="304800" y="3733801"/>
            <a:ext cx="6282413" cy="265336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31932E6-5BBC-F2C9-5348-B179127523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2023" y="3777769"/>
            <a:ext cx="4337467" cy="2640657"/>
          </a:xfrm>
          <a:prstGeom prst="rect">
            <a:avLst/>
          </a:prstGeom>
        </p:spPr>
      </p:pic>
      <p:pic>
        <p:nvPicPr>
          <p:cNvPr id="6" name="Picture 5" descr="A close-up of a white background&#10;&#10;AI-generated content may be incorrect.">
            <a:extLst>
              <a:ext uri="{FF2B5EF4-FFF2-40B4-BE49-F238E27FC236}">
                <a16:creationId xmlns:a16="http://schemas.microsoft.com/office/drawing/2014/main" id="{C414F4D5-0C3A-6F1B-3918-3F31BBE69C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0656" y="1691867"/>
            <a:ext cx="7572321" cy="173713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652C204-93BF-A789-807A-387595268D75}"/>
              </a:ext>
            </a:extLst>
          </p:cNvPr>
          <p:cNvSpPr txBox="1"/>
          <p:nvPr/>
        </p:nvSpPr>
        <p:spPr>
          <a:xfrm>
            <a:off x="7028811" y="2819401"/>
            <a:ext cx="4983892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33" dirty="0">
                <a:solidFill>
                  <a:srgbClr val="FF0000"/>
                </a:solidFill>
              </a:rPr>
              <a:t>Used </a:t>
            </a:r>
            <a:r>
              <a:rPr lang="en-US" sz="2133" dirty="0" err="1">
                <a:solidFill>
                  <a:srgbClr val="FF0000"/>
                </a:solidFill>
              </a:rPr>
              <a:t>ipSAE_max</a:t>
            </a:r>
            <a:r>
              <a:rPr lang="en-US" sz="2133" dirty="0">
                <a:solidFill>
                  <a:srgbClr val="FF0000"/>
                </a:solidFill>
              </a:rPr>
              <a:t>: correlation with </a:t>
            </a:r>
            <a:r>
              <a:rPr lang="en-US" sz="2133" dirty="0" err="1">
                <a:solidFill>
                  <a:srgbClr val="FF0000"/>
                </a:solidFill>
              </a:rPr>
              <a:t>kD</a:t>
            </a:r>
            <a:endParaRPr lang="en-US" sz="2133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484910-CE79-6690-ECF2-78451A3D9604}"/>
              </a:ext>
            </a:extLst>
          </p:cNvPr>
          <p:cNvSpPr txBox="1"/>
          <p:nvPr/>
        </p:nvSpPr>
        <p:spPr>
          <a:xfrm>
            <a:off x="2120001" y="6418426"/>
            <a:ext cx="2448371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33" dirty="0">
                <a:solidFill>
                  <a:srgbClr val="FF0000"/>
                </a:solidFill>
              </a:rPr>
              <a:t>Used </a:t>
            </a:r>
            <a:r>
              <a:rPr lang="en-US" sz="2133" dirty="0" err="1">
                <a:solidFill>
                  <a:srgbClr val="FF0000"/>
                </a:solidFill>
              </a:rPr>
              <a:t>ipSAE_min</a:t>
            </a:r>
            <a:endParaRPr lang="en-US" sz="2133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499A42-8EE8-1861-20CC-E8A41A1B87B0}"/>
              </a:ext>
            </a:extLst>
          </p:cNvPr>
          <p:cNvSpPr txBox="1"/>
          <p:nvPr/>
        </p:nvSpPr>
        <p:spPr>
          <a:xfrm>
            <a:off x="8026400" y="6406596"/>
            <a:ext cx="3454400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33" dirty="0">
                <a:solidFill>
                  <a:srgbClr val="FF0000"/>
                </a:solidFill>
              </a:rPr>
              <a:t>Used </a:t>
            </a:r>
            <a:r>
              <a:rPr lang="en-US" sz="2133" dirty="0" err="1">
                <a:solidFill>
                  <a:srgbClr val="FF0000"/>
                </a:solidFill>
              </a:rPr>
              <a:t>ipSAE_min</a:t>
            </a:r>
            <a:r>
              <a:rPr lang="en-US" sz="2133" dirty="0">
                <a:solidFill>
                  <a:srgbClr val="FF0000"/>
                </a:solidFill>
              </a:rPr>
              <a:t> as filter</a:t>
            </a:r>
          </a:p>
        </p:txBody>
      </p:sp>
    </p:spTree>
    <p:extLst>
      <p:ext uri="{BB962C8B-B14F-4D97-AF65-F5344CB8AC3E}">
        <p14:creationId xmlns:p14="http://schemas.microsoft.com/office/powerpoint/2010/main" val="182349427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39">
            <a:extLst>
              <a:ext uri="{FF2B5EF4-FFF2-40B4-BE49-F238E27FC236}">
                <a16:creationId xmlns:a16="http://schemas.microsoft.com/office/drawing/2014/main" id="{B146481D-72CB-3266-3A2B-1C9C6A529B31}"/>
              </a:ext>
            </a:extLst>
          </p:cNvPr>
          <p:cNvSpPr txBox="1"/>
          <p:nvPr/>
        </p:nvSpPr>
        <p:spPr>
          <a:xfrm>
            <a:off x="9018507" y="388355"/>
            <a:ext cx="2940833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0432FF"/>
                </a:solidFill>
              </a:rPr>
              <a:t>AlphaFold2 models </a:t>
            </a:r>
          </a:p>
          <a:p>
            <a:pPr algn="ctr"/>
            <a:r>
              <a:rPr lang="en-US" sz="2400" dirty="0">
                <a:solidFill>
                  <a:srgbClr val="0432FF"/>
                </a:solidFill>
              </a:rPr>
              <a:t>of MYC-based designs bound to Aurora-A</a:t>
            </a:r>
          </a:p>
          <a:p>
            <a:pPr algn="ctr"/>
            <a:r>
              <a:rPr lang="en-US" sz="2400" dirty="0">
                <a:solidFill>
                  <a:srgbClr val="0432FF"/>
                </a:solidFill>
              </a:rPr>
              <a:t>(J. Miles and R. Bayliss, Leeds)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The helix from N-Myc is present at the front of each of the binders.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The designs comprise 3 helices at least, with the most being a 6 helical bundle. 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047F743F-36B3-8340-6F17-8D18B56250E6}"/>
              </a:ext>
            </a:extLst>
          </p:cNvPr>
          <p:cNvCxnSpPr>
            <a:cxnSpLocks/>
          </p:cNvCxnSpPr>
          <p:nvPr/>
        </p:nvCxnSpPr>
        <p:spPr>
          <a:xfrm>
            <a:off x="7860633" y="11040"/>
            <a:ext cx="0" cy="56455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diagram of a model of a protein&#10;&#10;AI-generated content may be incorrect.">
            <a:extLst>
              <a:ext uri="{FF2B5EF4-FFF2-40B4-BE49-F238E27FC236}">
                <a16:creationId xmlns:a16="http://schemas.microsoft.com/office/drawing/2014/main" id="{724930E0-B929-402F-ADCE-130DEBBBC46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6434"/>
          <a:stretch>
            <a:fillRect/>
          </a:stretch>
        </p:blipFill>
        <p:spPr>
          <a:xfrm>
            <a:off x="232660" y="81933"/>
            <a:ext cx="8411059" cy="682473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6055C50-2FE3-4E98-969C-C4B7FCDEE83A}"/>
              </a:ext>
            </a:extLst>
          </p:cNvPr>
          <p:cNvSpPr/>
          <p:nvPr/>
        </p:nvSpPr>
        <p:spPr>
          <a:xfrm>
            <a:off x="232660" y="-43552"/>
            <a:ext cx="381000" cy="3046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4D41012-4C94-9AB3-72F0-9DCCD6929896}"/>
              </a:ext>
            </a:extLst>
          </p:cNvPr>
          <p:cNvSpPr/>
          <p:nvPr/>
        </p:nvSpPr>
        <p:spPr>
          <a:xfrm flipV="1">
            <a:off x="7670133" y="-152323"/>
            <a:ext cx="381000" cy="3046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2716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C4257-28FF-995B-0CEF-1AFF3308E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7289" y="122900"/>
            <a:ext cx="8192318" cy="839883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0432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ipSAE from AF2 models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23116D9-7C1A-966F-597C-C225C3411715}"/>
              </a:ext>
            </a:extLst>
          </p:cNvPr>
          <p:cNvSpPr txBox="1"/>
          <p:nvPr/>
        </p:nvSpPr>
        <p:spPr>
          <a:xfrm>
            <a:off x="3204375" y="5862813"/>
            <a:ext cx="57832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Jennifer Miles and Richard Bayliss, University of Leeds</a:t>
            </a:r>
            <a:endParaRPr lang="en-US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EADA8CA-2C9E-9C9D-809A-507B5D92BA3C}"/>
              </a:ext>
            </a:extLst>
          </p:cNvPr>
          <p:cNvSpPr txBox="1"/>
          <p:nvPr/>
        </p:nvSpPr>
        <p:spPr>
          <a:xfrm>
            <a:off x="1586348" y="1349622"/>
            <a:ext cx="9289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Binding affinities determined using Isothermal Titration Calorimetry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65165D0-8667-5407-3B44-37E4477C32D8}"/>
              </a:ext>
            </a:extLst>
          </p:cNvPr>
          <p:cNvGraphicFramePr>
            <a:graphicFrameLocks noGrp="1"/>
          </p:cNvGraphicFramePr>
          <p:nvPr/>
        </p:nvGraphicFramePr>
        <p:xfrm>
          <a:off x="2872977" y="2240814"/>
          <a:ext cx="6252081" cy="2961640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2084027">
                  <a:extLst>
                    <a:ext uri="{9D8B030D-6E8A-4147-A177-3AD203B41FA5}">
                      <a16:colId xmlns:a16="http://schemas.microsoft.com/office/drawing/2014/main" val="918401039"/>
                    </a:ext>
                  </a:extLst>
                </a:gridCol>
                <a:gridCol w="2084027">
                  <a:extLst>
                    <a:ext uri="{9D8B030D-6E8A-4147-A177-3AD203B41FA5}">
                      <a16:colId xmlns:a16="http://schemas.microsoft.com/office/drawing/2014/main" val="1983613593"/>
                    </a:ext>
                  </a:extLst>
                </a:gridCol>
                <a:gridCol w="2084027">
                  <a:extLst>
                    <a:ext uri="{9D8B030D-6E8A-4147-A177-3AD203B41FA5}">
                      <a16:colId xmlns:a16="http://schemas.microsoft.com/office/drawing/2014/main" val="1410616829"/>
                    </a:ext>
                  </a:extLst>
                </a:gridCol>
              </a:tblGrid>
              <a:tr h="347272">
                <a:tc>
                  <a:txBody>
                    <a:bodyPr/>
                    <a:lstStyle/>
                    <a:p>
                      <a:r>
                        <a:rPr lang="en-US" dirty="0"/>
                        <a:t>Construct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Avg ipSAE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Kd (nM)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973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B050"/>
                          </a:solidFill>
                        </a:rPr>
                        <a:t>DBS1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B050"/>
                          </a:solidFill>
                        </a:rPr>
                        <a:t>0.75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B050"/>
                          </a:solidFill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1983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B050"/>
                          </a:solidFill>
                        </a:rPr>
                        <a:t>DBL5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B050"/>
                          </a:solidFill>
                        </a:rPr>
                        <a:t>0.64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B050"/>
                          </a:solidFill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337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B050"/>
                          </a:solidFill>
                        </a:rPr>
                        <a:t>DBS5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B050"/>
                          </a:solidFill>
                        </a:rPr>
                        <a:t>0.71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B050"/>
                          </a:solidFill>
                        </a:rPr>
                        <a:t>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89546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DBS2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0.42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8554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DBL6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83476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DBL3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72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DBL4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0.70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787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11058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950024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7A1C78-B3E5-F49E-F1D0-8AC121127693}"/>
              </a:ext>
            </a:extLst>
          </p:cNvPr>
          <p:cNvSpPr txBox="1"/>
          <p:nvPr/>
        </p:nvSpPr>
        <p:spPr>
          <a:xfrm>
            <a:off x="1016000" y="347019"/>
            <a:ext cx="975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0432FF"/>
                </a:solidFill>
              </a:rPr>
              <a:t>Further Considerations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239363-6736-A446-029C-574A6D28D001}"/>
              </a:ext>
            </a:extLst>
          </p:cNvPr>
          <p:cNvSpPr txBox="1"/>
          <p:nvPr/>
        </p:nvSpPr>
        <p:spPr>
          <a:xfrm>
            <a:off x="457200" y="1719989"/>
            <a:ext cx="112776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 err="1"/>
              <a:t>ipSAE_min</a:t>
            </a:r>
            <a:r>
              <a:rPr lang="en-US" sz="2400" dirty="0"/>
              <a:t>, </a:t>
            </a:r>
            <a:r>
              <a:rPr lang="en-US" sz="2400" dirty="0" err="1"/>
              <a:t>ipSAE_max</a:t>
            </a:r>
            <a:r>
              <a:rPr lang="en-US" sz="2400" dirty="0"/>
              <a:t>, ipSAE (A </a:t>
            </a:r>
            <a:r>
              <a:rPr lang="en-US" sz="2400" dirty="0">
                <a:sym typeface="Wingdings" pitchFamily="2" charset="2"/>
              </a:rPr>
              <a:t> B), ipSAE (B  A) for protein design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>
              <a:sym typeface="Wingdings" pitchFamily="2" charset="2"/>
            </a:endParaRP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 err="1"/>
              <a:t>ipSAE_min</a:t>
            </a:r>
            <a:r>
              <a:rPr lang="en-US" sz="2400" dirty="0"/>
              <a:t>, </a:t>
            </a:r>
            <a:r>
              <a:rPr lang="en-US" sz="2400" dirty="0" err="1"/>
              <a:t>ipSAE_max</a:t>
            </a:r>
            <a:r>
              <a:rPr lang="en-US" sz="2400" dirty="0"/>
              <a:t>, ipSAE (A </a:t>
            </a:r>
            <a:r>
              <a:rPr lang="en-US" sz="2400" dirty="0">
                <a:sym typeface="Wingdings" pitchFamily="2" charset="2"/>
              </a:rPr>
              <a:t> B), ipSAE (B  A) for domain/peptides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>
              <a:sym typeface="Wingdings" pitchFamily="2" charset="2"/>
            </a:endParaRP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>
                <a:sym typeface="Wingdings" pitchFamily="2" charset="2"/>
              </a:rPr>
              <a:t>AF2 vs AF3 vs Boltz2 ipSAE scores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>
              <a:sym typeface="Wingdings" pitchFamily="2" charset="2"/>
            </a:endParaRP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>
                <a:sym typeface="Wingdings" pitchFamily="2" charset="2"/>
              </a:rPr>
              <a:t>Protein/nucleic-acid complexes in AF3, Boltz2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>
              <a:sym typeface="Wingdings" pitchFamily="2" charset="2"/>
            </a:endParaRP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>
                <a:sym typeface="Wingdings" pitchFamily="2" charset="2"/>
              </a:rPr>
              <a:t>Protein/ligand complexes in AF3, Boltz2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400" dirty="0">
              <a:sym typeface="Wingdings" pitchFamily="2" charset="2"/>
            </a:endParaRP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400" dirty="0">
                <a:sym typeface="Wingdings" pitchFamily="2" charset="2"/>
              </a:rPr>
              <a:t>Multivalent PPI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020572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protein&#10;&#10;AI-generated content may be incorrect.">
            <a:extLst>
              <a:ext uri="{FF2B5EF4-FFF2-40B4-BE49-F238E27FC236}">
                <a16:creationId xmlns:a16="http://schemas.microsoft.com/office/drawing/2014/main" id="{DCADC744-A3F4-4D8C-3B5E-C6E7386D01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656" t="4069" r="13192" b="5343"/>
          <a:stretch>
            <a:fillRect/>
          </a:stretch>
        </p:blipFill>
        <p:spPr>
          <a:xfrm>
            <a:off x="4167855" y="1558279"/>
            <a:ext cx="4353469" cy="40031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73110A-2967-70FF-30C8-CC6C765E9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66" y="148767"/>
            <a:ext cx="12078469" cy="846987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rgbClr val="0432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Assigning all domains in human protein kinases </a:t>
            </a:r>
            <a:br>
              <a:rPr lang="en-US" sz="3200" dirty="0">
                <a:solidFill>
                  <a:srgbClr val="0432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200" dirty="0">
                <a:solidFill>
                  <a:srgbClr val="0432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from full-length AlphaFold models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EBD967-E237-FC0A-2D8D-EB67D5656E58}"/>
              </a:ext>
            </a:extLst>
          </p:cNvPr>
          <p:cNvSpPr txBox="1"/>
          <p:nvPr/>
        </p:nvSpPr>
        <p:spPr>
          <a:xfrm>
            <a:off x="156200" y="1529522"/>
            <a:ext cx="4947141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Functional domains can be:</a:t>
            </a:r>
          </a:p>
          <a:p>
            <a:pPr lvl="1"/>
            <a:r>
              <a:rPr lang="en-US" sz="1600" dirty="0">
                <a:solidFill>
                  <a:srgbClr val="FF0000"/>
                </a:solidFill>
              </a:rPr>
              <a:t>Activating</a:t>
            </a:r>
          </a:p>
          <a:p>
            <a:pPr lvl="1"/>
            <a:r>
              <a:rPr lang="en-US" sz="1600" dirty="0">
                <a:solidFill>
                  <a:srgbClr val="FF0000"/>
                </a:solidFill>
              </a:rPr>
              <a:t>Inhibiting</a:t>
            </a:r>
          </a:p>
          <a:p>
            <a:pPr lvl="1"/>
            <a:r>
              <a:rPr lang="en-US" sz="1600" dirty="0">
                <a:solidFill>
                  <a:srgbClr val="FF0000"/>
                </a:solidFill>
              </a:rPr>
              <a:t>Membrane-binding</a:t>
            </a:r>
          </a:p>
          <a:p>
            <a:pPr lvl="1"/>
            <a:r>
              <a:rPr lang="en-US" sz="1600" dirty="0">
                <a:solidFill>
                  <a:srgbClr val="FF0000"/>
                </a:solidFill>
              </a:rPr>
              <a:t>Substrate-association</a:t>
            </a:r>
          </a:p>
          <a:p>
            <a:pPr lvl="1"/>
            <a:r>
              <a:rPr lang="en-US" sz="1600" dirty="0">
                <a:solidFill>
                  <a:srgbClr val="FF0000"/>
                </a:solidFill>
              </a:rPr>
              <a:t>Catalytic activity</a:t>
            </a:r>
          </a:p>
          <a:p>
            <a:pPr lvl="1"/>
            <a:r>
              <a:rPr lang="en-US" sz="1600" dirty="0">
                <a:solidFill>
                  <a:srgbClr val="FF0000"/>
                </a:solidFill>
              </a:rPr>
              <a:t>Scaffolding</a:t>
            </a:r>
          </a:p>
          <a:p>
            <a:endParaRPr lang="en-US" sz="1600" b="1" dirty="0"/>
          </a:p>
          <a:p>
            <a:r>
              <a:rPr lang="en-US" sz="1600" b="1" dirty="0"/>
              <a:t>Full-length models of UniProt sequences with AF2</a:t>
            </a:r>
          </a:p>
          <a:p>
            <a:endParaRPr lang="en-US" sz="1600" b="1" dirty="0"/>
          </a:p>
          <a:p>
            <a:r>
              <a:rPr lang="en-US" sz="1600" b="1" dirty="0"/>
              <a:t>Visualization with PyMOL of ECOD assignments (Evol. Classification of Domains, Grishin, UTSW)</a:t>
            </a:r>
          </a:p>
          <a:p>
            <a:endParaRPr lang="en-US" sz="1600" b="1" dirty="0"/>
          </a:p>
          <a:p>
            <a:r>
              <a:rPr lang="en-US" sz="1600" b="1" dirty="0"/>
              <a:t>Manual recording of 1673 domains in 480 proteins and NT/CT tails and isolated helices</a:t>
            </a:r>
          </a:p>
          <a:p>
            <a:endParaRPr lang="en-US" sz="1600" b="1" dirty="0"/>
          </a:p>
          <a:p>
            <a:r>
              <a:rPr lang="en-US" sz="1600" b="1" dirty="0"/>
              <a:t>17 novel domains in 30 kinases</a:t>
            </a:r>
          </a:p>
          <a:p>
            <a:endParaRPr lang="en-US" sz="1600" b="1" dirty="0"/>
          </a:p>
          <a:p>
            <a:r>
              <a:rPr lang="en-US" sz="1600" b="1" dirty="0"/>
              <a:t>Domain diagrams and data freely available (soon)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C0DE29-BB08-86C2-7F33-F4ABC045B9C7}"/>
              </a:ext>
            </a:extLst>
          </p:cNvPr>
          <p:cNvSpPr txBox="1"/>
          <p:nvPr/>
        </p:nvSpPr>
        <p:spPr>
          <a:xfrm>
            <a:off x="5239265" y="5802069"/>
            <a:ext cx="24579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CAMK_PRKD1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F289E1-A198-0AE4-8F9A-63DCFB230654}"/>
              </a:ext>
            </a:extLst>
          </p:cNvPr>
          <p:cNvSpPr txBox="1"/>
          <p:nvPr/>
        </p:nvSpPr>
        <p:spPr>
          <a:xfrm>
            <a:off x="9811265" y="5762520"/>
            <a:ext cx="1582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TYR_RET</a:t>
            </a:r>
          </a:p>
        </p:txBody>
      </p:sp>
      <p:pic>
        <p:nvPicPr>
          <p:cNvPr id="7" name="Picture 6" descr="A structure of a human brain&#10;&#10;AI-generated content may be incorrect.">
            <a:extLst>
              <a:ext uri="{FF2B5EF4-FFF2-40B4-BE49-F238E27FC236}">
                <a16:creationId xmlns:a16="http://schemas.microsoft.com/office/drawing/2014/main" id="{392C257F-8817-9474-BDE3-DDF53C366BC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538" t="6218" r="19868" b="6989"/>
          <a:stretch>
            <a:fillRect/>
          </a:stretch>
        </p:blipFill>
        <p:spPr>
          <a:xfrm>
            <a:off x="8129623" y="1606771"/>
            <a:ext cx="3939099" cy="415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07579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E2871BB-16E2-CC6C-B45E-9E80E22BBB33}"/>
              </a:ext>
            </a:extLst>
          </p:cNvPr>
          <p:cNvSpPr txBox="1"/>
          <p:nvPr/>
        </p:nvSpPr>
        <p:spPr>
          <a:xfrm>
            <a:off x="1768935" y="0"/>
            <a:ext cx="8330037" cy="17747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733" dirty="0">
                <a:solidFill>
                  <a:srgbClr val="0432FF"/>
                </a:solidFill>
              </a:rPr>
              <a:t>Domain diagrams for all human kinases</a:t>
            </a:r>
          </a:p>
          <a:p>
            <a:r>
              <a:rPr lang="en-US" sz="2400" dirty="0">
                <a:solidFill>
                  <a:srgbClr val="FF0000"/>
                </a:solidFill>
              </a:rPr>
              <a:t>21 domains shared between families – one color each</a:t>
            </a:r>
          </a:p>
          <a:p>
            <a:r>
              <a:rPr lang="en-US" sz="2400" dirty="0">
                <a:solidFill>
                  <a:srgbClr val="FF0000"/>
                </a:solidFill>
              </a:rPr>
              <a:t>9 colors used within each family for each domain</a:t>
            </a:r>
          </a:p>
          <a:p>
            <a:r>
              <a:rPr lang="en-US" sz="2400" dirty="0">
                <a:solidFill>
                  <a:srgbClr val="FF0000"/>
                </a:solidFill>
              </a:rPr>
              <a:t>domains above and helices/TM/Signal/</a:t>
            </a:r>
            <a:r>
              <a:rPr lang="en-US" sz="2400" dirty="0" err="1">
                <a:solidFill>
                  <a:srgbClr val="FF0000"/>
                </a:solidFill>
              </a:rPr>
              <a:t>ntTail</a:t>
            </a:r>
            <a:r>
              <a:rPr lang="en-US" sz="2400" dirty="0">
                <a:solidFill>
                  <a:srgbClr val="FF0000"/>
                </a:solidFill>
              </a:rPr>
              <a:t>/</a:t>
            </a:r>
            <a:r>
              <a:rPr lang="en-US" sz="2400" dirty="0" err="1">
                <a:solidFill>
                  <a:srgbClr val="FF0000"/>
                </a:solidFill>
              </a:rPr>
              <a:t>ctTail</a:t>
            </a:r>
            <a:r>
              <a:rPr lang="en-US" sz="2400" dirty="0">
                <a:solidFill>
                  <a:srgbClr val="FF0000"/>
                </a:solidFill>
              </a:rPr>
              <a:t> below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50B359-27CD-6F22-EDAC-CAFC054E6790}"/>
              </a:ext>
            </a:extLst>
          </p:cNvPr>
          <p:cNvSpPr txBox="1"/>
          <p:nvPr/>
        </p:nvSpPr>
        <p:spPr>
          <a:xfrm>
            <a:off x="0" y="2346073"/>
            <a:ext cx="1440266" cy="4205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133" dirty="0"/>
              <a:t>AGC_AKT1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98872A-B8E9-78A0-F468-AE26B592395E}"/>
              </a:ext>
            </a:extLst>
          </p:cNvPr>
          <p:cNvSpPr txBox="1"/>
          <p:nvPr/>
        </p:nvSpPr>
        <p:spPr>
          <a:xfrm>
            <a:off x="0" y="3193912"/>
            <a:ext cx="1875835" cy="4205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133" dirty="0"/>
              <a:t>CAMK_MARK1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2AF5F6-8224-1047-29FE-0CB4E3E7C051}"/>
              </a:ext>
            </a:extLst>
          </p:cNvPr>
          <p:cNvSpPr txBox="1"/>
          <p:nvPr/>
        </p:nvSpPr>
        <p:spPr>
          <a:xfrm>
            <a:off x="0" y="4155573"/>
            <a:ext cx="1922321" cy="4205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133" dirty="0"/>
              <a:t>CMGC_CDK18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8E54AA8-A733-469F-4F5F-790261403A08}"/>
              </a:ext>
            </a:extLst>
          </p:cNvPr>
          <p:cNvSpPr txBox="1"/>
          <p:nvPr/>
        </p:nvSpPr>
        <p:spPr>
          <a:xfrm>
            <a:off x="0" y="5170278"/>
            <a:ext cx="1500732" cy="4205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133" dirty="0"/>
              <a:t>TKL_LRRK1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C09AFF7-7F7F-B2C4-D8E2-4974145C12FB}"/>
              </a:ext>
            </a:extLst>
          </p:cNvPr>
          <p:cNvSpPr txBox="1"/>
          <p:nvPr/>
        </p:nvSpPr>
        <p:spPr>
          <a:xfrm>
            <a:off x="0" y="6144443"/>
            <a:ext cx="1564852" cy="4205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133" dirty="0"/>
              <a:t>TYR_EPHA2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B62D6F-4D0C-6AF1-8071-A071A4E7A31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694"/>
          <a:stretch>
            <a:fillRect/>
          </a:stretch>
        </p:blipFill>
        <p:spPr>
          <a:xfrm>
            <a:off x="1950272" y="2165735"/>
            <a:ext cx="9644079" cy="79582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55267A3-07FA-2C11-FE7C-DB49820FD07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4836"/>
          <a:stretch>
            <a:fillRect/>
          </a:stretch>
        </p:blipFill>
        <p:spPr>
          <a:xfrm>
            <a:off x="2024713" y="2984928"/>
            <a:ext cx="9922931" cy="85120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F71E758-9CE1-7777-B992-3C280A159E1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6692"/>
          <a:stretch>
            <a:fillRect/>
          </a:stretch>
        </p:blipFill>
        <p:spPr>
          <a:xfrm>
            <a:off x="2024706" y="3979050"/>
            <a:ext cx="9909024" cy="83181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64B909E-D96C-2B05-B7ED-713A35C75E8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4362"/>
          <a:stretch>
            <a:fillRect/>
          </a:stretch>
        </p:blipFill>
        <p:spPr>
          <a:xfrm>
            <a:off x="2024706" y="4985241"/>
            <a:ext cx="9922938" cy="85657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DFDF7E9-9D10-3E97-0263-B141E790D8C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6560"/>
          <a:stretch>
            <a:fillRect/>
          </a:stretch>
        </p:blipFill>
        <p:spPr>
          <a:xfrm>
            <a:off x="2024713" y="6016190"/>
            <a:ext cx="9922931" cy="833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89028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575B36-7F6D-9DB2-E904-B5716873CB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F82D8-D3A8-F393-402E-52D9624FC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5722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solidFill>
                  <a:srgbClr val="0432FF"/>
                </a:solidFill>
              </a:rPr>
              <a:t>17 Novel domains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1AB4F4-AA75-F57F-A527-5C160D2EAB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0848"/>
            <a:ext cx="5551869" cy="42915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15E5F3-C11C-30C0-6DA7-D54261ECF604}"/>
              </a:ext>
            </a:extLst>
          </p:cNvPr>
          <p:cNvSpPr txBox="1"/>
          <p:nvPr/>
        </p:nvSpPr>
        <p:spPr>
          <a:xfrm>
            <a:off x="704335" y="5683849"/>
            <a:ext cx="42922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40FF"/>
                </a:solidFill>
              </a:rPr>
              <a:t>TYR_ALK: </a:t>
            </a:r>
            <a:r>
              <a:rPr lang="en-US" dirty="0" err="1">
                <a:solidFill>
                  <a:srgbClr val="FF40FF"/>
                </a:solidFill>
              </a:rPr>
              <a:t>Nterminal</a:t>
            </a:r>
            <a:r>
              <a:rPr lang="en-US" dirty="0">
                <a:solidFill>
                  <a:srgbClr val="FF40FF"/>
                </a:solidFill>
              </a:rPr>
              <a:t> domain (47-255)</a:t>
            </a:r>
          </a:p>
          <a:p>
            <a:r>
              <a:rPr lang="en-US" dirty="0"/>
              <a:t>ECOD: not present (earlier </a:t>
            </a:r>
            <a:r>
              <a:rPr lang="en-US" dirty="0" err="1"/>
              <a:t>ConcanavaliA</a:t>
            </a:r>
            <a:r>
              <a:rPr lang="en-US" dirty="0"/>
              <a:t>)</a:t>
            </a:r>
          </a:p>
          <a:p>
            <a:r>
              <a:rPr lang="en-US" dirty="0"/>
              <a:t>TED: present, “no match”</a:t>
            </a:r>
          </a:p>
        </p:txBody>
      </p:sp>
      <p:pic>
        <p:nvPicPr>
          <p:cNvPr id="9" name="Picture 8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79BE5A8F-9157-AA4B-CDF7-04B5873303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5350" y="3060209"/>
            <a:ext cx="7496650" cy="225257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B474D8-32B9-9740-7D85-EA97535ACFBA}"/>
              </a:ext>
            </a:extLst>
          </p:cNvPr>
          <p:cNvSpPr txBox="1"/>
          <p:nvPr/>
        </p:nvSpPr>
        <p:spPr>
          <a:xfrm>
            <a:off x="6557554" y="5865223"/>
            <a:ext cx="3759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search.foldseek.com</a:t>
            </a:r>
            <a:r>
              <a:rPr lang="en-US" dirty="0"/>
              <a:t>/search</a:t>
            </a:r>
          </a:p>
        </p:txBody>
      </p:sp>
    </p:spTree>
    <p:extLst>
      <p:ext uri="{BB962C8B-B14F-4D97-AF65-F5344CB8AC3E}">
        <p14:creationId xmlns:p14="http://schemas.microsoft.com/office/powerpoint/2010/main" val="319006255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BCB9EB7-617F-3B69-D04A-49FFD35298FC}"/>
              </a:ext>
            </a:extLst>
          </p:cNvPr>
          <p:cNvSpPr txBox="1"/>
          <p:nvPr/>
        </p:nvSpPr>
        <p:spPr>
          <a:xfrm>
            <a:off x="7812316" y="6181473"/>
            <a:ext cx="39859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AlphaFold3 models of the </a:t>
            </a:r>
          </a:p>
          <a:p>
            <a:pPr algn="ctr"/>
            <a:r>
              <a:rPr lang="en-US" dirty="0"/>
              <a:t>Active form of PLCG2 with RAC2 (yellow)</a:t>
            </a:r>
          </a:p>
        </p:txBody>
      </p:sp>
      <p:pic>
        <p:nvPicPr>
          <p:cNvPr id="2" name="Picture 1" descr="A diagram of a group of people&#10;&#10;Description automatically generated">
            <a:extLst>
              <a:ext uri="{FF2B5EF4-FFF2-40B4-BE49-F238E27FC236}">
                <a16:creationId xmlns:a16="http://schemas.microsoft.com/office/drawing/2014/main" id="{3AA7746E-C2CF-5A29-3231-55D7F83C7B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270"/>
          <a:stretch>
            <a:fillRect/>
          </a:stretch>
        </p:blipFill>
        <p:spPr>
          <a:xfrm>
            <a:off x="2098818" y="959508"/>
            <a:ext cx="7748008" cy="198145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952F8BA-F14A-8765-F626-652AF22DD655}"/>
              </a:ext>
            </a:extLst>
          </p:cNvPr>
          <p:cNvSpPr txBox="1"/>
          <p:nvPr/>
        </p:nvSpPr>
        <p:spPr>
          <a:xfrm>
            <a:off x="459984" y="6250288"/>
            <a:ext cx="2645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AlphaFold3 models of the </a:t>
            </a:r>
          </a:p>
          <a:p>
            <a:pPr algn="ctr"/>
            <a:r>
              <a:rPr lang="en-US" dirty="0"/>
              <a:t>Inactive form of PLCG2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AF2E73-49ED-5112-F348-849D06704F4C}"/>
              </a:ext>
            </a:extLst>
          </p:cNvPr>
          <p:cNvSpPr txBox="1"/>
          <p:nvPr/>
        </p:nvSpPr>
        <p:spPr>
          <a:xfrm>
            <a:off x="0" y="144384"/>
            <a:ext cx="1194564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0432FF"/>
                </a:solidFill>
              </a:rPr>
              <a:t>Conformational change: Activation of PLCG2 by BTK and RAC2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</a:rPr>
              <a:t>With Lynn Wang, FCCC</a:t>
            </a:r>
          </a:p>
        </p:txBody>
      </p:sp>
      <p:pic>
        <p:nvPicPr>
          <p:cNvPr id="14" name="Picture 13" descr="A close-up of a structure&#10;&#10;AI-generated content may be incorrect.">
            <a:extLst>
              <a:ext uri="{FF2B5EF4-FFF2-40B4-BE49-F238E27FC236}">
                <a16:creationId xmlns:a16="http://schemas.microsoft.com/office/drawing/2014/main" id="{981EEFC1-5C6D-6AAA-B586-B9B8A9D3B0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56" t="7718" r="6706" b="11309"/>
          <a:stretch>
            <a:fillRect/>
          </a:stretch>
        </p:blipFill>
        <p:spPr>
          <a:xfrm>
            <a:off x="264696" y="3109463"/>
            <a:ext cx="3450239" cy="3027452"/>
          </a:xfrm>
          <a:prstGeom prst="rect">
            <a:avLst/>
          </a:prstGeom>
        </p:spPr>
      </p:pic>
      <p:pic>
        <p:nvPicPr>
          <p:cNvPr id="16" name="Picture 15" descr="A close-up of a protein&#10;&#10;AI-generated content may be incorrect.">
            <a:extLst>
              <a:ext uri="{FF2B5EF4-FFF2-40B4-BE49-F238E27FC236}">
                <a16:creationId xmlns:a16="http://schemas.microsoft.com/office/drawing/2014/main" id="{9AE3D63B-A6D3-3ACE-823A-AFEA5228F3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7458" y="2784168"/>
            <a:ext cx="3790729" cy="3678044"/>
          </a:xfrm>
          <a:prstGeom prst="rect">
            <a:avLst/>
          </a:prstGeom>
        </p:spPr>
      </p:pic>
      <p:pic>
        <p:nvPicPr>
          <p:cNvPr id="18" name="Picture 17" descr="A structure of a protein&#10;&#10;AI-generated content may be incorrect.">
            <a:extLst>
              <a:ext uri="{FF2B5EF4-FFF2-40B4-BE49-F238E27FC236}">
                <a16:creationId xmlns:a16="http://schemas.microsoft.com/office/drawing/2014/main" id="{2DD8E6DD-7A98-497A-4E6A-7BEA071C551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193" b="8735"/>
          <a:stretch>
            <a:fillRect/>
          </a:stretch>
        </p:blipFill>
        <p:spPr>
          <a:xfrm>
            <a:off x="7909957" y="2784168"/>
            <a:ext cx="4010543" cy="327151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3D195A4-2296-BCDE-EFD8-7971293CF045}"/>
              </a:ext>
            </a:extLst>
          </p:cNvPr>
          <p:cNvSpPr txBox="1"/>
          <p:nvPr/>
        </p:nvSpPr>
        <p:spPr>
          <a:xfrm>
            <a:off x="3882224" y="6181473"/>
            <a:ext cx="37903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AlphaFold3 models of the </a:t>
            </a:r>
          </a:p>
          <a:p>
            <a:pPr algn="ctr"/>
            <a:r>
              <a:rPr lang="en-US" dirty="0"/>
              <a:t>Inactive form of PLCG2 with BTK (pink)</a:t>
            </a:r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5A447E26-6FB1-B32C-752D-AF4EFBC3385A}"/>
              </a:ext>
            </a:extLst>
          </p:cNvPr>
          <p:cNvSpPr/>
          <p:nvPr/>
        </p:nvSpPr>
        <p:spPr>
          <a:xfrm>
            <a:off x="3756705" y="4627822"/>
            <a:ext cx="725871" cy="409074"/>
          </a:xfrm>
          <a:prstGeom prst="rightArrow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5A91C44D-93D1-ED1D-5DE3-E3B4ACB762A1}"/>
              </a:ext>
            </a:extLst>
          </p:cNvPr>
          <p:cNvSpPr/>
          <p:nvPr/>
        </p:nvSpPr>
        <p:spPr>
          <a:xfrm>
            <a:off x="7672622" y="4561082"/>
            <a:ext cx="725871" cy="409074"/>
          </a:xfrm>
          <a:prstGeom prst="rightArrow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5301E76-DCD6-5B10-92B2-7E54B15FE5CF}"/>
              </a:ext>
            </a:extLst>
          </p:cNvPr>
          <p:cNvSpPr txBox="1"/>
          <p:nvPr/>
        </p:nvSpPr>
        <p:spPr>
          <a:xfrm>
            <a:off x="6872351" y="3009502"/>
            <a:ext cx="677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(BTK)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AD60CE1-15D2-A1C8-A8CD-DD1D62FEFD0C}"/>
              </a:ext>
            </a:extLst>
          </p:cNvPr>
          <p:cNvSpPr txBox="1"/>
          <p:nvPr/>
        </p:nvSpPr>
        <p:spPr>
          <a:xfrm>
            <a:off x="10975682" y="2859320"/>
            <a:ext cx="822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(RAC2)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13AB077-F4DD-C9A6-B583-EADC61A48DAF}"/>
              </a:ext>
            </a:extLst>
          </p:cNvPr>
          <p:cNvCxnSpPr>
            <a:stCxn id="23" idx="2"/>
          </p:cNvCxnSpPr>
          <p:nvPr/>
        </p:nvCxnSpPr>
        <p:spPr>
          <a:xfrm flipH="1">
            <a:off x="11386980" y="3228652"/>
            <a:ext cx="1" cy="4048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2D1D900-1C33-DEF2-94BE-27F80A792A28}"/>
              </a:ext>
            </a:extLst>
          </p:cNvPr>
          <p:cNvCxnSpPr>
            <a:cxnSpLocks/>
            <a:stCxn id="22" idx="1"/>
          </p:cNvCxnSpPr>
          <p:nvPr/>
        </p:nvCxnSpPr>
        <p:spPr>
          <a:xfrm flipH="1">
            <a:off x="6497053" y="3194168"/>
            <a:ext cx="375298" cy="344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13545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a protein&#10;&#10;AI-generated content may be incorrect.">
            <a:extLst>
              <a:ext uri="{FF2B5EF4-FFF2-40B4-BE49-F238E27FC236}">
                <a16:creationId xmlns:a16="http://schemas.microsoft.com/office/drawing/2014/main" id="{175CE656-08D8-3876-05B0-B4B05D0E71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4874" y="1223898"/>
            <a:ext cx="9589168" cy="56341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524720-53AA-40CD-4E82-717E3A0B40BA}"/>
              </a:ext>
            </a:extLst>
          </p:cNvPr>
          <p:cNvSpPr txBox="1"/>
          <p:nvPr/>
        </p:nvSpPr>
        <p:spPr>
          <a:xfrm>
            <a:off x="948489" y="397043"/>
            <a:ext cx="102950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0432FF"/>
                </a:solidFill>
              </a:rPr>
              <a:t>Conformational change: JAK1 activation with AlphaFold2</a:t>
            </a:r>
            <a:endParaRPr lang="en-US" sz="2800" dirty="0">
              <a:solidFill>
                <a:srgbClr val="00B050"/>
              </a:solidFill>
            </a:endParaRPr>
          </a:p>
          <a:p>
            <a:pPr algn="ctr"/>
            <a:r>
              <a:rPr lang="en-US" sz="2800" dirty="0">
                <a:solidFill>
                  <a:srgbClr val="00B050"/>
                </a:solidFill>
              </a:rPr>
              <a:t>With Gareth Thomas, Temple U</a:t>
            </a:r>
            <a:endParaRPr lang="en-US" sz="3200" dirty="0">
              <a:solidFill>
                <a:srgbClr val="00B05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1724267-BB5D-258E-A330-A0EF5943C841}"/>
              </a:ext>
            </a:extLst>
          </p:cNvPr>
          <p:cNvSpPr/>
          <p:nvPr/>
        </p:nvSpPr>
        <p:spPr>
          <a:xfrm>
            <a:off x="1094874" y="3140242"/>
            <a:ext cx="601579" cy="6015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11E3901-3BA3-569D-779D-D7F7DAFB0CAE}"/>
              </a:ext>
            </a:extLst>
          </p:cNvPr>
          <p:cNvSpPr/>
          <p:nvPr/>
        </p:nvSpPr>
        <p:spPr>
          <a:xfrm>
            <a:off x="966537" y="1122566"/>
            <a:ext cx="601579" cy="6015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45097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2D950C5-458E-6245-8C1B-46D40241CF58}"/>
              </a:ext>
            </a:extLst>
          </p:cNvPr>
          <p:cNvSpPr txBox="1"/>
          <p:nvPr/>
        </p:nvSpPr>
        <p:spPr>
          <a:xfrm>
            <a:off x="1524000" y="0"/>
            <a:ext cx="8737600" cy="748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267" dirty="0">
                <a:solidFill>
                  <a:srgbClr val="0432FF"/>
                </a:solidFill>
              </a:rPr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FFADB-3733-4CCD-223C-B7EAB31A86A0}"/>
              </a:ext>
            </a:extLst>
          </p:cNvPr>
          <p:cNvSpPr txBox="1"/>
          <p:nvPr/>
        </p:nvSpPr>
        <p:spPr>
          <a:xfrm>
            <a:off x="207219" y="748988"/>
            <a:ext cx="11777562" cy="6000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133" dirty="0"/>
              <a:t>AlphaFold and similar programs can model protein domains with </a:t>
            </a:r>
            <a:r>
              <a:rPr lang="en-US" sz="2133" dirty="0">
                <a:solidFill>
                  <a:srgbClr val="FF0000"/>
                </a:solidFill>
              </a:rPr>
              <a:t>near experimental accuracy</a:t>
            </a:r>
            <a:r>
              <a:rPr lang="en-US" sz="2133" dirty="0"/>
              <a:t>,  as well as </a:t>
            </a:r>
            <a:r>
              <a:rPr lang="en-US" sz="2133" dirty="0">
                <a:solidFill>
                  <a:srgbClr val="FF0000"/>
                </a:solidFill>
              </a:rPr>
              <a:t>PPI, PTMs, DNA/RNA complexes, small-molecular complexes, conformational change.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133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133" dirty="0"/>
              <a:t>Programs </a:t>
            </a:r>
            <a:r>
              <a:rPr lang="en-US" sz="2133" dirty="0">
                <a:solidFill>
                  <a:srgbClr val="FF0000"/>
                </a:solidFill>
              </a:rPr>
              <a:t>struggle</a:t>
            </a:r>
            <a:r>
              <a:rPr lang="en-US" sz="2133" dirty="0"/>
              <a:t> with small-molecule protein complexes when the molecules are </a:t>
            </a:r>
            <a:r>
              <a:rPr lang="en-US" sz="2133" dirty="0">
                <a:solidFill>
                  <a:srgbClr val="FF0000"/>
                </a:solidFill>
              </a:rPr>
              <a:t>not similar </a:t>
            </a:r>
            <a:r>
              <a:rPr lang="en-US" sz="2133" dirty="0"/>
              <a:t>to anything in the training data (but with exceptions)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133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133" dirty="0"/>
              <a:t>Requires </a:t>
            </a:r>
            <a:r>
              <a:rPr lang="en-US" sz="2133" dirty="0">
                <a:solidFill>
                  <a:srgbClr val="FF0000"/>
                </a:solidFill>
              </a:rPr>
              <a:t>high sampling </a:t>
            </a:r>
            <a:r>
              <a:rPr lang="en-US" sz="2133" dirty="0"/>
              <a:t>on GPU-based computers (FCCC High-Performance Cluster)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133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133" dirty="0"/>
              <a:t>Programs can sample </a:t>
            </a:r>
            <a:r>
              <a:rPr lang="en-US" sz="2133" dirty="0">
                <a:solidFill>
                  <a:srgbClr val="FF0000"/>
                </a:solidFill>
              </a:rPr>
              <a:t>different conformations</a:t>
            </a:r>
            <a:r>
              <a:rPr lang="en-US" sz="2133" dirty="0"/>
              <a:t>: with templates (e.g. active and inactive kinases) or without templates (clustering large ensembles of models) 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133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133" dirty="0">
                <a:solidFill>
                  <a:srgbClr val="FF0000"/>
                </a:solidFill>
              </a:rPr>
              <a:t>Interactome studies </a:t>
            </a:r>
            <a:r>
              <a:rPr lang="en-US" sz="2133" dirty="0"/>
              <a:t>require specialized scoring metrics that we developed (ipSAE) to distinguish true interactions from potential false positives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133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133" dirty="0"/>
              <a:t>AF-like models provide </a:t>
            </a:r>
            <a:r>
              <a:rPr lang="en-US" sz="2133" i="1" dirty="0">
                <a:solidFill>
                  <a:srgbClr val="FF0000"/>
                </a:solidFill>
              </a:rPr>
              <a:t>hypotheses</a:t>
            </a:r>
            <a:r>
              <a:rPr lang="en-US" sz="2133" dirty="0">
                <a:solidFill>
                  <a:srgbClr val="FF0000"/>
                </a:solidFill>
              </a:rPr>
              <a:t> </a:t>
            </a:r>
            <a:r>
              <a:rPr lang="en-US" sz="2133" dirty="0"/>
              <a:t>and require some </a:t>
            </a:r>
            <a:r>
              <a:rPr lang="en-US" sz="2133" dirty="0">
                <a:solidFill>
                  <a:srgbClr val="FF0000"/>
                </a:solidFill>
              </a:rPr>
              <a:t>experimental validation </a:t>
            </a:r>
            <a:r>
              <a:rPr lang="en-US" sz="2133" dirty="0"/>
              <a:t>(mutation studies, over-expression of interacting domains or peptides from interface, SAXS, etc.)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sz="2133" dirty="0"/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133" dirty="0"/>
              <a:t>Protein </a:t>
            </a:r>
            <a:r>
              <a:rPr lang="en-US" sz="2133" dirty="0">
                <a:solidFill>
                  <a:srgbClr val="FF0000"/>
                </a:solidFill>
              </a:rPr>
              <a:t>computational design </a:t>
            </a:r>
            <a:r>
              <a:rPr lang="en-US" sz="2133" dirty="0"/>
              <a:t>(RFDiffusion, ProteinMPNN) – AlphaFold-ipSAE acts as validation/filter</a:t>
            </a:r>
          </a:p>
        </p:txBody>
      </p:sp>
    </p:spTree>
    <p:extLst>
      <p:ext uri="{BB962C8B-B14F-4D97-AF65-F5344CB8AC3E}">
        <p14:creationId xmlns:p14="http://schemas.microsoft.com/office/powerpoint/2010/main" val="144761636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etch, drawing, cartoon, art&#10;&#10;Description automatically generated">
            <a:extLst>
              <a:ext uri="{FF2B5EF4-FFF2-40B4-BE49-F238E27FC236}">
                <a16:creationId xmlns:a16="http://schemas.microsoft.com/office/drawing/2014/main" id="{60401EC4-F27F-E67F-233F-814D3873A8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883" y="1295400"/>
            <a:ext cx="5403824" cy="4572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FBCB98-1DF4-39CA-BC78-14E06C30B9B9}"/>
              </a:ext>
            </a:extLst>
          </p:cNvPr>
          <p:cNvSpPr txBox="1"/>
          <p:nvPr/>
        </p:nvSpPr>
        <p:spPr>
          <a:xfrm>
            <a:off x="6433117" y="787400"/>
            <a:ext cx="5080000" cy="3949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432FF"/>
                </a:solidFill>
              </a:rPr>
              <a:t>Acknowledgments</a:t>
            </a:r>
          </a:p>
          <a:p>
            <a:endParaRPr lang="en-US" sz="2667" dirty="0"/>
          </a:p>
          <a:p>
            <a:r>
              <a:rPr lang="en-US" sz="2133" dirty="0"/>
              <a:t>Qifang Xu</a:t>
            </a:r>
          </a:p>
          <a:p>
            <a:r>
              <a:rPr lang="en-US" sz="2133" dirty="0"/>
              <a:t>Joan Gizzio</a:t>
            </a:r>
          </a:p>
          <a:p>
            <a:r>
              <a:rPr lang="en-US" sz="2133" dirty="0"/>
              <a:t>Pragya Priyadarshini</a:t>
            </a:r>
          </a:p>
          <a:p>
            <a:r>
              <a:rPr lang="en-US" sz="2133" dirty="0"/>
              <a:t>Brianna Jarboe</a:t>
            </a:r>
          </a:p>
          <a:p>
            <a:r>
              <a:rPr lang="en-US" sz="2133" dirty="0"/>
              <a:t>Xiyao Long</a:t>
            </a:r>
          </a:p>
          <a:p>
            <a:endParaRPr lang="en-US" sz="2133" dirty="0"/>
          </a:p>
          <a:p>
            <a:r>
              <a:rPr lang="en-US" sz="2133" dirty="0"/>
              <a:t>NIH MIRA R35 GM122517</a:t>
            </a:r>
          </a:p>
          <a:p>
            <a:r>
              <a:rPr lang="en-US" sz="2133" dirty="0"/>
              <a:t>NIH CCSG P30 CA006927</a:t>
            </a:r>
          </a:p>
          <a:p>
            <a:r>
              <a:rPr lang="en-US" sz="2133" dirty="0"/>
              <a:t>NIH CAP-IT U54 CA272686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CD0081-0666-AFE2-613F-7B6D3BBE2174}"/>
              </a:ext>
            </a:extLst>
          </p:cNvPr>
          <p:cNvSpPr txBox="1"/>
          <p:nvPr/>
        </p:nvSpPr>
        <p:spPr>
          <a:xfrm>
            <a:off x="6433117" y="5054601"/>
            <a:ext cx="55556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u="sng" dirty="0">
                <a:solidFill>
                  <a:srgbClr val="0432FF"/>
                </a:solidFill>
              </a:rPr>
              <a:t>https://</a:t>
            </a:r>
            <a:r>
              <a:rPr lang="en-US" sz="2400" u="sng" dirty="0" err="1">
                <a:solidFill>
                  <a:srgbClr val="0432FF"/>
                </a:solidFill>
              </a:rPr>
              <a:t>github.com</a:t>
            </a:r>
            <a:r>
              <a:rPr lang="en-US" sz="2400" u="sng" dirty="0">
                <a:solidFill>
                  <a:srgbClr val="0432FF"/>
                </a:solidFill>
              </a:rPr>
              <a:t>/</a:t>
            </a:r>
            <a:r>
              <a:rPr lang="en-US" sz="2400" u="sng" dirty="0" err="1">
                <a:solidFill>
                  <a:srgbClr val="0432FF"/>
                </a:solidFill>
              </a:rPr>
              <a:t>DunbrackLab</a:t>
            </a:r>
            <a:r>
              <a:rPr lang="en-US" sz="2400" u="sng" dirty="0">
                <a:solidFill>
                  <a:srgbClr val="0432FF"/>
                </a:solidFill>
              </a:rPr>
              <a:t>/IPSAE</a:t>
            </a:r>
          </a:p>
        </p:txBody>
      </p:sp>
    </p:spTree>
    <p:extLst>
      <p:ext uri="{BB962C8B-B14F-4D97-AF65-F5344CB8AC3E}">
        <p14:creationId xmlns:p14="http://schemas.microsoft.com/office/powerpoint/2010/main" val="418000781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E07CF-5B7B-EBB6-C109-3FE59C01F3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18167"/>
            <a:ext cx="9144000" cy="1691796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0432FF"/>
                </a:solidFill>
              </a:rPr>
              <a:t>Demonstrations of AlphaFold Modeling and Visualization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6E43A5-FE3C-AA09-37B5-3CF0B083D349}"/>
              </a:ext>
            </a:extLst>
          </p:cNvPr>
          <p:cNvSpPr txBox="1"/>
          <p:nvPr/>
        </p:nvSpPr>
        <p:spPr>
          <a:xfrm>
            <a:off x="3219254" y="4368480"/>
            <a:ext cx="609914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</a:rPr>
              <a:t>Links:</a:t>
            </a:r>
          </a:p>
          <a:p>
            <a:pPr algn="ctr"/>
            <a:r>
              <a:rPr lang="en-US" sz="3200" dirty="0">
                <a:hlinkClick r:id="rId2"/>
              </a:rPr>
              <a:t>https://dunbrack.fccc.edu/bioinfo/</a:t>
            </a:r>
            <a:r>
              <a:rPr lang="en-US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4332209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29E1B0E-C98A-86CE-42B4-6B89269046F0}"/>
              </a:ext>
            </a:extLst>
          </p:cNvPr>
          <p:cNvSpPr txBox="1">
            <a:spLocks noChangeArrowheads="1"/>
          </p:cNvSpPr>
          <p:nvPr/>
        </p:nvSpPr>
        <p:spPr>
          <a:xfrm>
            <a:off x="433079" y="576798"/>
            <a:ext cx="11325841" cy="592784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PyMOL</a:t>
            </a:r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Demonstration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AC6A41-298C-8FB3-F55E-655CD7EC0305}"/>
              </a:ext>
            </a:extLst>
          </p:cNvPr>
          <p:cNvSpPr txBox="1"/>
          <p:nvPr/>
        </p:nvSpPr>
        <p:spPr>
          <a:xfrm>
            <a:off x="808073" y="2115879"/>
            <a:ext cx="1138392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Mac installation</a:t>
            </a:r>
            <a:endParaRPr lang="en-US" dirty="0"/>
          </a:p>
          <a:p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1. Install brew:</a:t>
            </a:r>
          </a:p>
          <a:p>
            <a:endParaRPr lang="en-US" dirty="0"/>
          </a:p>
          <a:p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/bin/bash -c "$(curl -</a:t>
            </a:r>
            <a:r>
              <a:rPr lang="en-US" dirty="0" err="1">
                <a:latin typeface="Courier New" panose="02070309020205020404" pitchFamily="49" charset="0"/>
                <a:cs typeface="Courier New" panose="02070309020205020404" pitchFamily="49" charset="0"/>
              </a:rPr>
              <a:t>fsSL</a:t>
            </a:r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  <a:hlinkClick r:id="rId2"/>
              </a:rPr>
              <a:t>https://raw.githubusercontent.com/Homebrew/install/HEAD/install.sh</a:t>
            </a:r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)”</a:t>
            </a:r>
          </a:p>
          <a:p>
            <a:endParaRPr lang="en-US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endParaRPr lang="en-US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b="1" dirty="0">
                <a:solidFill>
                  <a:srgbClr val="FF0000"/>
                </a:solidFill>
              </a:rPr>
              <a:t>2. Install </a:t>
            </a:r>
            <a:r>
              <a:rPr lang="en-US" b="1" dirty="0" err="1">
                <a:solidFill>
                  <a:srgbClr val="FF0000"/>
                </a:solidFill>
              </a:rPr>
              <a:t>pymol</a:t>
            </a:r>
            <a:r>
              <a:rPr lang="en-US" b="1" dirty="0">
                <a:solidFill>
                  <a:srgbClr val="FF0000"/>
                </a:solidFill>
              </a:rPr>
              <a:t> (try first one; if it doesn’t work, try second one)</a:t>
            </a:r>
          </a:p>
          <a:p>
            <a:endParaRPr lang="en-US" dirty="0"/>
          </a:p>
          <a:p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brew install </a:t>
            </a:r>
            <a:r>
              <a:rPr lang="en-US" dirty="0" err="1">
                <a:latin typeface="Courier New" panose="02070309020205020404" pitchFamily="49" charset="0"/>
                <a:cs typeface="Courier New" panose="02070309020205020404" pitchFamily="49" charset="0"/>
              </a:rPr>
              <a:t>pymol</a:t>
            </a:r>
            <a:endParaRPr lang="en-US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/opt/homebrew/bin/brew install </a:t>
            </a:r>
            <a:r>
              <a:rPr lang="en-US" dirty="0" err="1">
                <a:latin typeface="Courier New" panose="02070309020205020404" pitchFamily="49" charset="0"/>
                <a:cs typeface="Courier New" panose="02070309020205020404" pitchFamily="49" charset="0"/>
              </a:rPr>
              <a:t>pymol</a:t>
            </a:r>
            <a:endParaRPr lang="en-US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endParaRPr lang="en-US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0A2C3C-7A22-31A5-AA26-C274830A571C}"/>
              </a:ext>
            </a:extLst>
          </p:cNvPr>
          <p:cNvSpPr txBox="1"/>
          <p:nvPr/>
        </p:nvSpPr>
        <p:spPr>
          <a:xfrm>
            <a:off x="3346597" y="1351738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dunbrack.fccc.edu</a:t>
            </a:r>
            <a:r>
              <a:rPr lang="en-US" dirty="0"/>
              <a:t>/</a:t>
            </a:r>
            <a:r>
              <a:rPr lang="en-US" dirty="0" err="1"/>
              <a:t>bioinfo</a:t>
            </a:r>
            <a:r>
              <a:rPr lang="en-US" dirty="0"/>
              <a:t>/</a:t>
            </a:r>
            <a:r>
              <a:rPr lang="en-US" dirty="0" err="1"/>
              <a:t>pymol_install.html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800813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0"/>
            <a:ext cx="9982200" cy="91440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0432FF"/>
                </a:solidFill>
              </a:rPr>
              <a:t>PyMOL Commands and Menu Items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4500" y="949960"/>
            <a:ext cx="8763000" cy="5562600"/>
          </a:xfrm>
        </p:spPr>
        <p:txBody>
          <a:bodyPr/>
          <a:lstStyle/>
          <a:p>
            <a:r>
              <a:rPr lang="en-US" sz="2400" dirty="0"/>
              <a:t>Fetch: "fetch 1ol5, type=pdb1"</a:t>
            </a:r>
          </a:p>
          <a:p>
            <a:r>
              <a:rPr lang="en-US" sz="2400" dirty="0"/>
              <a:t>The A(</a:t>
            </a:r>
            <a:r>
              <a:rPr lang="en-US" sz="2400" dirty="0" err="1"/>
              <a:t>ction</a:t>
            </a:r>
            <a:r>
              <a:rPr lang="en-US" sz="2400" dirty="0"/>
              <a:t>), S(how), H(ide), L(</a:t>
            </a:r>
            <a:r>
              <a:rPr lang="en-US" sz="2400" dirty="0" err="1"/>
              <a:t>abel</a:t>
            </a:r>
            <a:r>
              <a:rPr lang="en-US" sz="2400" dirty="0"/>
              <a:t>), C(</a:t>
            </a:r>
            <a:r>
              <a:rPr lang="en-US" sz="2400" dirty="0" err="1"/>
              <a:t>olor</a:t>
            </a:r>
            <a:r>
              <a:rPr lang="en-US" sz="2400" dirty="0"/>
              <a:t>) menus</a:t>
            </a:r>
          </a:p>
          <a:p>
            <a:r>
              <a:rPr lang="en-US" sz="2400" dirty="0"/>
              <a:t>Display menu (Sequence, Background, etc.)</a:t>
            </a:r>
          </a:p>
          <a:p>
            <a:r>
              <a:rPr lang="en-US" sz="2400" dirty="0"/>
              <a:t>Settings menu</a:t>
            </a:r>
          </a:p>
          <a:p>
            <a:r>
              <a:rPr lang="en-US" sz="2400" dirty="0"/>
              <a:t>Mouse menu</a:t>
            </a:r>
          </a:p>
          <a:p>
            <a:r>
              <a:rPr lang="en-US" sz="2400" dirty="0"/>
              <a:t>Wizard menu (distances, mutations)</a:t>
            </a:r>
          </a:p>
          <a:p>
            <a:r>
              <a:rPr lang="en-US" sz="2400" dirty="0"/>
              <a:t>File menu (saving sessions, loading files)</a:t>
            </a:r>
          </a:p>
          <a:p>
            <a:r>
              <a:rPr lang="en-US" sz="2400" dirty="0"/>
              <a:t>Action menu: preset, duplicate, delete</a:t>
            </a:r>
          </a:p>
          <a:p>
            <a:r>
              <a:rPr lang="en-US" sz="2400" dirty="0" err="1"/>
              <a:t>Sele</a:t>
            </a:r>
            <a:r>
              <a:rPr lang="en-US" sz="2400" dirty="0"/>
              <a:t> </a:t>
            </a:r>
            <a:r>
              <a:rPr lang="en-US" sz="2400" dirty="0" err="1"/>
              <a:t>resn</a:t>
            </a:r>
            <a:r>
              <a:rPr lang="en-US" sz="2400" dirty="0"/>
              <a:t>, </a:t>
            </a:r>
            <a:r>
              <a:rPr lang="en-US" sz="2400" dirty="0" err="1"/>
              <a:t>sele</a:t>
            </a:r>
            <a:r>
              <a:rPr lang="en-US" sz="2400" dirty="0"/>
              <a:t> </a:t>
            </a:r>
            <a:r>
              <a:rPr lang="en-US" sz="2400" dirty="0" err="1"/>
              <a:t>resi</a:t>
            </a:r>
            <a:r>
              <a:rPr lang="en-US" sz="2400" dirty="0"/>
              <a:t>, </a:t>
            </a:r>
            <a:r>
              <a:rPr lang="en-US" sz="2400" dirty="0" err="1"/>
              <a:t>sele</a:t>
            </a:r>
            <a:r>
              <a:rPr lang="en-US" sz="2400" dirty="0"/>
              <a:t> name, </a:t>
            </a:r>
            <a:r>
              <a:rPr lang="en-US" sz="2400" dirty="0" err="1"/>
              <a:t>sele</a:t>
            </a:r>
            <a:r>
              <a:rPr lang="en-US" sz="2400" dirty="0"/>
              <a:t> chain</a:t>
            </a:r>
          </a:p>
          <a:p>
            <a:r>
              <a:rPr lang="en-US" sz="2400" dirty="0"/>
              <a:t>Aligning structures</a:t>
            </a:r>
          </a:p>
          <a:p>
            <a:r>
              <a:rPr lang="en-US" sz="2400" dirty="0"/>
              <a:t>Images: button at very top right</a:t>
            </a:r>
          </a:p>
          <a:p>
            <a:r>
              <a:rPr lang="en-US" sz="2400" dirty="0" err="1"/>
              <a:t>Bioassemblies</a:t>
            </a:r>
            <a:r>
              <a:rPr lang="en-US" sz="2400" dirty="0"/>
              <a:t>: Movie-&gt;Show all states; </a:t>
            </a:r>
            <a:r>
              <a:rPr lang="en-US" sz="2400" dirty="0" err="1"/>
              <a:t>split_states</a:t>
            </a:r>
            <a:r>
              <a:rPr lang="en-US" sz="2400" dirty="0"/>
              <a:t> 1ol5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72A03-EB12-EF4E-863F-3033767196BA}" type="slidenum">
              <a:rPr lang="en-US" smtClean="0"/>
              <a:pPr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59111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1EF0F3-1777-DBC3-2799-A8B0E4AFC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E682809-BD8E-853C-6BF4-F22E31DB1546}"/>
              </a:ext>
            </a:extLst>
          </p:cNvPr>
          <p:cNvSpPr txBox="1">
            <a:spLocks noChangeArrowheads="1"/>
          </p:cNvSpPr>
          <p:nvPr/>
        </p:nvSpPr>
        <p:spPr>
          <a:xfrm>
            <a:off x="305145" y="332248"/>
            <a:ext cx="11581710" cy="986189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Ways to perform AlphaFold2,3 and Boltz-2 Calculations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CF0FEE-8A01-4303-B76F-9F485FCDD29B}"/>
              </a:ext>
            </a:extLst>
          </p:cNvPr>
          <p:cNvSpPr txBox="1"/>
          <p:nvPr/>
        </p:nvSpPr>
        <p:spPr>
          <a:xfrm>
            <a:off x="305145" y="1318437"/>
            <a:ext cx="121349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AlphaFold2 </a:t>
            </a:r>
            <a:r>
              <a:rPr lang="en-US" b="1" dirty="0" err="1"/>
              <a:t>ColabFold</a:t>
            </a:r>
            <a:r>
              <a:rPr lang="en-US" b="1" dirty="0"/>
              <a:t> Jupyter Notebook (just google “</a:t>
            </a:r>
            <a:r>
              <a:rPr lang="en-US" b="1" dirty="0" err="1"/>
              <a:t>ColabFold</a:t>
            </a:r>
            <a:r>
              <a:rPr lang="en-US" b="1" dirty="0"/>
              <a:t>”) </a:t>
            </a:r>
            <a:r>
              <a:rPr lang="en-US" dirty="0">
                <a:hlinkClick r:id="rId2"/>
              </a:rPr>
              <a:t>https://colab.research.google.com/github/sokrypton/ColabFold/blob/main/AlphaFold2.ipynb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AlphaFold2 </a:t>
            </a:r>
            <a:r>
              <a:rPr lang="en-US" b="1" dirty="0" err="1"/>
              <a:t>ColabFold</a:t>
            </a:r>
            <a:r>
              <a:rPr lang="en-US" b="1" dirty="0"/>
              <a:t> on local GPU machines:</a:t>
            </a:r>
          </a:p>
          <a:p>
            <a:r>
              <a:rPr lang="en-US" dirty="0">
                <a:hlinkClick r:id="rId3"/>
              </a:rPr>
              <a:t>https://github.com/YoshitakaMo/localcolabfold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b="1" dirty="0"/>
              <a:t>AlphaFold3 server:</a:t>
            </a:r>
          </a:p>
          <a:p>
            <a:r>
              <a:rPr lang="en-US" dirty="0">
                <a:hlinkClick r:id="rId4"/>
              </a:rPr>
              <a:t>https://alphafoldserver.com/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b="1" dirty="0"/>
              <a:t>AlphaFold3 on local GPU machines:</a:t>
            </a:r>
          </a:p>
          <a:p>
            <a:r>
              <a:rPr lang="en-US" dirty="0">
                <a:hlinkClick r:id="rId5"/>
              </a:rPr>
              <a:t>https://github.com/google-deepmind/alphafold3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Boltz-2 servers</a:t>
            </a:r>
          </a:p>
          <a:p>
            <a:r>
              <a:rPr lang="en-US" dirty="0">
                <a:hlinkClick r:id="rId6"/>
              </a:rPr>
              <a:t>https://build.nvidia.com/mit/boltz2</a:t>
            </a:r>
            <a:endParaRPr lang="en-US" dirty="0"/>
          </a:p>
          <a:p>
            <a:r>
              <a:rPr lang="en-US" dirty="0">
                <a:hlinkClick r:id="rId7"/>
              </a:rPr>
              <a:t>https://app.tamarind.bio/boltz</a:t>
            </a:r>
            <a:r>
              <a:rPr lang="en-US" dirty="0"/>
              <a:t> (also </a:t>
            </a:r>
            <a:r>
              <a:rPr lang="en-US" dirty="0">
                <a:hlinkClick r:id="rId8"/>
              </a:rPr>
              <a:t>https://app.tamarind.bio/app</a:t>
            </a:r>
            <a:r>
              <a:rPr lang="en-US" dirty="0"/>
              <a:t> for other apps)</a:t>
            </a:r>
          </a:p>
          <a:p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B776E7-8B59-A270-642D-02B4A339E201}"/>
              </a:ext>
            </a:extLst>
          </p:cNvPr>
          <p:cNvSpPr txBox="1"/>
          <p:nvPr/>
        </p:nvSpPr>
        <p:spPr>
          <a:xfrm>
            <a:off x="305145" y="6156257"/>
            <a:ext cx="114473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/>
              <a:t>MTEYKLVVVGAGGVGKSALTIQLIQNHFVDEYDPTIEDSYRKQVVIDGETCLLDILDTAGQEEYSAMRDQYMRTGEGFLCVFAINNTKSFEDIHHYREQIKRVKDSEDVPMVLVGNKCDLPSRTVDTKQAQDLARSYGIPFIETSAKTRQGVDDAFYTLVREIRKHKEKMSKDGKKKKKKSKTKCVIM</a:t>
            </a:r>
          </a:p>
          <a:p>
            <a:r>
              <a:rPr lang="en-US" sz="800" dirty="0"/>
              <a:t>SKTSNTIRVFLPNKQRTVVNVRNGMSLHDCLMKALKVRGLQPECCAVFRLLHEHKGKKARLDWNTDAASLIGEELQVDFL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E87D46-9FC8-425B-0CB9-B9C491FF01AB}"/>
              </a:ext>
            </a:extLst>
          </p:cNvPr>
          <p:cNvSpPr txBox="1"/>
          <p:nvPr/>
        </p:nvSpPr>
        <p:spPr>
          <a:xfrm>
            <a:off x="305145" y="5796315"/>
            <a:ext cx="4060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Example sequences (KRAS-4B, RAF1-RBD)</a:t>
            </a:r>
          </a:p>
        </p:txBody>
      </p:sp>
    </p:spTree>
    <p:extLst>
      <p:ext uri="{BB962C8B-B14F-4D97-AF65-F5344CB8AC3E}">
        <p14:creationId xmlns:p14="http://schemas.microsoft.com/office/powerpoint/2010/main" val="140242486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4656315-942F-E3BB-DB07-0ACD43762C44}"/>
              </a:ext>
            </a:extLst>
          </p:cNvPr>
          <p:cNvSpPr/>
          <p:nvPr/>
        </p:nvSpPr>
        <p:spPr>
          <a:xfrm>
            <a:off x="2086197" y="0"/>
            <a:ext cx="767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ColabFold</a:t>
            </a: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AlphaFold2/AFM</a:t>
            </a:r>
          </a:p>
        </p:txBody>
      </p:sp>
      <p:pic>
        <p:nvPicPr>
          <p:cNvPr id="4" name="Picture 3" descr="A screenshot of a web page&#10;&#10;Description automatically generated with low confidence">
            <a:extLst>
              <a:ext uri="{FF2B5EF4-FFF2-40B4-BE49-F238E27FC236}">
                <a16:creationId xmlns:a16="http://schemas.microsoft.com/office/drawing/2014/main" id="{1B978CF3-39D4-658D-DFCF-49DED7D809AF}"/>
              </a:ext>
            </a:extLst>
          </p:cNvPr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259628" y="1683957"/>
            <a:ext cx="3928666" cy="142994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18A1C4-48DF-B4D4-6A0E-A3A321359841}"/>
              </a:ext>
            </a:extLst>
          </p:cNvPr>
          <p:cNvSpPr txBox="1"/>
          <p:nvPr/>
        </p:nvSpPr>
        <p:spPr>
          <a:xfrm>
            <a:off x="259628" y="646331"/>
            <a:ext cx="116727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https://colab.research.google.com/github/sokrypton/ColabFold/blob/main/AlphaFold2.ipynb</a:t>
            </a:r>
            <a:endParaRPr lang="en-US" dirty="0"/>
          </a:p>
          <a:p>
            <a:r>
              <a:rPr lang="en-US" dirty="0">
                <a:hlinkClick r:id="rId3"/>
              </a:rPr>
              <a:t>https://colab.research.google.com/signup</a:t>
            </a:r>
            <a:r>
              <a:rPr lang="en-US" dirty="0"/>
              <a:t> (getting </a:t>
            </a:r>
            <a:r>
              <a:rPr lang="en-US" dirty="0" err="1"/>
              <a:t>Colab</a:t>
            </a:r>
            <a:r>
              <a:rPr lang="en-US" dirty="0"/>
              <a:t> account will allow jobs to run longer and save zip)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05FF29-6FA3-E665-3582-53BF5128E08F}"/>
              </a:ext>
            </a:extLst>
          </p:cNvPr>
          <p:cNvSpPr txBox="1"/>
          <p:nvPr/>
        </p:nvSpPr>
        <p:spPr>
          <a:xfrm>
            <a:off x="4275193" y="1578103"/>
            <a:ext cx="78329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Input</a:t>
            </a:r>
          </a:p>
          <a:p>
            <a:pPr marL="342900" indent="-342900">
              <a:buAutoNum type="arabicPeriod"/>
            </a:pPr>
            <a:r>
              <a:rPr lang="en-US" dirty="0"/>
              <a:t>Enter sequences separated by “:” (from </a:t>
            </a:r>
            <a:r>
              <a:rPr lang="en-US" dirty="0">
                <a:hlinkClick r:id="rId4"/>
              </a:rPr>
              <a:t>https://uniport.org</a:t>
            </a:r>
            <a:r>
              <a:rPr lang="en-US" dirty="0"/>
              <a:t>) </a:t>
            </a:r>
          </a:p>
          <a:p>
            <a:pPr marL="342900" indent="-342900">
              <a:buAutoNum type="arabicPeriod"/>
            </a:pPr>
            <a:r>
              <a:rPr lang="en-US" dirty="0"/>
              <a:t>Template mode: “none” or “PDB100”</a:t>
            </a:r>
          </a:p>
          <a:p>
            <a:pPr marL="342900" indent="-342900">
              <a:buAutoNum type="arabicPeriod"/>
            </a:pPr>
            <a:r>
              <a:rPr lang="en-US" dirty="0"/>
              <a:t>Num-relax: 0, 1, 5</a:t>
            </a:r>
          </a:p>
          <a:p>
            <a:pPr marL="342900" indent="-342900">
              <a:buAutoNum type="arabicPeriod"/>
            </a:pPr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MSA options</a:t>
            </a:r>
          </a:p>
          <a:p>
            <a:pPr marL="342900" indent="-342900">
              <a:buAutoNum type="arabicPeriod"/>
            </a:pPr>
            <a:r>
              <a:rPr lang="en-US" dirty="0" err="1"/>
              <a:t>mmseqs_uniref</a:t>
            </a: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Paired-unpaired</a:t>
            </a:r>
          </a:p>
          <a:p>
            <a:pPr marL="342900" indent="-342900">
              <a:buAutoNum type="arabicPeriod"/>
            </a:pPr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Advanced settings</a:t>
            </a:r>
          </a:p>
          <a:p>
            <a:pPr marL="342900" indent="-342900">
              <a:buAutoNum type="arabicPeriod"/>
            </a:pPr>
            <a:r>
              <a:rPr lang="en-US" dirty="0" err="1"/>
              <a:t>model_type</a:t>
            </a:r>
            <a:r>
              <a:rPr lang="en-US" dirty="0"/>
              <a:t>: alphafold_multimer_v3 (even for single chains)</a:t>
            </a:r>
          </a:p>
          <a:p>
            <a:pPr marL="342900" indent="-342900">
              <a:buAutoNum type="arabicPeriod"/>
            </a:pPr>
            <a:r>
              <a:rPr lang="en-US" dirty="0" err="1"/>
              <a:t>Num_recycles</a:t>
            </a:r>
            <a:r>
              <a:rPr lang="en-US" dirty="0"/>
              <a:t>: 6</a:t>
            </a:r>
          </a:p>
          <a:p>
            <a:pPr marL="342900" indent="-342900">
              <a:buAutoNum type="arabicPeriod"/>
            </a:pPr>
            <a:r>
              <a:rPr lang="en-US" dirty="0"/>
              <a:t>Recycle-</a:t>
            </a:r>
            <a:r>
              <a:rPr lang="en-US" dirty="0" err="1"/>
              <a:t>earlystop</a:t>
            </a:r>
            <a:r>
              <a:rPr lang="en-US" dirty="0"/>
              <a:t>-tolerance: 0.5 (auto)</a:t>
            </a:r>
          </a:p>
          <a:p>
            <a:pPr marL="342900" indent="-342900">
              <a:buAutoNum type="arabicPeriod"/>
            </a:pPr>
            <a:r>
              <a:rPr lang="en-US" dirty="0" err="1"/>
              <a:t>Calc_extra_iptm</a:t>
            </a:r>
            <a:r>
              <a:rPr lang="en-US" dirty="0"/>
              <a:t>: check box for </a:t>
            </a:r>
            <a:r>
              <a:rPr lang="en-US" dirty="0" err="1"/>
              <a:t>actifpTM</a:t>
            </a:r>
            <a:endParaRPr lang="en-US" dirty="0"/>
          </a:p>
          <a:p>
            <a:pPr marL="342900" indent="-342900">
              <a:buAutoNum type="arabicPeriod"/>
            </a:pPr>
            <a:r>
              <a:rPr lang="en-US" dirty="0" err="1"/>
              <a:t>Num_seeds</a:t>
            </a:r>
            <a:r>
              <a:rPr lang="en-US" dirty="0"/>
              <a:t>: 5 models per seed, more is better but might time out</a:t>
            </a:r>
          </a:p>
          <a:p>
            <a:pPr marL="342900" indent="-342900">
              <a:buAutoNum type="arabicPeriod"/>
            </a:pPr>
            <a:r>
              <a:rPr lang="en-US" dirty="0"/>
              <a:t>Save: do NOT save-all or save-recycles (huge files)</a:t>
            </a:r>
          </a:p>
          <a:p>
            <a:pPr marL="342900" indent="-342900">
              <a:buAutoNum type="arabicPeriod"/>
            </a:pPr>
            <a:r>
              <a:rPr lang="en-US" dirty="0"/>
              <a:t>Sample settings: reduce </a:t>
            </a:r>
            <a:r>
              <a:rPr lang="en-US" dirty="0" err="1"/>
              <a:t>max_msa</a:t>
            </a:r>
            <a:r>
              <a:rPr lang="en-US" dirty="0"/>
              <a:t> and check Drop-out for more variation</a:t>
            </a:r>
          </a:p>
          <a:p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Hit “Run All” at top of page. Zip file will be saved with coordinates and </a:t>
            </a:r>
            <a:r>
              <a:rPr lang="en-US" b="1" dirty="0" err="1">
                <a:solidFill>
                  <a:srgbClr val="FF0000"/>
                </a:solidFill>
              </a:rPr>
              <a:t>json</a:t>
            </a:r>
            <a:r>
              <a:rPr lang="en-US" b="1" dirty="0">
                <a:solidFill>
                  <a:srgbClr val="FF0000"/>
                </a:solidFill>
              </a:rPr>
              <a:t> files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8572DC-D74D-EAFE-FFB1-57EAB17A9A55}"/>
              </a:ext>
            </a:extLst>
          </p:cNvPr>
          <p:cNvSpPr txBox="1"/>
          <p:nvPr/>
        </p:nvSpPr>
        <p:spPr>
          <a:xfrm>
            <a:off x="259628" y="3505198"/>
            <a:ext cx="408995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Hints</a:t>
            </a:r>
          </a:p>
          <a:p>
            <a:pPr marL="342900" indent="-342900">
              <a:buAutoNum type="arabicPeriod"/>
            </a:pPr>
            <a:r>
              <a:rPr lang="en-US" dirty="0"/>
              <a:t>Check AlphaFold Database (AFDB) </a:t>
            </a:r>
            <a:r>
              <a:rPr lang="en-US" dirty="0">
                <a:hlinkClick r:id="rId5"/>
              </a:rPr>
              <a:t>https://alphafold.ebi.ac.uk/</a:t>
            </a:r>
            <a:r>
              <a:rPr lang="en-US" dirty="0"/>
              <a:t> </a:t>
            </a:r>
          </a:p>
          <a:p>
            <a:pPr marL="342900" indent="-342900">
              <a:buAutoNum type="arabicPeriod"/>
            </a:pPr>
            <a:r>
              <a:rPr lang="en-US" dirty="0"/>
              <a:t>Run more seeds (10) if first run does not produce good scores</a:t>
            </a:r>
          </a:p>
          <a:p>
            <a:pPr marL="342900" indent="-342900">
              <a:buAutoNum type="arabicPeriod"/>
            </a:pPr>
            <a:r>
              <a:rPr lang="en-US" dirty="0"/>
              <a:t>Run fragments of proteins of interacting domains</a:t>
            </a:r>
          </a:p>
          <a:p>
            <a:pPr marL="342900" indent="-342900">
              <a:buAutoNum type="arabicPeriod"/>
            </a:pPr>
            <a:r>
              <a:rPr lang="en-US" dirty="0"/>
              <a:t>Run </a:t>
            </a:r>
            <a:r>
              <a:rPr lang="en-US" dirty="0" err="1"/>
              <a:t>ipSAE</a:t>
            </a:r>
            <a:r>
              <a:rPr lang="en-US" dirty="0"/>
              <a:t> score locally or on LIVIA </a:t>
            </a:r>
            <a:r>
              <a:rPr lang="en-US" dirty="0">
                <a:hlinkClick r:id="rId6"/>
              </a:rPr>
              <a:t>https://flyark.github.io/LIVIA/</a:t>
            </a:r>
            <a:r>
              <a:rPr lang="en-US" dirty="0"/>
              <a:t> </a:t>
            </a:r>
          </a:p>
          <a:p>
            <a:pPr marL="342900" indent="-342900">
              <a:buAutoNum type="arabicPeriod"/>
            </a:pPr>
            <a:r>
              <a:rPr lang="en-US" dirty="0"/>
              <a:t>Check ECOD domains </a:t>
            </a:r>
            <a:r>
              <a:rPr lang="en-US" dirty="0">
                <a:hlinkClick r:id="rId7"/>
              </a:rPr>
              <a:t>http://prodata.swmed.edu/ecod/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548110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A9E69-8357-9E8C-5839-0FA548B1C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77800"/>
            <a:ext cx="10363200" cy="1143000"/>
          </a:xfrm>
        </p:spPr>
        <p:txBody>
          <a:bodyPr/>
          <a:lstStyle/>
          <a:p>
            <a:pPr algn="ctr"/>
            <a:r>
              <a:rPr lang="en-US" dirty="0" err="1">
                <a:solidFill>
                  <a:srgbClr val="0432FF"/>
                </a:solidFill>
              </a:rPr>
              <a:t>colabfold_batch</a:t>
            </a:r>
            <a:endParaRPr lang="en-US" dirty="0">
              <a:solidFill>
                <a:srgbClr val="0432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AEC3D-E4B1-EA59-7047-81AF5E84C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799" y="1193801"/>
            <a:ext cx="11159241" cy="514903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2133" b="1" dirty="0">
                <a:latin typeface="Aptos" panose="020B0004020202020204" pitchFamily="34" charset="0"/>
                <a:cs typeface="Courier New" panose="02070309020205020404" pitchFamily="49" charset="0"/>
              </a:rPr>
              <a:t>Put in file “</a:t>
            </a:r>
            <a:r>
              <a:rPr lang="en-US" sz="2133" b="1" dirty="0" err="1">
                <a:latin typeface="Aptos" panose="020B0004020202020204" pitchFamily="34" charset="0"/>
                <a:cs typeface="Courier New" panose="02070309020205020404" pitchFamily="49" charset="0"/>
              </a:rPr>
              <a:t>run_smo</a:t>
            </a:r>
            <a:r>
              <a:rPr lang="en-US" sz="2133" b="1" dirty="0">
                <a:latin typeface="Aptos" panose="020B0004020202020204" pitchFamily="34" charset="0"/>
                <a:cs typeface="Courier New" panose="02070309020205020404" pitchFamily="49" charset="0"/>
              </a:rPr>
              <a:t>” (all one line)</a:t>
            </a:r>
          </a:p>
          <a:p>
            <a:pPr marL="0" indent="0">
              <a:buNone/>
            </a:pPr>
            <a:r>
              <a:rPr lang="en-US" sz="2133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colabfold_batch</a:t>
            </a:r>
            <a:r>
              <a:rPr lang="en-US" sz="2133" dirty="0">
                <a:latin typeface="Courier New" panose="02070309020205020404" pitchFamily="49" charset="0"/>
                <a:cs typeface="Courier New" panose="02070309020205020404" pitchFamily="49" charset="0"/>
              </a:rPr>
              <a:t> --model-type alphafold2_multimer_v3 --zip </a:t>
            </a:r>
          </a:p>
          <a:p>
            <a:pPr marL="0" indent="0">
              <a:buNone/>
            </a:pPr>
            <a:r>
              <a:rPr lang="en-US" sz="2133" dirty="0">
                <a:latin typeface="Courier New" panose="02070309020205020404" pitchFamily="49" charset="0"/>
                <a:cs typeface="Courier New" panose="02070309020205020404" pitchFamily="49" charset="0"/>
              </a:rPr>
              <a:t>--amber --use-</a:t>
            </a:r>
            <a:r>
              <a:rPr lang="en-US" sz="2133" dirty="0" err="1">
                <a:latin typeface="Courier New" panose="02070309020205020404" pitchFamily="49" charset="0"/>
                <a:cs typeface="Courier New" panose="02070309020205020404" pitchFamily="49" charset="0"/>
              </a:rPr>
              <a:t>gpu</a:t>
            </a:r>
            <a:r>
              <a:rPr lang="en-US" sz="2133" dirty="0">
                <a:latin typeface="Courier New" panose="02070309020205020404" pitchFamily="49" charset="0"/>
                <a:cs typeface="Courier New" panose="02070309020205020404" pitchFamily="49" charset="0"/>
              </a:rPr>
              <a:t>-relax --num-seeds 10 --num-recycle 10 </a:t>
            </a:r>
          </a:p>
          <a:p>
            <a:pPr marL="0" indent="0">
              <a:buNone/>
            </a:pPr>
            <a:r>
              <a:rPr lang="en-US" sz="2133" dirty="0">
                <a:latin typeface="Courier New" panose="02070309020205020404" pitchFamily="49" charset="0"/>
                <a:cs typeface="Courier New" panose="02070309020205020404" pitchFamily="49" charset="0"/>
              </a:rPr>
              <a:t>--recycle-early-stop-tolerance 1.0 </a:t>
            </a:r>
            <a:r>
              <a:rPr lang="en-US" sz="2133" dirty="0" err="1">
                <a:latin typeface="Courier New" panose="02070309020205020404" pitchFamily="49" charset="0"/>
                <a:cs typeface="Courier New" panose="02070309020205020404" pitchFamily="49" charset="0"/>
              </a:rPr>
              <a:t>smo_pka.fasta</a:t>
            </a:r>
            <a:r>
              <a:rPr lang="en-US" sz="2133" dirty="0">
                <a:latin typeface="Courier New" panose="02070309020205020404" pitchFamily="49" charset="0"/>
                <a:cs typeface="Courier New" panose="02070309020205020404" pitchFamily="49" charset="0"/>
              </a:rPr>
              <a:t>  SMO/ &gt; </a:t>
            </a:r>
            <a:r>
              <a:rPr lang="en-US" sz="2133" dirty="0" err="1">
                <a:latin typeface="Courier New" panose="02070309020205020404" pitchFamily="49" charset="0"/>
                <a:cs typeface="Courier New" panose="02070309020205020404" pitchFamily="49" charset="0"/>
              </a:rPr>
              <a:t>SMO.out</a:t>
            </a:r>
            <a:endParaRPr lang="en-US" sz="2133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US" sz="2133" dirty="0">
              <a:latin typeface="Aptos" panose="020B0004020202020204" pitchFamily="34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US" sz="2133" b="1" dirty="0">
                <a:latin typeface="Aptos" panose="020B0004020202020204" pitchFamily="34" charset="0"/>
                <a:cs typeface="Courier New" panose="02070309020205020404" pitchFamily="49" charset="0"/>
              </a:rPr>
              <a:t>Type these commands:</a:t>
            </a:r>
          </a:p>
          <a:p>
            <a:pPr marL="0" indent="0">
              <a:buNone/>
            </a:pPr>
            <a:r>
              <a:rPr lang="en-US" sz="2133" dirty="0" err="1">
                <a:latin typeface="Courier New" panose="02070309020205020404" pitchFamily="49" charset="0"/>
                <a:cs typeface="Courier New" panose="02070309020205020404" pitchFamily="49" charset="0"/>
              </a:rPr>
              <a:t>chmod</a:t>
            </a:r>
            <a:r>
              <a:rPr lang="en-US" sz="2133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2133" dirty="0" err="1">
                <a:latin typeface="Courier New" panose="02070309020205020404" pitchFamily="49" charset="0"/>
                <a:cs typeface="Courier New" panose="02070309020205020404" pitchFamily="49" charset="0"/>
              </a:rPr>
              <a:t>ugo+x</a:t>
            </a:r>
            <a:r>
              <a:rPr lang="en-US" sz="2133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2133" dirty="0" err="1">
                <a:latin typeface="Courier New" panose="02070309020205020404" pitchFamily="49" charset="0"/>
                <a:cs typeface="Courier New" panose="02070309020205020404" pitchFamily="49" charset="0"/>
              </a:rPr>
              <a:t>run_smo</a:t>
            </a:r>
            <a:endParaRPr lang="en-US" sz="2133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US" sz="2133" dirty="0" err="1">
                <a:latin typeface="Courier New" panose="02070309020205020404" pitchFamily="49" charset="0"/>
                <a:cs typeface="Courier New" panose="02070309020205020404" pitchFamily="49" charset="0"/>
              </a:rPr>
              <a:t>nohup</a:t>
            </a:r>
            <a:r>
              <a:rPr lang="en-US" sz="2133" dirty="0">
                <a:latin typeface="Courier New" panose="02070309020205020404" pitchFamily="49" charset="0"/>
                <a:cs typeface="Courier New" panose="02070309020205020404" pitchFamily="49" charset="0"/>
              </a:rPr>
              <a:t> ./</a:t>
            </a:r>
            <a:r>
              <a:rPr lang="en-US" sz="2133" dirty="0" err="1">
                <a:latin typeface="Courier New" panose="02070309020205020404" pitchFamily="49" charset="0"/>
                <a:cs typeface="Courier New" panose="02070309020205020404" pitchFamily="49" charset="0"/>
              </a:rPr>
              <a:t>run_smo</a:t>
            </a:r>
            <a:endParaRPr lang="en-US" sz="2133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US" sz="2133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US" sz="2133" b="1" dirty="0">
                <a:latin typeface="Aptos" panose="020B0004020202020204" pitchFamily="34" charset="0"/>
                <a:cs typeface="Courier New" panose="02070309020205020404" pitchFamily="49" charset="0"/>
              </a:rPr>
              <a:t>File </a:t>
            </a:r>
            <a:r>
              <a:rPr lang="en-US" sz="2133" b="1" dirty="0" err="1">
                <a:latin typeface="Aptos" panose="020B0004020202020204" pitchFamily="34" charset="0"/>
                <a:cs typeface="Courier New" panose="02070309020205020404" pitchFamily="49" charset="0"/>
              </a:rPr>
              <a:t>smo_pka.fasta</a:t>
            </a:r>
            <a:r>
              <a:rPr lang="en-US" sz="2133" b="1" dirty="0">
                <a:latin typeface="Aptos" panose="020B0004020202020204" pitchFamily="34" charset="0"/>
                <a:cs typeface="Courier New" panose="02070309020205020404" pitchFamily="49" charset="0"/>
              </a:rPr>
              <a:t>:</a:t>
            </a:r>
          </a:p>
          <a:p>
            <a:pPr marL="0" indent="0">
              <a:buNone/>
            </a:pPr>
            <a:endParaRPr lang="en-US" sz="533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US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&gt;SMO_PKA_mouse_F577A</a:t>
            </a:r>
          </a:p>
          <a:p>
            <a:pPr marL="0" indent="0">
              <a:buNone/>
            </a:pPr>
            <a:r>
              <a:rPr lang="en-US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RGAASSGNATGPGPRSAGGSARRSAAVTGPPPPLSHCGRAAPCEPLRYNVCLGSVLPYGATSTLLAGDSDSQEEAHGKLVLWSGLRNAPRCWAVIQPLLCAVYMPKCENDRVELPSRTLCQATRGPCAIVERERGWPDFLRCTPDSDF:</a:t>
            </a:r>
          </a:p>
          <a:p>
            <a:pPr marL="0" indent="0">
              <a:buNone/>
            </a:pPr>
            <a:r>
              <a:rPr lang="en-US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GNAAAAKKGSEQESVKEFLAKAKEDFLKKWESPAQNTAHLDQFERIKTLGTGSFGRVMLVKHKETGNHYAMKILDKQKVVKLKQIEHTLNEKRILQAVNFPFLVKLEFSFKDNSNLYMVMEYVPGGEMFSHLRRIGRFSEPHARFYAAQIVLTFEYLHSLDLIYRDLKPENLLIDQQGYIQVTDFGFAKRVKGRTWTLCGTPEYL</a:t>
            </a:r>
          </a:p>
          <a:p>
            <a:pPr marL="0" indent="0">
              <a:buNone/>
            </a:pPr>
            <a:endParaRPr lang="en-US" sz="12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US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&gt;SMO_PKA_mouse_R569E</a:t>
            </a:r>
          </a:p>
          <a:p>
            <a:pPr marL="0" indent="0">
              <a:buNone/>
            </a:pPr>
            <a:r>
              <a:rPr lang="en-US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VILHPNETIFNDFCKKSTTCEVLKYNTCLGSPLPYTHTSLILAEDSETQEEAFEKLAMWSGLRNAPRCWAVIQPLLCAVYMPKCENGKVELPSQHLCQATRNPCSIVERERGWPNFLKCENKEQFPKGCQNEVQKLKFNTSGQCEAPLVKTDTLLCTFFTLATFLASMMDVGRTAVVPRADGRRGVQIHSRTNLMDAELLDADSDF:</a:t>
            </a:r>
          </a:p>
          <a:p>
            <a:pPr marL="0" indent="0">
              <a:buNone/>
            </a:pPr>
            <a:r>
              <a:rPr lang="en-US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GNAPTAKNKGNEMESVKEFLAKAKEDFLKKWENPAQNTASLDHFERLKTLGTGSFGRVMLVKHKESGQHFAMKILDKQKVVKLKQIEHTLNEKRILQAVSFPFLVRLEHSFKDNTNLYMVMEYVPGGEMFSHLRRIGRFSEPHARFYAAQIVLTFEYLHSLDLIYRDLKPENLLIDQQGYIQVTDFGFAKRVKGRTWTLCGTPEY</a:t>
            </a:r>
          </a:p>
          <a:p>
            <a:pPr marL="0" indent="0">
              <a:buNone/>
            </a:pPr>
            <a:endParaRPr lang="en-US" sz="533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US" sz="533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9460628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B9CAE75E-D7F5-FD3F-228D-75C7C9D593D5}"/>
              </a:ext>
            </a:extLst>
          </p:cNvPr>
          <p:cNvSpPr txBox="1">
            <a:spLocks noChangeArrowheads="1"/>
          </p:cNvSpPr>
          <p:nvPr/>
        </p:nvSpPr>
        <p:spPr>
          <a:xfrm>
            <a:off x="866159" y="244454"/>
            <a:ext cx="10172979" cy="65289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77A90F-A892-73C0-AE1D-9D1A63CB72A7}"/>
              </a:ext>
            </a:extLst>
          </p:cNvPr>
          <p:cNvSpPr txBox="1"/>
          <p:nvPr/>
        </p:nvSpPr>
        <p:spPr>
          <a:xfrm>
            <a:off x="1014116" y="919680"/>
            <a:ext cx="98770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Running AlphaFold3 on AF3 server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Go to </a:t>
            </a:r>
            <a:r>
              <a:rPr lang="en-US" sz="2800" dirty="0">
                <a:hlinkClick r:id="rId2"/>
              </a:rPr>
              <a:t>https://alphafoldserver.com</a:t>
            </a:r>
            <a:r>
              <a:rPr lang="en-US" sz="2800" dirty="0"/>
              <a:t> and sign in with </a:t>
            </a:r>
            <a:r>
              <a:rPr lang="en-US" sz="2800" dirty="0" err="1"/>
              <a:t>gmail</a:t>
            </a:r>
            <a:endParaRPr 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Put in sequences, ligands, ions, etc.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Hit “Continue and preview job”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Name job (important)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Download zip file when job finishes</a:t>
            </a:r>
          </a:p>
          <a:p>
            <a:endParaRPr lang="en-US" sz="2800" dirty="0"/>
          </a:p>
          <a:p>
            <a:r>
              <a:rPr lang="en-US" sz="2800" dirty="0">
                <a:solidFill>
                  <a:srgbClr val="FF0000"/>
                </a:solidFill>
              </a:rPr>
              <a:t>Hints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 err="1"/>
              <a:t>Summary_confidences</a:t>
            </a:r>
            <a:r>
              <a:rPr lang="en-US" sz="2800" dirty="0"/>
              <a:t> file for </a:t>
            </a:r>
            <a:r>
              <a:rPr lang="en-US" sz="2800" dirty="0" err="1"/>
              <a:t>ipTM</a:t>
            </a:r>
            <a:r>
              <a:rPr lang="en-US" sz="2800" dirty="0"/>
              <a:t> (esp. </a:t>
            </a:r>
            <a:r>
              <a:rPr lang="en-US" sz="2800" dirty="0" err="1"/>
              <a:t>chain_pair_iptm</a:t>
            </a:r>
            <a:r>
              <a:rPr lang="en-US" sz="2800" dirty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Look at PAE plot for protein-protein interaction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Run </a:t>
            </a:r>
            <a:r>
              <a:rPr lang="en-US" sz="2800" dirty="0" err="1"/>
              <a:t>ipSAE</a:t>
            </a:r>
            <a:r>
              <a:rPr lang="en-US" sz="2800" dirty="0"/>
              <a:t> locally or on LIVIA: </a:t>
            </a:r>
            <a:r>
              <a:rPr lang="en-US" sz="2800" dirty="0">
                <a:hlinkClick r:id="rId3"/>
              </a:rPr>
              <a:t>https://flyark.github.io/LIVIA/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95331527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29E1B0E-C98A-86CE-42B4-6B89269046F0}"/>
              </a:ext>
            </a:extLst>
          </p:cNvPr>
          <p:cNvSpPr txBox="1">
            <a:spLocks noChangeArrowheads="1"/>
          </p:cNvSpPr>
          <p:nvPr/>
        </p:nvSpPr>
        <p:spPr>
          <a:xfrm>
            <a:off x="433081" y="172760"/>
            <a:ext cx="11325841" cy="986189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Running Boltz-2</a:t>
            </a:r>
          </a:p>
          <a:p>
            <a:pPr algn="ctr"/>
            <a:r>
              <a:rPr lang="en-US" sz="3600" dirty="0">
                <a:hlinkClick r:id="rId2"/>
              </a:rPr>
              <a:t>https://app.tamarind.bio/boltz</a:t>
            </a:r>
            <a:r>
              <a:rPr lang="en-US" sz="3600" dirty="0"/>
              <a:t> </a:t>
            </a:r>
            <a:endParaRPr lang="en-US" sz="36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203D56-5B67-F484-0AF7-02A4F1F37932}"/>
              </a:ext>
            </a:extLst>
          </p:cNvPr>
          <p:cNvSpPr txBox="1"/>
          <p:nvPr/>
        </p:nvSpPr>
        <p:spPr>
          <a:xfrm>
            <a:off x="272445" y="1341726"/>
            <a:ext cx="607893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Running Boltz-2</a:t>
            </a:r>
          </a:p>
          <a:p>
            <a:pPr marL="342900" indent="-342900">
              <a:buAutoNum type="arabicPeriod"/>
            </a:pPr>
            <a:r>
              <a:rPr lang="en-US" dirty="0"/>
              <a:t>Set up account: </a:t>
            </a:r>
            <a:r>
              <a:rPr lang="en-US" dirty="0">
                <a:hlinkClick r:id="rId3"/>
              </a:rPr>
              <a:t>https://www.tamarind.bio/</a:t>
            </a:r>
            <a:r>
              <a:rPr lang="en-US" dirty="0"/>
              <a:t> (free)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Go to </a:t>
            </a:r>
            <a:r>
              <a:rPr lang="en-US" dirty="0">
                <a:hlinkClick r:id="rId2"/>
              </a:rPr>
              <a:t>https://app.tamarind.bio/boltz</a:t>
            </a:r>
            <a:r>
              <a:rPr lang="en-US" dirty="0"/>
              <a:t> 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Input sequence(s). Choose number of copies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Add modification button: put in PTM position and three-letter code (SEP, TPO, PTR for </a:t>
            </a:r>
            <a:r>
              <a:rPr lang="en-US" dirty="0" err="1"/>
              <a:t>phospho</a:t>
            </a:r>
            <a:r>
              <a:rPr lang="en-US" dirty="0"/>
              <a:t> Ser, </a:t>
            </a:r>
            <a:r>
              <a:rPr lang="en-US" dirty="0" err="1"/>
              <a:t>Thr</a:t>
            </a:r>
            <a:r>
              <a:rPr lang="en-US" dirty="0"/>
              <a:t>, Tyr)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Hit “+” button to add </a:t>
            </a:r>
            <a:r>
              <a:rPr lang="en-US" dirty="0" err="1"/>
              <a:t>igand</a:t>
            </a:r>
            <a:r>
              <a:rPr lang="en-US" dirty="0"/>
              <a:t>: choose “CCD code” or “SMILES” and input CCD or SMILES (see hints). Choose number of copies.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Optional: ”Add restraint” between residues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Advanced settings: number of jobs, recycles, PDB or </a:t>
            </a:r>
            <a:r>
              <a:rPr lang="en-US" dirty="0" err="1"/>
              <a:t>mmCIF</a:t>
            </a:r>
            <a:r>
              <a:rPr lang="en-US" dirty="0"/>
              <a:t> format, choose or upload template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22F722-A179-F137-2F68-809B3995EFF5}"/>
              </a:ext>
            </a:extLst>
          </p:cNvPr>
          <p:cNvSpPr txBox="1"/>
          <p:nvPr/>
        </p:nvSpPr>
        <p:spPr>
          <a:xfrm>
            <a:off x="6474942" y="2080390"/>
            <a:ext cx="52839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Hints</a:t>
            </a:r>
            <a:endParaRPr lang="en-US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en-US" dirty="0"/>
              <a:t>Get 3-5 character CCD code from PDB search: </a:t>
            </a:r>
            <a:r>
              <a:rPr lang="en-US" dirty="0">
                <a:hlinkClick r:id="rId4"/>
              </a:rPr>
              <a:t>https://www.rcsb.org/</a:t>
            </a:r>
            <a:r>
              <a:rPr lang="en-US" dirty="0"/>
              <a:t>  (e.g. GTP, MG, SLI)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Get any SMILES from PDB ligand page, e.g. </a:t>
            </a:r>
            <a:r>
              <a:rPr lang="en-US" dirty="0">
                <a:hlinkClick r:id="rId5"/>
              </a:rPr>
              <a:t>https://www.rcsb.org/ligand/GTP</a:t>
            </a:r>
            <a:r>
              <a:rPr lang="en-US" dirty="0"/>
              <a:t> or PubChem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Run multiple jobs and choose </a:t>
            </a:r>
            <a:r>
              <a:rPr lang="en-US" dirty="0" err="1"/>
              <a:t>mmCIF</a:t>
            </a:r>
            <a:r>
              <a:rPr lang="en-US" dirty="0"/>
              <a:t> format (in “Advanced settings”)</a:t>
            </a:r>
          </a:p>
        </p:txBody>
      </p:sp>
    </p:spTree>
    <p:extLst>
      <p:ext uri="{BB962C8B-B14F-4D97-AF65-F5344CB8AC3E}">
        <p14:creationId xmlns:p14="http://schemas.microsoft.com/office/powerpoint/2010/main" val="1040769162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29E1B0E-C98A-86CE-42B4-6B89269046F0}"/>
              </a:ext>
            </a:extLst>
          </p:cNvPr>
          <p:cNvSpPr txBox="1">
            <a:spLocks noChangeArrowheads="1"/>
          </p:cNvSpPr>
          <p:nvPr/>
        </p:nvSpPr>
        <p:spPr>
          <a:xfrm>
            <a:off x="518141" y="576798"/>
            <a:ext cx="11325841" cy="66721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Installing and running </a:t>
            </a:r>
            <a:r>
              <a:rPr lang="en-US" sz="3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ipSAE</a:t>
            </a:r>
            <a:endParaRPr lang="en-US" sz="36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1C680A-9A22-E10D-C8EE-D562AF68A2DA}"/>
              </a:ext>
            </a:extLst>
          </p:cNvPr>
          <p:cNvSpPr txBox="1"/>
          <p:nvPr/>
        </p:nvSpPr>
        <p:spPr>
          <a:xfrm>
            <a:off x="1116418" y="1658679"/>
            <a:ext cx="844225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Go to </a:t>
            </a:r>
            <a:r>
              <a:rPr lang="en-US" dirty="0">
                <a:hlinkClick r:id="rId2"/>
              </a:rPr>
              <a:t>https://github.com/DunbrackLab/IPSAE</a:t>
            </a: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Download zip file and double-click on it</a:t>
            </a:r>
          </a:p>
          <a:p>
            <a:pPr marL="342900" indent="-342900">
              <a:buAutoNum type="arabicPeriod"/>
            </a:pPr>
            <a:r>
              <a:rPr lang="en-US" dirty="0"/>
              <a:t>Move to desired location (location/)</a:t>
            </a:r>
          </a:p>
          <a:p>
            <a:pPr marL="342900" indent="-342900">
              <a:buAutoNum type="arabicPeriod"/>
            </a:pPr>
            <a:r>
              <a:rPr lang="en-US" dirty="0"/>
              <a:t>Add to .</a:t>
            </a:r>
            <a:r>
              <a:rPr lang="en-US" dirty="0" err="1"/>
              <a:t>zshrc</a:t>
            </a:r>
            <a:r>
              <a:rPr lang="en-US" dirty="0"/>
              <a:t> or .</a:t>
            </a:r>
            <a:r>
              <a:rPr lang="en-US" dirty="0" err="1"/>
              <a:t>bashrc</a:t>
            </a:r>
            <a:r>
              <a:rPr lang="en-US" dirty="0"/>
              <a:t>: alias </a:t>
            </a:r>
            <a:r>
              <a:rPr lang="en-US" dirty="0" err="1"/>
              <a:t>ipsae</a:t>
            </a:r>
            <a:r>
              <a:rPr lang="en-US" dirty="0"/>
              <a:t>=‘python3 location/</a:t>
            </a:r>
            <a:r>
              <a:rPr lang="en-US" dirty="0" err="1"/>
              <a:t>ipsae.py</a:t>
            </a:r>
            <a:r>
              <a:rPr lang="en-US" dirty="0"/>
              <a:t>’</a:t>
            </a:r>
          </a:p>
          <a:p>
            <a:pPr marL="342900" indent="-342900">
              <a:buAutoNum type="arabicPeriod"/>
            </a:pPr>
            <a:r>
              <a:rPr lang="en-US" dirty="0"/>
              <a:t>Run: source ~/.</a:t>
            </a:r>
            <a:r>
              <a:rPr lang="en-US" dirty="0" err="1"/>
              <a:t>zshrc</a:t>
            </a:r>
            <a:r>
              <a:rPr lang="en-US" dirty="0"/>
              <a:t> (or .</a:t>
            </a:r>
            <a:r>
              <a:rPr lang="en-US" dirty="0" err="1"/>
              <a:t>bashrc</a:t>
            </a:r>
            <a:r>
              <a:rPr lang="en-US" dirty="0"/>
              <a:t>)</a:t>
            </a:r>
          </a:p>
          <a:p>
            <a:pPr marL="342900" indent="-342900">
              <a:buAutoNum type="arabicPeriod"/>
            </a:pPr>
            <a:r>
              <a:rPr lang="en-US" dirty="0"/>
              <a:t>Run:</a:t>
            </a:r>
          </a:p>
          <a:p>
            <a:pPr lvl="1"/>
            <a:r>
              <a:rPr lang="en-US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ipsae</a:t>
            </a:r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dirty="0" err="1">
                <a:latin typeface="Courier New" panose="02070309020205020404" pitchFamily="49" charset="0"/>
                <a:cs typeface="Courier New" panose="02070309020205020404" pitchFamily="49" charset="0"/>
              </a:rPr>
              <a:t>file.json</a:t>
            </a:r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dirty="0" err="1">
                <a:latin typeface="Courier New" panose="02070309020205020404" pitchFamily="49" charset="0"/>
                <a:cs typeface="Courier New" panose="02070309020205020404" pitchFamily="49" charset="0"/>
              </a:rPr>
              <a:t>file.pdb</a:t>
            </a:r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    10 15</a:t>
            </a:r>
          </a:p>
          <a:p>
            <a:pPr lvl="1"/>
            <a:r>
              <a:rPr lang="en-US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ipsae</a:t>
            </a:r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dirty="0" err="1">
                <a:latin typeface="Courier New" panose="02070309020205020404" pitchFamily="49" charset="0"/>
                <a:cs typeface="Courier New" panose="02070309020205020404" pitchFamily="49" charset="0"/>
              </a:rPr>
              <a:t>file.json</a:t>
            </a:r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dirty="0" err="1">
                <a:latin typeface="Courier New" panose="02070309020205020404" pitchFamily="49" charset="0"/>
                <a:cs typeface="Courier New" panose="02070309020205020404" pitchFamily="49" charset="0"/>
              </a:rPr>
              <a:t>file.mmcif</a:t>
            </a:r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  10 15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61765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29E1B0E-C98A-86CE-42B4-6B89269046F0}"/>
              </a:ext>
            </a:extLst>
          </p:cNvPr>
          <p:cNvSpPr txBox="1">
            <a:spLocks noChangeArrowheads="1"/>
          </p:cNvSpPr>
          <p:nvPr/>
        </p:nvSpPr>
        <p:spPr>
          <a:xfrm>
            <a:off x="310532" y="530979"/>
            <a:ext cx="11325841" cy="524824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OpenFold</a:t>
            </a:r>
            <a:r>
              <a:rPr lang="en-US" sz="3600" dirty="0">
                <a:solidFill>
                  <a:srgbClr val="0432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and Other Servers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59062A-E4C8-3E7F-34C2-26282FF9E490}"/>
              </a:ext>
            </a:extLst>
          </p:cNvPr>
          <p:cNvSpPr txBox="1"/>
          <p:nvPr/>
        </p:nvSpPr>
        <p:spPr>
          <a:xfrm>
            <a:off x="954765" y="1489687"/>
            <a:ext cx="1132584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https://colab.research.google.com/github/aqlaboratory/openfold/blob/main/notebooks/OpenFold.ipynb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https://neurosnap.ai/service/OpenFold3%20%28AlphaFold3%29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4"/>
              </a:rPr>
              <a:t>https://www.tamarind.bio/tools/openfold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>
                <a:hlinkClick r:id="rId5"/>
              </a:rPr>
              <a:t>https://build.nvidia.com/openfold/openfold3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6"/>
              </a:rPr>
              <a:t>https://openfold-3.readthedocs.io/en/latest/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7"/>
              </a:rPr>
              <a:t>https://protenix-server.com/login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15529290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65CD6B-75C1-31F7-222E-E492DA048197}"/>
              </a:ext>
            </a:extLst>
          </p:cNvPr>
          <p:cNvSpPr txBox="1"/>
          <p:nvPr/>
        </p:nvSpPr>
        <p:spPr>
          <a:xfrm>
            <a:off x="1308852" y="2562585"/>
            <a:ext cx="1015467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 err="1">
                <a:solidFill>
                  <a:srgbClr val="FF0000"/>
                </a:solidFill>
              </a:rPr>
              <a:t>OpenFold</a:t>
            </a:r>
            <a:r>
              <a:rPr lang="en-US" sz="1600" b="1" dirty="0">
                <a:solidFill>
                  <a:srgbClr val="FF0000"/>
                </a:solidFill>
              </a:rPr>
              <a:t> webserver</a:t>
            </a:r>
          </a:p>
          <a:p>
            <a:r>
              <a:rPr lang="en-US" sz="1600" dirty="0">
                <a:hlinkClick r:id="rId2"/>
              </a:rPr>
              <a:t>https://colab.research.google.com/github/aqlaboratory/openfold/blob/main/notebooks/OpenFold.ipynb</a:t>
            </a:r>
            <a:r>
              <a:rPr lang="en-US" sz="1600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27B2A3-8267-C71A-2880-29125F088B42}"/>
              </a:ext>
            </a:extLst>
          </p:cNvPr>
          <p:cNvSpPr txBox="1"/>
          <p:nvPr/>
        </p:nvSpPr>
        <p:spPr>
          <a:xfrm>
            <a:off x="1308852" y="1916254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</a:rPr>
              <a:t>Chai Lab Webserver</a:t>
            </a:r>
          </a:p>
          <a:p>
            <a:r>
              <a:rPr lang="en-US" sz="1600" dirty="0">
                <a:hlinkClick r:id="rId3"/>
              </a:rPr>
              <a:t>https://lab.chaidiscovery.com/dashboard</a:t>
            </a:r>
            <a:r>
              <a:rPr lang="en-US" sz="1600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A0D0CF-2C03-1332-7393-17266EEFDBA8}"/>
              </a:ext>
            </a:extLst>
          </p:cNvPr>
          <p:cNvSpPr txBox="1"/>
          <p:nvPr/>
        </p:nvSpPr>
        <p:spPr>
          <a:xfrm>
            <a:off x="1308852" y="1244230"/>
            <a:ext cx="65166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</a:rPr>
              <a:t>AlphaFold3 Server</a:t>
            </a:r>
          </a:p>
          <a:p>
            <a:r>
              <a:rPr lang="en-US" sz="1600" dirty="0">
                <a:hlinkClick r:id="rId4"/>
              </a:rPr>
              <a:t>https://golgi.sandbox.google.com/</a:t>
            </a:r>
            <a:r>
              <a:rPr lang="en-US" sz="1600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4FEF3D-7733-F3E3-F1C8-BECED4C74A9C}"/>
              </a:ext>
            </a:extLst>
          </p:cNvPr>
          <p:cNvSpPr txBox="1"/>
          <p:nvPr/>
        </p:nvSpPr>
        <p:spPr>
          <a:xfrm>
            <a:off x="1308852" y="4809394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</a:rPr>
              <a:t>LIVIA Viewer</a:t>
            </a:r>
          </a:p>
          <a:p>
            <a:r>
              <a:rPr lang="en-US" sz="1600" dirty="0">
                <a:hlinkClick r:id="rId5"/>
              </a:rPr>
              <a:t>https://flyark.github.io/</a:t>
            </a:r>
            <a:r>
              <a:rPr lang="en-US" sz="1600" b="1" dirty="0">
                <a:hlinkClick r:id="rId5"/>
              </a:rPr>
              <a:t>LIVIA</a:t>
            </a:r>
            <a:r>
              <a:rPr lang="en-US" sz="1600" dirty="0">
                <a:hlinkClick r:id="rId5"/>
              </a:rPr>
              <a:t>/universal.html</a:t>
            </a:r>
            <a:r>
              <a:rPr lang="en-US" sz="1600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D6B189-0B93-9C68-06DA-456041B633D0}"/>
              </a:ext>
            </a:extLst>
          </p:cNvPr>
          <p:cNvSpPr txBox="1"/>
          <p:nvPr/>
        </p:nvSpPr>
        <p:spPr>
          <a:xfrm>
            <a:off x="1305710" y="5441965"/>
            <a:ext cx="7134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</a:rPr>
              <a:t>Local interaction score (</a:t>
            </a:r>
            <a:r>
              <a:rPr lang="en-US" sz="1600" b="1" dirty="0" err="1">
                <a:solidFill>
                  <a:srgbClr val="FF0000"/>
                </a:solidFill>
              </a:rPr>
              <a:t>colab</a:t>
            </a:r>
            <a:r>
              <a:rPr lang="en-US" sz="1600" b="1" dirty="0">
                <a:solidFill>
                  <a:srgbClr val="FF0000"/>
                </a:solidFill>
              </a:rPr>
              <a:t>)</a:t>
            </a:r>
          </a:p>
          <a:p>
            <a:r>
              <a:rPr lang="en-US" sz="1600" dirty="0">
                <a:hlinkClick r:id="rId6"/>
              </a:rPr>
              <a:t>https://github.com/flyark/AFM-LIS?tab=readme-ov-file</a:t>
            </a:r>
            <a:r>
              <a:rPr lang="en-US" sz="1600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E46949-FD80-73E9-9281-32EA978C3CE8}"/>
              </a:ext>
            </a:extLst>
          </p:cNvPr>
          <p:cNvSpPr txBox="1"/>
          <p:nvPr/>
        </p:nvSpPr>
        <p:spPr>
          <a:xfrm>
            <a:off x="1308852" y="550200"/>
            <a:ext cx="98996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</a:rPr>
              <a:t>ColabFold Server (AF2 and AF2-multimer-v3)</a:t>
            </a:r>
          </a:p>
          <a:p>
            <a:r>
              <a:rPr lang="en-US" sz="1600" dirty="0">
                <a:hlinkClick r:id="rId7"/>
              </a:rPr>
              <a:t>https://colab.research.google.com/github/sokrypton/ColabFold/blob/main/AlphaFold2.ipynb</a:t>
            </a:r>
            <a:r>
              <a:rPr lang="en-US" sz="1600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F736FF-EF00-1499-5BBB-0571615DD08C}"/>
              </a:ext>
            </a:extLst>
          </p:cNvPr>
          <p:cNvSpPr txBox="1"/>
          <p:nvPr/>
        </p:nvSpPr>
        <p:spPr>
          <a:xfrm>
            <a:off x="4818668" y="62780"/>
            <a:ext cx="2554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432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507735-6E4C-969F-FD5E-835EFA97D21B}"/>
              </a:ext>
            </a:extLst>
          </p:cNvPr>
          <p:cNvSpPr txBox="1"/>
          <p:nvPr/>
        </p:nvSpPr>
        <p:spPr>
          <a:xfrm>
            <a:off x="1308852" y="3234609"/>
            <a:ext cx="60991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Boltz-2</a:t>
            </a:r>
            <a:r>
              <a:rPr lang="en-US" sz="1800" b="1" dirty="0">
                <a:solidFill>
                  <a:srgbClr val="FF0000"/>
                </a:solidFill>
              </a:rPr>
              <a:t> webserver (</a:t>
            </a:r>
            <a:r>
              <a:rPr lang="en-US" sz="1800" b="1" dirty="0" err="1">
                <a:solidFill>
                  <a:srgbClr val="FF0000"/>
                </a:solidFill>
              </a:rPr>
              <a:t>TamarindBio</a:t>
            </a:r>
            <a:r>
              <a:rPr lang="en-US" sz="1800" b="1" dirty="0">
                <a:solidFill>
                  <a:srgbClr val="FF0000"/>
                </a:solidFill>
              </a:rPr>
              <a:t>)</a:t>
            </a:r>
          </a:p>
          <a:p>
            <a:r>
              <a:rPr lang="en-US" dirty="0">
                <a:hlinkClick r:id="rId8"/>
              </a:rPr>
              <a:t>https://app.tamarind.bio/boltz</a:t>
            </a:r>
            <a:r>
              <a:rPr lang="en-US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C80FC16-0664-9361-E97A-345CF5D63C0D}"/>
              </a:ext>
            </a:extLst>
          </p:cNvPr>
          <p:cNvSpPr txBox="1"/>
          <p:nvPr/>
        </p:nvSpPr>
        <p:spPr>
          <a:xfrm>
            <a:off x="1305710" y="3974805"/>
            <a:ext cx="60991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Boltz-2</a:t>
            </a:r>
            <a:r>
              <a:rPr lang="en-US" sz="1800" b="1" dirty="0">
                <a:solidFill>
                  <a:srgbClr val="FF0000"/>
                </a:solidFill>
              </a:rPr>
              <a:t> webserver (</a:t>
            </a:r>
            <a:r>
              <a:rPr lang="en-US" b="1" dirty="0">
                <a:solidFill>
                  <a:srgbClr val="FF0000"/>
                </a:solidFill>
              </a:rPr>
              <a:t>NVIDIA</a:t>
            </a:r>
            <a:r>
              <a:rPr lang="en-US" sz="1800" b="1" dirty="0">
                <a:solidFill>
                  <a:srgbClr val="FF0000"/>
                </a:solidFill>
              </a:rPr>
              <a:t>)</a:t>
            </a:r>
          </a:p>
          <a:p>
            <a:r>
              <a:rPr lang="en-US" dirty="0">
                <a:hlinkClick r:id="rId9"/>
              </a:rPr>
              <a:t>https://build.nvidia.com/mit/boltz2</a:t>
            </a:r>
            <a:r>
              <a:rPr lang="en-US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7809D65-F413-2FD1-8ED4-B41993648575}"/>
              </a:ext>
            </a:extLst>
          </p:cNvPr>
          <p:cNvSpPr txBox="1"/>
          <p:nvPr/>
        </p:nvSpPr>
        <p:spPr>
          <a:xfrm>
            <a:off x="1305710" y="6120605"/>
            <a:ext cx="60991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 err="1">
                <a:solidFill>
                  <a:srgbClr val="FF0000"/>
                </a:solidFill>
              </a:rPr>
              <a:t>ipSAE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github</a:t>
            </a:r>
            <a:endParaRPr lang="en-US" sz="1800" b="1" dirty="0">
              <a:solidFill>
                <a:srgbClr val="FF0000"/>
              </a:solidFill>
            </a:endParaRPr>
          </a:p>
          <a:p>
            <a:r>
              <a:rPr lang="en-US" dirty="0">
                <a:hlinkClick r:id="rId10"/>
              </a:rPr>
              <a:t>https://github.com/DunbrackLab/IPSAE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077956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3847DD-38A9-0F5C-ECC4-18A2E8DA8D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46A2D6-CF07-D884-3197-06BD80AF8A55}"/>
              </a:ext>
            </a:extLst>
          </p:cNvPr>
          <p:cNvSpPr txBox="1"/>
          <p:nvPr/>
        </p:nvSpPr>
        <p:spPr>
          <a:xfrm>
            <a:off x="2832755" y="965404"/>
            <a:ext cx="6099142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</a:rPr>
              <a:t>Links:</a:t>
            </a:r>
          </a:p>
          <a:p>
            <a:pPr algn="ctr"/>
            <a:r>
              <a:rPr lang="en-US" sz="3200" dirty="0">
                <a:hlinkClick r:id="rId2"/>
              </a:rPr>
              <a:t>https://dunbrack.fccc.edu/bioinfo/</a:t>
            </a:r>
            <a:endParaRPr lang="en-US" sz="3200" dirty="0"/>
          </a:p>
          <a:p>
            <a:pPr algn="ctr"/>
            <a:endParaRPr lang="en-US" sz="3200" dirty="0"/>
          </a:p>
          <a:p>
            <a:pPr algn="ctr"/>
            <a:r>
              <a:rPr lang="en-US" sz="3200" dirty="0">
                <a:solidFill>
                  <a:srgbClr val="FF0000"/>
                </a:solidFill>
              </a:rPr>
              <a:t>Questions:</a:t>
            </a:r>
          </a:p>
          <a:p>
            <a:pPr algn="ctr"/>
            <a:r>
              <a:rPr lang="en-US" sz="3200" dirty="0">
                <a:hlinkClick r:id="rId3"/>
              </a:rPr>
              <a:t>roland.dunbrack@fccc.edu</a:t>
            </a:r>
            <a:r>
              <a:rPr lang="en-US" sz="32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86898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6638</TotalTime>
  <Words>5523</Words>
  <Application>Microsoft Macintosh PowerPoint</Application>
  <PresentationFormat>Widescreen</PresentationFormat>
  <Paragraphs>990</Paragraphs>
  <Slides>87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87</vt:i4>
      </vt:variant>
    </vt:vector>
  </HeadingPairs>
  <TitlesOfParts>
    <vt:vector size="97" baseType="lpstr">
      <vt:lpstr>Aptos</vt:lpstr>
      <vt:lpstr>Arial</vt:lpstr>
      <vt:lpstr>Calibri</vt:lpstr>
      <vt:lpstr>Calibri Light</vt:lpstr>
      <vt:lpstr>Cambria Math</vt:lpstr>
      <vt:lpstr>Courier New</vt:lpstr>
      <vt:lpstr>OpenSans</vt:lpstr>
      <vt:lpstr>Symbol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ipSAE from AF2 models </vt:lpstr>
      <vt:lpstr>PowerPoint Presentation</vt:lpstr>
      <vt:lpstr>Assigning all domains in human protein kinases  from full-length AlphaFold models</vt:lpstr>
      <vt:lpstr>PowerPoint Presentation</vt:lpstr>
      <vt:lpstr>17 Novel domains</vt:lpstr>
      <vt:lpstr>PowerPoint Presentation</vt:lpstr>
      <vt:lpstr>PowerPoint Presentation</vt:lpstr>
      <vt:lpstr>PowerPoint Presentation</vt:lpstr>
      <vt:lpstr>PowerPoint Presentation</vt:lpstr>
      <vt:lpstr>Demonstrations of AlphaFold Modeling and Visualization</vt:lpstr>
      <vt:lpstr>PowerPoint Presentation</vt:lpstr>
      <vt:lpstr>PyMOL Commands and Menu Items</vt:lpstr>
      <vt:lpstr>PowerPoint Presentation</vt:lpstr>
      <vt:lpstr>PowerPoint Presentation</vt:lpstr>
      <vt:lpstr>colabfold_batch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Dunbrack, Roland</dc:creator>
  <cp:lastModifiedBy>Dunbrack, Roland</cp:lastModifiedBy>
  <cp:revision>145</cp:revision>
  <dcterms:created xsi:type="dcterms:W3CDTF">2023-05-03T04:52:38Z</dcterms:created>
  <dcterms:modified xsi:type="dcterms:W3CDTF">2026-06-24T07:26:19Z</dcterms:modified>
</cp:coreProperties>
</file>