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 id="2147483662" r:id="rId2"/>
  </p:sldMasterIdLst>
  <p:notesMasterIdLst>
    <p:notesMasterId r:id="rId67"/>
  </p:notesMasterIdLst>
  <p:handoutMasterIdLst>
    <p:handoutMasterId r:id="rId68"/>
  </p:handoutMasterIdLst>
  <p:sldIdLst>
    <p:sldId id="269" r:id="rId3"/>
    <p:sldId id="917" r:id="rId4"/>
    <p:sldId id="1927" r:id="rId5"/>
    <p:sldId id="296" r:id="rId6"/>
    <p:sldId id="886" r:id="rId7"/>
    <p:sldId id="1910" r:id="rId8"/>
    <p:sldId id="894" r:id="rId9"/>
    <p:sldId id="259" r:id="rId10"/>
    <p:sldId id="888" r:id="rId11"/>
    <p:sldId id="889" r:id="rId12"/>
    <p:sldId id="912" r:id="rId13"/>
    <p:sldId id="1929" r:id="rId14"/>
    <p:sldId id="916" r:id="rId15"/>
    <p:sldId id="1911" r:id="rId16"/>
    <p:sldId id="260" r:id="rId17"/>
    <p:sldId id="265" r:id="rId18"/>
    <p:sldId id="261" r:id="rId19"/>
    <p:sldId id="901" r:id="rId20"/>
    <p:sldId id="919" r:id="rId21"/>
    <p:sldId id="257" r:id="rId22"/>
    <p:sldId id="1913" r:id="rId23"/>
    <p:sldId id="1914" r:id="rId24"/>
    <p:sldId id="1915" r:id="rId25"/>
    <p:sldId id="264" r:id="rId26"/>
    <p:sldId id="301" r:id="rId27"/>
    <p:sldId id="268" r:id="rId28"/>
    <p:sldId id="391" r:id="rId29"/>
    <p:sldId id="403" r:id="rId30"/>
    <p:sldId id="1917" r:id="rId31"/>
    <p:sldId id="1075" r:id="rId32"/>
    <p:sldId id="1037" r:id="rId33"/>
    <p:sldId id="1233" r:id="rId34"/>
    <p:sldId id="1737" r:id="rId35"/>
    <p:sldId id="1779" r:id="rId36"/>
    <p:sldId id="1041" r:id="rId37"/>
    <p:sldId id="1042" r:id="rId38"/>
    <p:sldId id="1043" r:id="rId39"/>
    <p:sldId id="1044" r:id="rId40"/>
    <p:sldId id="1245" r:id="rId41"/>
    <p:sldId id="1284" r:id="rId42"/>
    <p:sldId id="1918" r:id="rId43"/>
    <p:sldId id="1922" r:id="rId44"/>
    <p:sldId id="1926" r:id="rId45"/>
    <p:sldId id="1923" r:id="rId46"/>
    <p:sldId id="1904" r:id="rId47"/>
    <p:sldId id="1902" r:id="rId48"/>
    <p:sldId id="1905" r:id="rId49"/>
    <p:sldId id="1906" r:id="rId50"/>
    <p:sldId id="1907" r:id="rId51"/>
    <p:sldId id="1889" r:id="rId52"/>
    <p:sldId id="1867" r:id="rId53"/>
    <p:sldId id="1908" r:id="rId54"/>
    <p:sldId id="1890" r:id="rId55"/>
    <p:sldId id="1891" r:id="rId56"/>
    <p:sldId id="1892" r:id="rId57"/>
    <p:sldId id="1900" r:id="rId58"/>
    <p:sldId id="1896" r:id="rId59"/>
    <p:sldId id="1894" r:id="rId60"/>
    <p:sldId id="1901" r:id="rId61"/>
    <p:sldId id="1924" r:id="rId62"/>
    <p:sldId id="258" r:id="rId63"/>
    <p:sldId id="1930" r:id="rId64"/>
    <p:sldId id="1932" r:id="rId65"/>
    <p:sldId id="1931" r:id="rId66"/>
  </p:sldIdLst>
  <p:sldSz cx="9144000" cy="5143500" type="screen16x9"/>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charset="0"/>
        <a:cs typeface="+mn-cs"/>
      </a:defRPr>
    </a:lvl1pPr>
    <a:lvl2pPr marL="457200" algn="l" rtl="0" fontAlgn="base">
      <a:spcBef>
        <a:spcPct val="0"/>
      </a:spcBef>
      <a:spcAft>
        <a:spcPct val="0"/>
      </a:spcAft>
      <a:defRPr sz="2400" kern="1200">
        <a:solidFill>
          <a:schemeClr val="tx1"/>
        </a:solidFill>
        <a:latin typeface="Arial" charset="0"/>
        <a:ea typeface="ＭＳ Ｐゴシック" charset="0"/>
        <a:cs typeface="+mn-cs"/>
      </a:defRPr>
    </a:lvl2pPr>
    <a:lvl3pPr marL="914400" algn="l" rtl="0" fontAlgn="base">
      <a:spcBef>
        <a:spcPct val="0"/>
      </a:spcBef>
      <a:spcAft>
        <a:spcPct val="0"/>
      </a:spcAft>
      <a:defRPr sz="2400" kern="1200">
        <a:solidFill>
          <a:schemeClr val="tx1"/>
        </a:solidFill>
        <a:latin typeface="Arial" charset="0"/>
        <a:ea typeface="ＭＳ Ｐゴシック" charset="0"/>
        <a:cs typeface="+mn-cs"/>
      </a:defRPr>
    </a:lvl3pPr>
    <a:lvl4pPr marL="1371600" algn="l" rtl="0" fontAlgn="base">
      <a:spcBef>
        <a:spcPct val="0"/>
      </a:spcBef>
      <a:spcAft>
        <a:spcPct val="0"/>
      </a:spcAft>
      <a:defRPr sz="2400" kern="1200">
        <a:solidFill>
          <a:schemeClr val="tx1"/>
        </a:solidFill>
        <a:latin typeface="Arial" charset="0"/>
        <a:ea typeface="ＭＳ Ｐゴシック" charset="0"/>
        <a:cs typeface="+mn-cs"/>
      </a:defRPr>
    </a:lvl4pPr>
    <a:lvl5pPr marL="1828800" algn="l" rtl="0" fontAlgn="base">
      <a:spcBef>
        <a:spcPct val="0"/>
      </a:spcBef>
      <a:spcAft>
        <a:spcPct val="0"/>
      </a:spcAft>
      <a:defRPr sz="2400" kern="1200">
        <a:solidFill>
          <a:schemeClr val="tx1"/>
        </a:solidFill>
        <a:latin typeface="Arial" charset="0"/>
        <a:ea typeface="ＭＳ Ｐゴシック" charset="0"/>
        <a:cs typeface="+mn-cs"/>
      </a:defRPr>
    </a:lvl5pPr>
    <a:lvl6pPr marL="2286000" algn="l" defTabSz="457200" rtl="0" eaLnBrk="1" latinLnBrk="0" hangingPunct="1">
      <a:defRPr sz="2400" kern="1200">
        <a:solidFill>
          <a:schemeClr val="tx1"/>
        </a:solidFill>
        <a:latin typeface="Arial" charset="0"/>
        <a:ea typeface="ＭＳ Ｐゴシック" charset="0"/>
        <a:cs typeface="+mn-cs"/>
      </a:defRPr>
    </a:lvl6pPr>
    <a:lvl7pPr marL="2743200" algn="l" defTabSz="457200" rtl="0" eaLnBrk="1" latinLnBrk="0" hangingPunct="1">
      <a:defRPr sz="2400" kern="1200">
        <a:solidFill>
          <a:schemeClr val="tx1"/>
        </a:solidFill>
        <a:latin typeface="Arial" charset="0"/>
        <a:ea typeface="ＭＳ Ｐゴシック" charset="0"/>
        <a:cs typeface="+mn-cs"/>
      </a:defRPr>
    </a:lvl7pPr>
    <a:lvl8pPr marL="3200400" algn="l" defTabSz="457200" rtl="0" eaLnBrk="1" latinLnBrk="0" hangingPunct="1">
      <a:defRPr sz="2400" kern="1200">
        <a:solidFill>
          <a:schemeClr val="tx1"/>
        </a:solidFill>
        <a:latin typeface="Arial" charset="0"/>
        <a:ea typeface="ＭＳ Ｐゴシック" charset="0"/>
        <a:cs typeface="+mn-cs"/>
      </a:defRPr>
    </a:lvl8pPr>
    <a:lvl9pPr marL="3657600" algn="l" defTabSz="457200" rtl="0" eaLnBrk="1" latinLnBrk="0" hangingPunct="1">
      <a:defRPr sz="2400" kern="1200">
        <a:solidFill>
          <a:schemeClr val="tx1"/>
        </a:solidFill>
        <a:latin typeface="Arial" charset="0"/>
        <a:ea typeface="ＭＳ Ｐゴシック" charset="0"/>
        <a:cs typeface="+mn-cs"/>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32FF"/>
    <a:srgbClr val="820C78"/>
    <a:srgbClr val="828102"/>
    <a:srgbClr val="A1A008"/>
    <a:srgbClr val="FF737E"/>
    <a:srgbClr val="9FFFB8"/>
    <a:srgbClr val="FF8000"/>
    <a:srgbClr val="0066FF"/>
    <a:srgbClr val="FF00FF"/>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887" autoAdjust="0"/>
    <p:restoredTop sz="96301" autoAdjust="0"/>
  </p:normalViewPr>
  <p:slideViewPr>
    <p:cSldViewPr>
      <p:cViewPr varScale="1">
        <p:scale>
          <a:sx n="158" d="100"/>
          <a:sy n="158" d="100"/>
        </p:scale>
        <p:origin x="192" y="264"/>
      </p:cViewPr>
      <p:guideLst>
        <p:guide orient="horz" pos="162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45" d="100"/>
        <a:sy n="145" d="100"/>
      </p:scale>
      <p:origin x="0" y="2784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handoutMaster" Target="handoutMasters/handoutMaster1.xml"/><Relationship Id="rId7" Type="http://schemas.openxmlformats.org/officeDocument/2006/relationships/slide" Target="slides/slide5.xml"/><Relationship Id="rId71"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DB5B898-005C-4D47-8E02-B9448D19B93D}" type="datetimeFigureOut">
              <a:rPr lang="en-US" smtClean="0"/>
              <a:t>11/18/25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FDDDFDC-F0FE-CF48-B0D3-15934C24B323}" type="slidenum">
              <a:rPr lang="en-US" smtClean="0"/>
              <a:t>‹#›</a:t>
            </a:fld>
            <a:endParaRPr lang="en-US"/>
          </a:p>
        </p:txBody>
      </p:sp>
    </p:spTree>
    <p:extLst>
      <p:ext uri="{BB962C8B-B14F-4D97-AF65-F5344CB8AC3E}">
        <p14:creationId xmlns:p14="http://schemas.microsoft.com/office/powerpoint/2010/main" val="25035056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63491" name="Rectangle 3"/>
          <p:cNvSpPr>
            <a:spLocks noGrp="1" noChangeArrowheads="1"/>
          </p:cNvSpPr>
          <p:nvPr>
            <p:ph type="dt" idx="1"/>
          </p:nvPr>
        </p:nvSpPr>
        <p:spPr bwMode="auto">
          <a:xfrm>
            <a:off x="3886200" y="0"/>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63492"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 xmlns:a14="http://schemas.microsoft.com/office/drawing/2010/main" val="1"/>
            </a:ext>
          </a:extLst>
        </p:spPr>
      </p:sp>
      <p:sp>
        <p:nvSpPr>
          <p:cNvPr id="63493" name="Rectangle 5"/>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3494" name="Rectangle 6"/>
          <p:cNvSpPr>
            <a:spLocks noGrp="1" noChangeArrowheads="1"/>
          </p:cNvSpPr>
          <p:nvPr>
            <p:ph type="ftr" sz="quarter" idx="4"/>
          </p:nvPr>
        </p:nvSpPr>
        <p:spPr bwMode="auto">
          <a:xfrm>
            <a:off x="0" y="8686800"/>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63495" name="Rectangle 7"/>
          <p:cNvSpPr>
            <a:spLocks noGrp="1" noChangeArrowheads="1"/>
          </p:cNvSpPr>
          <p:nvPr>
            <p:ph type="sldNum" sz="quarter" idx="5"/>
          </p:nvPr>
        </p:nvSpPr>
        <p:spPr bwMode="auto">
          <a:xfrm>
            <a:off x="3886200" y="8686800"/>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b" anchorCtr="0" compatLnSpc="1">
            <a:prstTxWarp prst="textNoShape">
              <a:avLst/>
            </a:prstTxWarp>
          </a:bodyPr>
          <a:lstStyle>
            <a:lvl1pPr algn="r">
              <a:defRPr sz="1200"/>
            </a:lvl1pPr>
          </a:lstStyle>
          <a:p>
            <a:fld id="{2993D4A3-FA5B-984D-880F-EDB2AF64B63F}" type="slidenum">
              <a:rPr lang="en-US"/>
              <a:pPr/>
              <a:t>‹#›</a:t>
            </a:fld>
            <a:endParaRPr lang="en-US"/>
          </a:p>
        </p:txBody>
      </p:sp>
    </p:spTree>
    <p:extLst>
      <p:ext uri="{BB962C8B-B14F-4D97-AF65-F5344CB8AC3E}">
        <p14:creationId xmlns:p14="http://schemas.microsoft.com/office/powerpoint/2010/main" val="2607898351"/>
      </p:ext>
    </p:extLst>
  </p:cSld>
  <p:clrMap bg1="lt1" tx1="dk1" bg2="lt2" tx2="dk2" accent1="accent1" accent2="accent2" accent3="accent3" accent4="accent4" accent5="accent5" accent6="accent6" hlink="hlink" folHlink="folHlink"/>
  <p:hf hdr="0" ftr="0" dt="0"/>
  <p:notesStyle>
    <a:lvl1pPr algn="l" rtl="0" fontAlgn="base">
      <a:spcBef>
        <a:spcPct val="30000"/>
      </a:spcBef>
      <a:spcAft>
        <a:spcPct val="0"/>
      </a:spcAft>
      <a:defRPr sz="1200" kern="1200">
        <a:solidFill>
          <a:schemeClr val="tx1"/>
        </a:solidFill>
        <a:latin typeface="Arial" charset="0"/>
        <a:ea typeface="ＭＳ Ｐゴシック" charset="0"/>
        <a:cs typeface="+mn-cs"/>
      </a:defRPr>
    </a:lvl1pPr>
    <a:lvl2pPr marL="457200" algn="l" rtl="0" fontAlgn="base">
      <a:spcBef>
        <a:spcPct val="30000"/>
      </a:spcBef>
      <a:spcAft>
        <a:spcPct val="0"/>
      </a:spcAft>
      <a:defRPr sz="1200" kern="1200">
        <a:solidFill>
          <a:schemeClr val="tx1"/>
        </a:solidFill>
        <a:latin typeface="Arial" charset="0"/>
        <a:ea typeface="ＭＳ Ｐゴシック" charset="0"/>
        <a:cs typeface="+mn-cs"/>
      </a:defRPr>
    </a:lvl2pPr>
    <a:lvl3pPr marL="914400" algn="l" rtl="0" fontAlgn="base">
      <a:spcBef>
        <a:spcPct val="30000"/>
      </a:spcBef>
      <a:spcAft>
        <a:spcPct val="0"/>
      </a:spcAft>
      <a:defRPr sz="1200" kern="1200">
        <a:solidFill>
          <a:schemeClr val="tx1"/>
        </a:solidFill>
        <a:latin typeface="Arial" charset="0"/>
        <a:ea typeface="ＭＳ Ｐゴシック" charset="0"/>
        <a:cs typeface="+mn-cs"/>
      </a:defRPr>
    </a:lvl3pPr>
    <a:lvl4pPr marL="1371600" algn="l" rtl="0" fontAlgn="base">
      <a:spcBef>
        <a:spcPct val="30000"/>
      </a:spcBef>
      <a:spcAft>
        <a:spcPct val="0"/>
      </a:spcAft>
      <a:defRPr sz="1200" kern="1200">
        <a:solidFill>
          <a:schemeClr val="tx1"/>
        </a:solidFill>
        <a:latin typeface="Arial" charset="0"/>
        <a:ea typeface="ＭＳ Ｐゴシック" charset="0"/>
        <a:cs typeface="+mn-cs"/>
      </a:defRPr>
    </a:lvl4pPr>
    <a:lvl5pPr marL="1828800" algn="l" rtl="0" fontAlgn="base">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93D4A3-FA5B-984D-880F-EDB2AF64B63F}" type="slidenum">
              <a:rPr lang="en-US" smtClean="0"/>
              <a:pPr/>
              <a:t>1</a:t>
            </a:fld>
            <a:endParaRPr lang="en-US"/>
          </a:p>
        </p:txBody>
      </p:sp>
    </p:spTree>
    <p:extLst>
      <p:ext uri="{BB962C8B-B14F-4D97-AF65-F5344CB8AC3E}">
        <p14:creationId xmlns:p14="http://schemas.microsoft.com/office/powerpoint/2010/main" val="2147074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93D4A3-FA5B-984D-880F-EDB2AF64B63F}" type="slidenum">
              <a:rPr lang="en-US" smtClean="0"/>
              <a:pPr/>
              <a:t>14</a:t>
            </a:fld>
            <a:endParaRPr lang="en-US"/>
          </a:p>
        </p:txBody>
      </p:sp>
    </p:spTree>
    <p:extLst>
      <p:ext uri="{BB962C8B-B14F-4D97-AF65-F5344CB8AC3E}">
        <p14:creationId xmlns:p14="http://schemas.microsoft.com/office/powerpoint/2010/main" val="320129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31863">
              <a:defRPr sz="1200">
                <a:solidFill>
                  <a:schemeClr val="tx1"/>
                </a:solidFill>
                <a:latin typeface="Arial" charset="0"/>
                <a:ea typeface="ＭＳ Ｐゴシック" charset="0"/>
              </a:defRPr>
            </a:lvl1pPr>
            <a:lvl2pPr marL="742950" indent="-285750" defTabSz="931863">
              <a:defRPr sz="1200">
                <a:solidFill>
                  <a:schemeClr val="tx1"/>
                </a:solidFill>
                <a:latin typeface="Arial" charset="0"/>
                <a:ea typeface="ＭＳ Ｐゴシック" charset="0"/>
              </a:defRPr>
            </a:lvl2pPr>
            <a:lvl3pPr marL="1143000" indent="-228600" defTabSz="931863">
              <a:defRPr sz="1200">
                <a:solidFill>
                  <a:schemeClr val="tx1"/>
                </a:solidFill>
                <a:latin typeface="Arial" charset="0"/>
                <a:ea typeface="ＭＳ Ｐゴシック" charset="0"/>
              </a:defRPr>
            </a:lvl3pPr>
            <a:lvl4pPr marL="1600200" indent="-228600" defTabSz="931863">
              <a:defRPr sz="1200">
                <a:solidFill>
                  <a:schemeClr val="tx1"/>
                </a:solidFill>
                <a:latin typeface="Arial" charset="0"/>
                <a:ea typeface="ＭＳ Ｐゴシック" charset="0"/>
              </a:defRPr>
            </a:lvl4pPr>
            <a:lvl5pPr marL="2057400" indent="-228600" defTabSz="931863">
              <a:defRPr sz="1200">
                <a:solidFill>
                  <a:schemeClr val="tx1"/>
                </a:solidFill>
                <a:latin typeface="Arial" charset="0"/>
                <a:ea typeface="ＭＳ Ｐゴシック" charset="0"/>
              </a:defRPr>
            </a:lvl5pPr>
            <a:lvl6pPr marL="2514600" indent="-228600" defTabSz="931863" eaLnBrk="0" fontAlgn="base" hangingPunct="0">
              <a:spcBef>
                <a:spcPct val="30000"/>
              </a:spcBef>
              <a:spcAft>
                <a:spcPct val="0"/>
              </a:spcAft>
              <a:defRPr sz="1200">
                <a:solidFill>
                  <a:schemeClr val="tx1"/>
                </a:solidFill>
                <a:latin typeface="Arial" charset="0"/>
                <a:ea typeface="ＭＳ Ｐゴシック" charset="0"/>
              </a:defRPr>
            </a:lvl6pPr>
            <a:lvl7pPr marL="2971800" indent="-228600" defTabSz="931863" eaLnBrk="0" fontAlgn="base" hangingPunct="0">
              <a:spcBef>
                <a:spcPct val="30000"/>
              </a:spcBef>
              <a:spcAft>
                <a:spcPct val="0"/>
              </a:spcAft>
              <a:defRPr sz="1200">
                <a:solidFill>
                  <a:schemeClr val="tx1"/>
                </a:solidFill>
                <a:latin typeface="Arial" charset="0"/>
                <a:ea typeface="ＭＳ Ｐゴシック" charset="0"/>
              </a:defRPr>
            </a:lvl7pPr>
            <a:lvl8pPr marL="3429000" indent="-228600" defTabSz="931863" eaLnBrk="0" fontAlgn="base" hangingPunct="0">
              <a:spcBef>
                <a:spcPct val="30000"/>
              </a:spcBef>
              <a:spcAft>
                <a:spcPct val="0"/>
              </a:spcAft>
              <a:defRPr sz="1200">
                <a:solidFill>
                  <a:schemeClr val="tx1"/>
                </a:solidFill>
                <a:latin typeface="Arial" charset="0"/>
                <a:ea typeface="ＭＳ Ｐゴシック" charset="0"/>
              </a:defRPr>
            </a:lvl8pPr>
            <a:lvl9pPr marL="3886200" indent="-228600" defTabSz="931863" eaLnBrk="0" fontAlgn="base" hangingPunct="0">
              <a:spcBef>
                <a:spcPct val="30000"/>
              </a:spcBef>
              <a:spcAft>
                <a:spcPct val="0"/>
              </a:spcAft>
              <a:defRPr sz="1200">
                <a:solidFill>
                  <a:schemeClr val="tx1"/>
                </a:solidFill>
                <a:latin typeface="Arial" charset="0"/>
                <a:ea typeface="ＭＳ Ｐゴシック" charset="0"/>
              </a:defRPr>
            </a:lvl9pPr>
          </a:lstStyle>
          <a:p>
            <a:fld id="{9E00FC69-961D-D44F-B370-F2E270B20001}" type="slidenum">
              <a:rPr lang="en-US"/>
              <a:pPr/>
              <a:t>25</a:t>
            </a:fld>
            <a:endParaRPr lang="en-US"/>
          </a:p>
        </p:txBody>
      </p:sp>
      <p:sp>
        <p:nvSpPr>
          <p:cNvPr id="7171" name="Rectangle 2"/>
          <p:cNvSpPr>
            <a:spLocks noGrp="1" noRot="1" noChangeAspect="1" noChangeArrowheads="1" noTextEdit="1"/>
          </p:cNvSpPr>
          <p:nvPr>
            <p:ph type="sldImg"/>
          </p:nvPr>
        </p:nvSpPr>
        <p:spPr>
          <a:xfrm>
            <a:off x="381000" y="685800"/>
            <a:ext cx="6096000" cy="3429000"/>
          </a:xfrm>
          <a:ln/>
        </p:spPr>
      </p:sp>
      <p:sp>
        <p:nvSpPr>
          <p:cNvPr id="717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US"/>
              <a:t>Two examples. These oligomers can be observed from protein crystals. Oligomers which are observed from crystals are called biological assemblies.</a:t>
            </a:r>
          </a:p>
          <a:p>
            <a:pPr eaLnBrk="1" hangingPunct="1"/>
            <a:r>
              <a:rPr lang="en-US"/>
              <a:t>CYP1B1: Cytochrome P450 1B1, encoded by CYP1B1 gene. </a:t>
            </a:r>
          </a:p>
          <a:p>
            <a:pPr eaLnBrk="1" hangingPunct="1"/>
            <a:r>
              <a:rPr lang="en-US"/>
              <a:t>The cytochrome P450 proteins are monooxygenases which catalyze many reactions involved in drug metabolism and synthesis of cholesterol, steroids and other lipids. </a:t>
            </a:r>
          </a:p>
          <a:p>
            <a:pPr eaLnBrk="1" hangingPunct="1"/>
            <a:r>
              <a:rPr lang="en-US"/>
              <a:t>Mutations increase the metabolism of nicotine</a:t>
            </a:r>
          </a:p>
          <a:p>
            <a:pPr eaLnBrk="1" hangingPunct="1"/>
            <a:endParaRPr lang="en-US"/>
          </a:p>
          <a:p>
            <a:pPr eaLnBrk="1" hangingPunct="1"/>
            <a:r>
              <a:rPr lang="en-US"/>
              <a:t>IMPDH: This family is involved in biosynthesis of nucleotide. Members of this family contain a TIM barrel structure. Literature shows IMPDH is an Octamer in solution. </a:t>
            </a:r>
          </a:p>
          <a:p>
            <a:pPr eaLnBrk="1" hangingPunct="1"/>
            <a:r>
              <a:rPr lang="en-US"/>
              <a:t>Most of PDB biological assemblies are tetramer.</a:t>
            </a:r>
          </a:p>
        </p:txBody>
      </p:sp>
    </p:spTree>
    <p:extLst>
      <p:ext uri="{BB962C8B-B14F-4D97-AF65-F5344CB8AC3E}">
        <p14:creationId xmlns:p14="http://schemas.microsoft.com/office/powerpoint/2010/main" val="3602760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ChangeArrowheads="1" noTextEdit="1"/>
          </p:cNvSpPr>
          <p:nvPr>
            <p:ph type="sldImg"/>
          </p:nvPr>
        </p:nvSpPr>
        <p:spPr>
          <a:xfrm>
            <a:off x="381000" y="685800"/>
            <a:ext cx="6096000" cy="3429000"/>
          </a:xfrm>
          <a:ln/>
        </p:spPr>
      </p:sp>
      <p:sp>
        <p:nvSpPr>
          <p:cNvPr id="26627"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a:t>Inactive Erbb3</a:t>
            </a:r>
          </a:p>
          <a:p>
            <a:r>
              <a:rPr lang="en-US"/>
              <a:t>Any other inactive Erbb entries</a:t>
            </a:r>
          </a:p>
          <a:p>
            <a:r>
              <a:rPr lang="en-US"/>
              <a:t>There are only two structures (PDB: 1M14, 1M17) containing the asymmetric dimer in the crystals, but the authors didn’t know the asymmetric dimer.</a:t>
            </a:r>
          </a:p>
          <a:p>
            <a:r>
              <a:rPr lang="en-US"/>
              <a:t>There are 89 structures containing this asymmetric dimer in their crystals, after Zhange et al discovered the asymmetric dimer, but there are still 80 entries don’t have this asymmetric dimer as their biological assemblies. </a:t>
            </a:r>
          </a:p>
          <a:p>
            <a:endParaRPr lang="en-US"/>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31863">
              <a:defRPr sz="1200">
                <a:solidFill>
                  <a:schemeClr val="tx1"/>
                </a:solidFill>
                <a:latin typeface="Arial" charset="0"/>
                <a:ea typeface="ＭＳ Ｐゴシック" charset="0"/>
              </a:defRPr>
            </a:lvl1pPr>
            <a:lvl2pPr marL="742950" indent="-285750" defTabSz="931863">
              <a:defRPr sz="1200">
                <a:solidFill>
                  <a:schemeClr val="tx1"/>
                </a:solidFill>
                <a:latin typeface="Arial" charset="0"/>
                <a:ea typeface="ＭＳ Ｐゴシック" charset="0"/>
              </a:defRPr>
            </a:lvl2pPr>
            <a:lvl3pPr marL="1143000" indent="-228600" defTabSz="931863">
              <a:defRPr sz="1200">
                <a:solidFill>
                  <a:schemeClr val="tx1"/>
                </a:solidFill>
                <a:latin typeface="Arial" charset="0"/>
                <a:ea typeface="ＭＳ Ｐゴシック" charset="0"/>
              </a:defRPr>
            </a:lvl3pPr>
            <a:lvl4pPr marL="1600200" indent="-228600" defTabSz="931863">
              <a:defRPr sz="1200">
                <a:solidFill>
                  <a:schemeClr val="tx1"/>
                </a:solidFill>
                <a:latin typeface="Arial" charset="0"/>
                <a:ea typeface="ＭＳ Ｐゴシック" charset="0"/>
              </a:defRPr>
            </a:lvl4pPr>
            <a:lvl5pPr marL="2057400" indent="-228600" defTabSz="931863">
              <a:defRPr sz="1200">
                <a:solidFill>
                  <a:schemeClr val="tx1"/>
                </a:solidFill>
                <a:latin typeface="Arial" charset="0"/>
                <a:ea typeface="ＭＳ Ｐゴシック" charset="0"/>
              </a:defRPr>
            </a:lvl5pPr>
            <a:lvl6pPr marL="2514600" indent="-228600" defTabSz="931863" eaLnBrk="0" fontAlgn="base" hangingPunct="0">
              <a:spcBef>
                <a:spcPct val="30000"/>
              </a:spcBef>
              <a:spcAft>
                <a:spcPct val="0"/>
              </a:spcAft>
              <a:defRPr sz="1200">
                <a:solidFill>
                  <a:schemeClr val="tx1"/>
                </a:solidFill>
                <a:latin typeface="Arial" charset="0"/>
                <a:ea typeface="ＭＳ Ｐゴシック" charset="0"/>
              </a:defRPr>
            </a:lvl6pPr>
            <a:lvl7pPr marL="2971800" indent="-228600" defTabSz="931863" eaLnBrk="0" fontAlgn="base" hangingPunct="0">
              <a:spcBef>
                <a:spcPct val="30000"/>
              </a:spcBef>
              <a:spcAft>
                <a:spcPct val="0"/>
              </a:spcAft>
              <a:defRPr sz="1200">
                <a:solidFill>
                  <a:schemeClr val="tx1"/>
                </a:solidFill>
                <a:latin typeface="Arial" charset="0"/>
                <a:ea typeface="ＭＳ Ｐゴシック" charset="0"/>
              </a:defRPr>
            </a:lvl7pPr>
            <a:lvl8pPr marL="3429000" indent="-228600" defTabSz="931863" eaLnBrk="0" fontAlgn="base" hangingPunct="0">
              <a:spcBef>
                <a:spcPct val="30000"/>
              </a:spcBef>
              <a:spcAft>
                <a:spcPct val="0"/>
              </a:spcAft>
              <a:defRPr sz="1200">
                <a:solidFill>
                  <a:schemeClr val="tx1"/>
                </a:solidFill>
                <a:latin typeface="Arial" charset="0"/>
                <a:ea typeface="ＭＳ Ｐゴシック" charset="0"/>
              </a:defRPr>
            </a:lvl8pPr>
            <a:lvl9pPr marL="3886200" indent="-228600" defTabSz="931863" eaLnBrk="0" fontAlgn="base" hangingPunct="0">
              <a:spcBef>
                <a:spcPct val="30000"/>
              </a:spcBef>
              <a:spcAft>
                <a:spcPct val="0"/>
              </a:spcAft>
              <a:defRPr sz="1200">
                <a:solidFill>
                  <a:schemeClr val="tx1"/>
                </a:solidFill>
                <a:latin typeface="Arial" charset="0"/>
                <a:ea typeface="ＭＳ Ｐゴシック" charset="0"/>
              </a:defRPr>
            </a:lvl9pPr>
          </a:lstStyle>
          <a:p>
            <a:fld id="{EB0D75AA-F1E2-DC44-B81C-FB7B355605AB}" type="slidenum">
              <a:rPr lang="en-US"/>
              <a:pPr/>
              <a:t>27</a:t>
            </a:fld>
            <a:endParaRPr lang="en-US"/>
          </a:p>
        </p:txBody>
      </p:sp>
    </p:spTree>
    <p:extLst>
      <p:ext uri="{BB962C8B-B14F-4D97-AF65-F5344CB8AC3E}">
        <p14:creationId xmlns:p14="http://schemas.microsoft.com/office/powerpoint/2010/main" val="2214383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93D4A3-FA5B-984D-880F-EDB2AF64B63F}" type="slidenum">
              <a:rPr lang="en-US" smtClean="0"/>
              <a:pPr/>
              <a:t>48</a:t>
            </a:fld>
            <a:endParaRPr lang="en-US"/>
          </a:p>
        </p:txBody>
      </p:sp>
    </p:spTree>
    <p:extLst>
      <p:ext uri="{BB962C8B-B14F-4D97-AF65-F5344CB8AC3E}">
        <p14:creationId xmlns:p14="http://schemas.microsoft.com/office/powerpoint/2010/main" val="3065066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6FF1C3-1F55-AA4C-8810-0347B18C8D00}" type="slidenum">
              <a:rPr lang="en-US" smtClean="0"/>
              <a:t>53</a:t>
            </a:fld>
            <a:endParaRPr lang="en-US"/>
          </a:p>
        </p:txBody>
      </p:sp>
    </p:spTree>
    <p:extLst>
      <p:ext uri="{BB962C8B-B14F-4D97-AF65-F5344CB8AC3E}">
        <p14:creationId xmlns:p14="http://schemas.microsoft.com/office/powerpoint/2010/main" val="454844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93D4A3-FA5B-984D-880F-EDB2AF64B63F}" type="slidenum">
              <a:rPr lang="en-US" smtClean="0"/>
              <a:pPr/>
              <a:t>57</a:t>
            </a:fld>
            <a:endParaRPr lang="en-US"/>
          </a:p>
        </p:txBody>
      </p:sp>
    </p:spTree>
    <p:extLst>
      <p:ext uri="{BB962C8B-B14F-4D97-AF65-F5344CB8AC3E}">
        <p14:creationId xmlns:p14="http://schemas.microsoft.com/office/powerpoint/2010/main" val="2275870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20"/>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99DE731B-C920-E54A-902A-8A09C3D3EC6F}" type="slidenum">
              <a:rPr lang="en-US"/>
              <a:pPr/>
              <a:t>‹#›</a:t>
            </a:fld>
            <a:endParaRPr lang="en-US"/>
          </a:p>
        </p:txBody>
      </p:sp>
    </p:spTree>
    <p:extLst>
      <p:ext uri="{BB962C8B-B14F-4D97-AF65-F5344CB8AC3E}">
        <p14:creationId xmlns:p14="http://schemas.microsoft.com/office/powerpoint/2010/main" val="1335223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F2E72A03-EB12-EF4E-863F-3033767196BA}" type="slidenum">
              <a:rPr lang="en-US"/>
              <a:pPr/>
              <a:t>‹#›</a:t>
            </a:fld>
            <a:endParaRPr lang="en-US"/>
          </a:p>
        </p:txBody>
      </p:sp>
    </p:spTree>
    <p:extLst>
      <p:ext uri="{BB962C8B-B14F-4D97-AF65-F5344CB8AC3E}">
        <p14:creationId xmlns:p14="http://schemas.microsoft.com/office/powerpoint/2010/main" val="1098460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70CF286-6E4B-8240-9ACF-C962C1B33AB2}" type="slidenum">
              <a:rPr lang="en-US"/>
              <a:pPr/>
              <a:t>‹#›</a:t>
            </a:fld>
            <a:endParaRPr lang="en-US"/>
          </a:p>
        </p:txBody>
      </p:sp>
    </p:spTree>
    <p:extLst>
      <p:ext uri="{BB962C8B-B14F-4D97-AF65-F5344CB8AC3E}">
        <p14:creationId xmlns:p14="http://schemas.microsoft.com/office/powerpoint/2010/main" val="1529228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485900"/>
            <a:ext cx="3810000" cy="3086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5900"/>
            <a:ext cx="3810000" cy="3086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406CBBEA-26C9-2B4B-AABC-C87C8507D17C}" type="slidenum">
              <a:rPr lang="en-US"/>
              <a:pPr/>
              <a:t>‹#›</a:t>
            </a:fld>
            <a:endParaRPr lang="en-US"/>
          </a:p>
        </p:txBody>
      </p:sp>
    </p:spTree>
    <p:extLst>
      <p:ext uri="{BB962C8B-B14F-4D97-AF65-F5344CB8AC3E}">
        <p14:creationId xmlns:p14="http://schemas.microsoft.com/office/powerpoint/2010/main" val="3220754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8"/>
            <a:ext cx="8229600" cy="8572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8" y="1151335"/>
            <a:ext cx="4041775"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8" y="1631156"/>
            <a:ext cx="4041775"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76684451-5CCE-A249-BC09-034708EAEDD0}" type="slidenum">
              <a:rPr lang="en-US"/>
              <a:pPr/>
              <a:t>‹#›</a:t>
            </a:fld>
            <a:endParaRPr lang="en-US"/>
          </a:p>
        </p:txBody>
      </p:sp>
    </p:spTree>
    <p:extLst>
      <p:ext uri="{BB962C8B-B14F-4D97-AF65-F5344CB8AC3E}">
        <p14:creationId xmlns:p14="http://schemas.microsoft.com/office/powerpoint/2010/main" val="3057293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6AB731A8-D2AA-4C49-B749-6A62528463DE}" type="slidenum">
              <a:rPr lang="en-US"/>
              <a:pPr/>
              <a:t>‹#›</a:t>
            </a:fld>
            <a:endParaRPr lang="en-US"/>
          </a:p>
        </p:txBody>
      </p:sp>
    </p:spTree>
    <p:extLst>
      <p:ext uri="{BB962C8B-B14F-4D97-AF65-F5344CB8AC3E}">
        <p14:creationId xmlns:p14="http://schemas.microsoft.com/office/powerpoint/2010/main" val="2254939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0EC88545-0D5F-3A48-9A67-D49E8D842611}" type="slidenum">
              <a:rPr lang="en-US"/>
              <a:pPr/>
              <a:t>‹#›</a:t>
            </a:fld>
            <a:endParaRPr lang="en-US"/>
          </a:p>
        </p:txBody>
      </p:sp>
    </p:spTree>
    <p:extLst>
      <p:ext uri="{BB962C8B-B14F-4D97-AF65-F5344CB8AC3E}">
        <p14:creationId xmlns:p14="http://schemas.microsoft.com/office/powerpoint/2010/main" val="3457418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04787"/>
            <a:ext cx="3008313" cy="871538"/>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04789"/>
            <a:ext cx="5111750" cy="438983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076327"/>
            <a:ext cx="3008313" cy="351829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CA7D05A-4489-C34E-BBE2-A3E0C859BBDF}" type="slidenum">
              <a:rPr lang="en-US"/>
              <a:pPr/>
              <a:t>‹#›</a:t>
            </a:fld>
            <a:endParaRPr lang="en-US"/>
          </a:p>
        </p:txBody>
      </p:sp>
    </p:spTree>
    <p:extLst>
      <p:ext uri="{BB962C8B-B14F-4D97-AF65-F5344CB8AC3E}">
        <p14:creationId xmlns:p14="http://schemas.microsoft.com/office/powerpoint/2010/main" val="2975472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1"/>
            <a:ext cx="5486400" cy="425054"/>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4025504"/>
            <a:ext cx="5486400" cy="60364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A91C0BB7-8041-954E-8B9F-AD64B9B324D3}" type="slidenum">
              <a:rPr lang="en-US"/>
              <a:pPr/>
              <a:t>‹#›</a:t>
            </a:fld>
            <a:endParaRPr lang="en-US"/>
          </a:p>
        </p:txBody>
      </p:sp>
    </p:spTree>
    <p:extLst>
      <p:ext uri="{BB962C8B-B14F-4D97-AF65-F5344CB8AC3E}">
        <p14:creationId xmlns:p14="http://schemas.microsoft.com/office/powerpoint/2010/main" val="1912438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4EBAA18-3AF7-D54F-B44B-C282EE4919E5}" type="slidenum">
              <a:rPr lang="en-US"/>
              <a:pPr/>
              <a:t>‹#›</a:t>
            </a:fld>
            <a:endParaRPr lang="en-US"/>
          </a:p>
        </p:txBody>
      </p:sp>
    </p:spTree>
    <p:extLst>
      <p:ext uri="{BB962C8B-B14F-4D97-AF65-F5344CB8AC3E}">
        <p14:creationId xmlns:p14="http://schemas.microsoft.com/office/powerpoint/2010/main" val="3019715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457200"/>
            <a:ext cx="1943100" cy="4114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457200"/>
            <a:ext cx="5676900" cy="4114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E45EC34B-527D-8D4B-A185-5EAFEFBA8CB9}" type="slidenum">
              <a:rPr lang="en-US"/>
              <a:pPr/>
              <a:t>‹#›</a:t>
            </a:fld>
            <a:endParaRPr lang="en-US"/>
          </a:p>
        </p:txBody>
      </p:sp>
    </p:spTree>
    <p:extLst>
      <p:ext uri="{BB962C8B-B14F-4D97-AF65-F5344CB8AC3E}">
        <p14:creationId xmlns:p14="http://schemas.microsoft.com/office/powerpoint/2010/main" val="4231668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457200"/>
            <a:ext cx="7772400" cy="857250"/>
          </a:xfrm>
        </p:spPr>
        <p:txBody>
          <a:bodyPr/>
          <a:lstStyle/>
          <a:p>
            <a:r>
              <a:rPr lang="en-US"/>
              <a:t>Click to edit Master title style</a:t>
            </a:r>
          </a:p>
        </p:txBody>
      </p:sp>
      <p:sp>
        <p:nvSpPr>
          <p:cNvPr id="3" name="Content Placeholder 2"/>
          <p:cNvSpPr>
            <a:spLocks noGrp="1"/>
          </p:cNvSpPr>
          <p:nvPr>
            <p:ph sz="quarter" idx="1"/>
          </p:nvPr>
        </p:nvSpPr>
        <p:spPr>
          <a:xfrm>
            <a:off x="685800" y="1485900"/>
            <a:ext cx="3810000" cy="1485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485900"/>
            <a:ext cx="3810000" cy="1485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85800" y="3086100"/>
            <a:ext cx="3810000" cy="1485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8200" y="3086100"/>
            <a:ext cx="3810000" cy="1485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685800" y="4686300"/>
            <a:ext cx="1905000" cy="342900"/>
          </a:xfrm>
        </p:spPr>
        <p:txBody>
          <a:bodyPr/>
          <a:lstStyle>
            <a:lvl1pPr>
              <a:defRPr/>
            </a:lvl1pPr>
          </a:lstStyle>
          <a:p>
            <a:endParaRPr lang="en-US"/>
          </a:p>
        </p:txBody>
      </p:sp>
      <p:sp>
        <p:nvSpPr>
          <p:cNvPr id="8" name="Footer Placeholder 7"/>
          <p:cNvSpPr>
            <a:spLocks noGrp="1"/>
          </p:cNvSpPr>
          <p:nvPr>
            <p:ph type="ftr" sz="quarter" idx="11"/>
          </p:nvPr>
        </p:nvSpPr>
        <p:spPr>
          <a:xfrm>
            <a:off x="3124200" y="4686300"/>
            <a:ext cx="2895600" cy="342900"/>
          </a:xfrm>
        </p:spPr>
        <p:txBody>
          <a:bodyPr/>
          <a:lstStyle>
            <a:lvl1pPr>
              <a:defRPr/>
            </a:lvl1pPr>
          </a:lstStyle>
          <a:p>
            <a:endParaRPr lang="en-US"/>
          </a:p>
        </p:txBody>
      </p:sp>
      <p:sp>
        <p:nvSpPr>
          <p:cNvPr id="9" name="Slide Number Placeholder 8"/>
          <p:cNvSpPr>
            <a:spLocks noGrp="1"/>
          </p:cNvSpPr>
          <p:nvPr>
            <p:ph type="sldNum" sz="quarter" idx="12"/>
          </p:nvPr>
        </p:nvSpPr>
        <p:spPr>
          <a:xfrm>
            <a:off x="6553200" y="4686300"/>
            <a:ext cx="1905000" cy="342900"/>
          </a:xfrm>
        </p:spPr>
        <p:txBody>
          <a:bodyPr/>
          <a:lstStyle>
            <a:lvl1pPr>
              <a:defRPr/>
            </a:lvl1pPr>
          </a:lstStyle>
          <a:p>
            <a:fld id="{1BB10C5B-DF69-0D48-A012-0E30BD1AD6A8}" type="slidenum">
              <a:rPr lang="en-US"/>
              <a:pPr/>
              <a:t>‹#›</a:t>
            </a:fld>
            <a:endParaRPr lang="en-US"/>
          </a:p>
        </p:txBody>
      </p:sp>
    </p:spTree>
    <p:extLst>
      <p:ext uri="{BB962C8B-B14F-4D97-AF65-F5344CB8AC3E}">
        <p14:creationId xmlns:p14="http://schemas.microsoft.com/office/powerpoint/2010/main" val="12491382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457200"/>
            <a:ext cx="7772400" cy="857250"/>
          </a:xfrm>
        </p:spPr>
        <p:txBody>
          <a:bodyPr/>
          <a:lstStyle/>
          <a:p>
            <a:r>
              <a:rPr lang="en-US"/>
              <a:t>Click to edit Master title style</a:t>
            </a:r>
          </a:p>
        </p:txBody>
      </p:sp>
      <p:sp>
        <p:nvSpPr>
          <p:cNvPr id="3" name="Content Placeholder 2"/>
          <p:cNvSpPr>
            <a:spLocks noGrp="1"/>
          </p:cNvSpPr>
          <p:nvPr>
            <p:ph sz="half" idx="1"/>
          </p:nvPr>
        </p:nvSpPr>
        <p:spPr>
          <a:xfrm>
            <a:off x="685800" y="1485900"/>
            <a:ext cx="3810000" cy="3086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485900"/>
            <a:ext cx="3810000" cy="1485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3086100"/>
            <a:ext cx="3810000" cy="1485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p:cNvSpPr>
            <a:spLocks noGrp="1"/>
          </p:cNvSpPr>
          <p:nvPr>
            <p:ph type="dt" sz="half" idx="10"/>
          </p:nvPr>
        </p:nvSpPr>
        <p:spPr>
          <a:xfrm>
            <a:off x="685800" y="4686300"/>
            <a:ext cx="1905000" cy="342900"/>
          </a:xfrm>
        </p:spPr>
        <p:txBody>
          <a:bodyPr/>
          <a:lstStyle>
            <a:lvl1pPr>
              <a:defRPr/>
            </a:lvl1pPr>
          </a:lstStyle>
          <a:p>
            <a:endParaRPr lang="en-US"/>
          </a:p>
        </p:txBody>
      </p:sp>
      <p:sp>
        <p:nvSpPr>
          <p:cNvPr id="7" name="Footer Placeholder 6"/>
          <p:cNvSpPr>
            <a:spLocks noGrp="1"/>
          </p:cNvSpPr>
          <p:nvPr>
            <p:ph type="ftr" sz="quarter" idx="11"/>
          </p:nvPr>
        </p:nvSpPr>
        <p:spPr>
          <a:xfrm>
            <a:off x="3124200" y="4686300"/>
            <a:ext cx="2895600" cy="342900"/>
          </a:xfrm>
        </p:spPr>
        <p:txBody>
          <a:bodyPr/>
          <a:lstStyle>
            <a:lvl1pPr>
              <a:defRPr/>
            </a:lvl1pPr>
          </a:lstStyle>
          <a:p>
            <a:endParaRPr lang="en-US"/>
          </a:p>
        </p:txBody>
      </p:sp>
      <p:sp>
        <p:nvSpPr>
          <p:cNvPr id="8" name="Slide Number Placeholder 7"/>
          <p:cNvSpPr>
            <a:spLocks noGrp="1"/>
          </p:cNvSpPr>
          <p:nvPr>
            <p:ph type="sldNum" sz="quarter" idx="12"/>
          </p:nvPr>
        </p:nvSpPr>
        <p:spPr>
          <a:xfrm>
            <a:off x="6553200" y="4686300"/>
            <a:ext cx="1905000" cy="342900"/>
          </a:xfrm>
        </p:spPr>
        <p:txBody>
          <a:bodyPr/>
          <a:lstStyle>
            <a:lvl1pPr>
              <a:defRPr/>
            </a:lvl1pPr>
          </a:lstStyle>
          <a:p>
            <a:fld id="{0817D31F-404F-854C-85BD-ACB79D5078ED}" type="slidenum">
              <a:rPr lang="en-US"/>
              <a:pPr/>
              <a:t>‹#›</a:t>
            </a:fld>
            <a:endParaRPr lang="en-US"/>
          </a:p>
        </p:txBody>
      </p:sp>
    </p:spTree>
    <p:extLst>
      <p:ext uri="{BB962C8B-B14F-4D97-AF65-F5344CB8AC3E}">
        <p14:creationId xmlns:p14="http://schemas.microsoft.com/office/powerpoint/2010/main" val="838624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B8A23-E032-EF48-94DA-2F92B937CAA1}"/>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69D74BFB-D9BD-4C4D-A344-C8C7611B34B8}"/>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B4DEB13D-4F12-A642-8F6D-6894CEB544A1}"/>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5" name="Footer Placeholder 4">
            <a:extLst>
              <a:ext uri="{FF2B5EF4-FFF2-40B4-BE49-F238E27FC236}">
                <a16:creationId xmlns:a16="http://schemas.microsoft.com/office/drawing/2014/main" id="{A529CB7D-1249-1840-A6A7-60DB5FAE12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63C364-000A-6740-931B-E2BAB19D9EF7}"/>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4128438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E337E-37B9-A248-B2B6-643468D6AD4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564C14E-55F1-2D41-A259-AAC38D360FA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6F6CBD-CA4E-5B46-A0C4-55CEC4E0A18A}"/>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5" name="Footer Placeholder 4">
            <a:extLst>
              <a:ext uri="{FF2B5EF4-FFF2-40B4-BE49-F238E27FC236}">
                <a16:creationId xmlns:a16="http://schemas.microsoft.com/office/drawing/2014/main" id="{6CEC70D5-4191-BE4C-8F51-04F8E394B1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D43DA7-628F-764A-9C5B-EF94A39C8285}"/>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2222940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549E0-7635-C64D-B5B7-4563D7740D14}"/>
              </a:ext>
            </a:extLst>
          </p:cNvPr>
          <p:cNvSpPr>
            <a:spLocks noGrp="1"/>
          </p:cNvSpPr>
          <p:nvPr>
            <p:ph type="title"/>
          </p:nvPr>
        </p:nvSpPr>
        <p:spPr>
          <a:xfrm>
            <a:off x="623888" y="1282305"/>
            <a:ext cx="7886700" cy="2139553"/>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15A3BFD8-B135-974B-8142-D3DFD23FFF00}"/>
              </a:ext>
            </a:extLst>
          </p:cNvPr>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E4F7014-8D16-2E4F-9521-7FD0CC37B7B3}"/>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5" name="Footer Placeholder 4">
            <a:extLst>
              <a:ext uri="{FF2B5EF4-FFF2-40B4-BE49-F238E27FC236}">
                <a16:creationId xmlns:a16="http://schemas.microsoft.com/office/drawing/2014/main" id="{D7005004-0709-2C47-9F9B-D877FF756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766F-D493-D14C-B892-6AE6C8F043C4}"/>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30287140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8AB01-AFE1-E84F-A3E3-047B0645A42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72DAB0-5164-324E-9549-72A4E1776DE8}"/>
              </a:ext>
            </a:extLst>
          </p:cNvPr>
          <p:cNvSpPr>
            <a:spLocks noGrp="1"/>
          </p:cNvSpPr>
          <p:nvPr>
            <p:ph sz="half" idx="1"/>
          </p:nvPr>
        </p:nvSpPr>
        <p:spPr>
          <a:xfrm>
            <a:off x="628650" y="1369218"/>
            <a:ext cx="386715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DA5618-D80D-3C40-809D-C9223E978F1B}"/>
              </a:ext>
            </a:extLst>
          </p:cNvPr>
          <p:cNvSpPr>
            <a:spLocks noGrp="1"/>
          </p:cNvSpPr>
          <p:nvPr>
            <p:ph sz="half" idx="2"/>
          </p:nvPr>
        </p:nvSpPr>
        <p:spPr>
          <a:xfrm>
            <a:off x="4648200" y="1369218"/>
            <a:ext cx="386715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E30E65-AA0E-A041-9AC4-3F53615B212A}"/>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6" name="Footer Placeholder 5">
            <a:extLst>
              <a:ext uri="{FF2B5EF4-FFF2-40B4-BE49-F238E27FC236}">
                <a16:creationId xmlns:a16="http://schemas.microsoft.com/office/drawing/2014/main" id="{C4611A48-8F16-9C4F-AA2D-D97C9425D5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3B967C-9DF8-864A-9D13-F9FCDC53978E}"/>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16006754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ABD2C-BE91-C84D-9B6C-049427917245}"/>
              </a:ext>
            </a:extLst>
          </p:cNvPr>
          <p:cNvSpPr>
            <a:spLocks noGrp="1"/>
          </p:cNvSpPr>
          <p:nvPr>
            <p:ph type="title"/>
          </p:nvPr>
        </p:nvSpPr>
        <p:spPr>
          <a:xfrm>
            <a:off x="630238" y="273844"/>
            <a:ext cx="7886700" cy="994172"/>
          </a:xfrm>
        </p:spPr>
        <p:txBody>
          <a:bodyPr/>
          <a:lstStyle/>
          <a:p>
            <a:r>
              <a:rPr lang="en-US"/>
              <a:t>Click to edit Master title style</a:t>
            </a:r>
          </a:p>
        </p:txBody>
      </p:sp>
      <p:sp>
        <p:nvSpPr>
          <p:cNvPr id="3" name="Text Placeholder 2">
            <a:extLst>
              <a:ext uri="{FF2B5EF4-FFF2-40B4-BE49-F238E27FC236}">
                <a16:creationId xmlns:a16="http://schemas.microsoft.com/office/drawing/2014/main" id="{E1762794-41C4-B84E-A682-7190F34DC5B5}"/>
              </a:ext>
            </a:extLst>
          </p:cNvPr>
          <p:cNvSpPr>
            <a:spLocks noGrp="1"/>
          </p:cNvSpPr>
          <p:nvPr>
            <p:ph type="body" idx="1"/>
          </p:nvPr>
        </p:nvSpPr>
        <p:spPr>
          <a:xfrm>
            <a:off x="630239" y="1260872"/>
            <a:ext cx="3868737"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EE67CBEE-A28F-144D-898B-362933B9B913}"/>
              </a:ext>
            </a:extLst>
          </p:cNvPr>
          <p:cNvSpPr>
            <a:spLocks noGrp="1"/>
          </p:cNvSpPr>
          <p:nvPr>
            <p:ph sz="half" idx="2"/>
          </p:nvPr>
        </p:nvSpPr>
        <p:spPr>
          <a:xfrm>
            <a:off x="630239" y="1878806"/>
            <a:ext cx="3868737"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5FBBAB8-9909-BE48-BAAB-D3991B3C52D8}"/>
              </a:ext>
            </a:extLst>
          </p:cNvPr>
          <p:cNvSpPr>
            <a:spLocks noGrp="1"/>
          </p:cNvSpPr>
          <p:nvPr>
            <p:ph type="body" sz="quarter" idx="3"/>
          </p:nvPr>
        </p:nvSpPr>
        <p:spPr>
          <a:xfrm>
            <a:off x="4629150" y="1260872"/>
            <a:ext cx="3887788"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F37CFAF4-B886-5545-89D9-BE388149D8B3}"/>
              </a:ext>
            </a:extLst>
          </p:cNvPr>
          <p:cNvSpPr>
            <a:spLocks noGrp="1"/>
          </p:cNvSpPr>
          <p:nvPr>
            <p:ph sz="quarter" idx="4"/>
          </p:nvPr>
        </p:nvSpPr>
        <p:spPr>
          <a:xfrm>
            <a:off x="4629150" y="1878806"/>
            <a:ext cx="3887788"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29376E-422E-5940-A737-9791BEA591E2}"/>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8" name="Footer Placeholder 7">
            <a:extLst>
              <a:ext uri="{FF2B5EF4-FFF2-40B4-BE49-F238E27FC236}">
                <a16:creationId xmlns:a16="http://schemas.microsoft.com/office/drawing/2014/main" id="{AD6F7746-AF9C-D048-AA05-0EE69699C35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535D8C4-7EE7-1149-94BC-63FC6EEA4A74}"/>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39088489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F7007-8F38-7C49-BABB-0F46768521D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47F5F23-E20C-D04C-AAD1-598CB1A8D94B}"/>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4" name="Footer Placeholder 3">
            <a:extLst>
              <a:ext uri="{FF2B5EF4-FFF2-40B4-BE49-F238E27FC236}">
                <a16:creationId xmlns:a16="http://schemas.microsoft.com/office/drawing/2014/main" id="{3FE2A3CB-8B15-D946-B07C-DEB045D31C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230AF27-50F5-FA43-8185-0DAE40ECCB1D}"/>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26446141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0E56F-E8EB-0340-9F89-8E5125F8898A}"/>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3" name="Footer Placeholder 2">
            <a:extLst>
              <a:ext uri="{FF2B5EF4-FFF2-40B4-BE49-F238E27FC236}">
                <a16:creationId xmlns:a16="http://schemas.microsoft.com/office/drawing/2014/main" id="{ADDD3A7D-EDA9-3E46-B1AA-6C1BD79597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AB91280-9F29-8E43-80C2-808C2509E525}"/>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35231148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3E6DF-044E-A947-9515-2699F1DCC4D9}"/>
              </a:ext>
            </a:extLst>
          </p:cNvPr>
          <p:cNvSpPr>
            <a:spLocks noGrp="1"/>
          </p:cNvSpPr>
          <p:nvPr>
            <p:ph type="title"/>
          </p:nvPr>
        </p:nvSpPr>
        <p:spPr>
          <a:xfrm>
            <a:off x="630240" y="342900"/>
            <a:ext cx="2949575" cy="120015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A76E945C-B532-9743-B516-47B714224131}"/>
              </a:ext>
            </a:extLst>
          </p:cNvPr>
          <p:cNvSpPr>
            <a:spLocks noGrp="1"/>
          </p:cNvSpPr>
          <p:nvPr>
            <p:ph idx="1"/>
          </p:nvPr>
        </p:nvSpPr>
        <p:spPr>
          <a:xfrm>
            <a:off x="3887788" y="740570"/>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4C53C50-3613-CF4D-B61C-4617A40B5424}"/>
              </a:ext>
            </a:extLst>
          </p:cNvPr>
          <p:cNvSpPr>
            <a:spLocks noGrp="1"/>
          </p:cNvSpPr>
          <p:nvPr>
            <p:ph type="body" sz="half" idx="2"/>
          </p:nvPr>
        </p:nvSpPr>
        <p:spPr>
          <a:xfrm>
            <a:off x="630240" y="1543051"/>
            <a:ext cx="2949575"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0ED5398C-A9F4-4447-B508-1A3DEF2E0C88}"/>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6" name="Footer Placeholder 5">
            <a:extLst>
              <a:ext uri="{FF2B5EF4-FFF2-40B4-BE49-F238E27FC236}">
                <a16:creationId xmlns:a16="http://schemas.microsoft.com/office/drawing/2014/main" id="{89F1CFC0-0835-114F-994F-F1E0EB1F82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29DC83-02F4-9A49-B209-FCFE6E301E61}"/>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34412757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CA9B9-A64C-4F47-AD7C-F9D9296D2B65}"/>
              </a:ext>
            </a:extLst>
          </p:cNvPr>
          <p:cNvSpPr>
            <a:spLocks noGrp="1"/>
          </p:cNvSpPr>
          <p:nvPr>
            <p:ph type="title"/>
          </p:nvPr>
        </p:nvSpPr>
        <p:spPr>
          <a:xfrm>
            <a:off x="630240" y="342900"/>
            <a:ext cx="2949575" cy="120015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B5F9597E-137B-364E-A00C-4B6AA380D67E}"/>
              </a:ext>
            </a:extLst>
          </p:cNvPr>
          <p:cNvSpPr>
            <a:spLocks noGrp="1"/>
          </p:cNvSpPr>
          <p:nvPr>
            <p:ph type="pic" idx="1"/>
          </p:nvPr>
        </p:nvSpPr>
        <p:spPr>
          <a:xfrm>
            <a:off x="3887788" y="740570"/>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39A9CD2-16D0-EC44-B8C0-D8BC0058C8F6}"/>
              </a:ext>
            </a:extLst>
          </p:cNvPr>
          <p:cNvSpPr>
            <a:spLocks noGrp="1"/>
          </p:cNvSpPr>
          <p:nvPr>
            <p:ph type="body" sz="half" idx="2"/>
          </p:nvPr>
        </p:nvSpPr>
        <p:spPr>
          <a:xfrm>
            <a:off x="630240" y="1543051"/>
            <a:ext cx="2949575"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0C8D3B5F-E235-0D4D-8B98-FC922736611D}"/>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6" name="Footer Placeholder 5">
            <a:extLst>
              <a:ext uri="{FF2B5EF4-FFF2-40B4-BE49-F238E27FC236}">
                <a16:creationId xmlns:a16="http://schemas.microsoft.com/office/drawing/2014/main" id="{6AB9C58B-D44B-314F-B3A9-DF98E41BD9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77C9C7-44F5-E24B-ABD7-B5212EE40514}"/>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19671078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5C0E4-0F7D-844D-910D-6B32F899914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0FC75E-D1BC-FA4E-8F19-1F02770DFA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0577A4-3E47-0044-B8F7-75C352676B02}"/>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5" name="Footer Placeholder 4">
            <a:extLst>
              <a:ext uri="{FF2B5EF4-FFF2-40B4-BE49-F238E27FC236}">
                <a16:creationId xmlns:a16="http://schemas.microsoft.com/office/drawing/2014/main" id="{7A2C1514-266E-0F4C-804B-A5165835F9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90A001-599D-1F46-B8AE-B1CA1DCF6020}"/>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30882943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6C7F33-0724-0148-8046-EB28B3311933}"/>
              </a:ext>
            </a:extLst>
          </p:cNvPr>
          <p:cNvSpPr>
            <a:spLocks noGrp="1"/>
          </p:cNvSpPr>
          <p:nvPr>
            <p:ph type="title" orient="vert"/>
          </p:nvPr>
        </p:nvSpPr>
        <p:spPr>
          <a:xfrm>
            <a:off x="6543676" y="273843"/>
            <a:ext cx="1971675" cy="435887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28CA16F-2DDC-B74D-9A85-72AF9C4FEC59}"/>
              </a:ext>
            </a:extLst>
          </p:cNvPr>
          <p:cNvSpPr>
            <a:spLocks noGrp="1"/>
          </p:cNvSpPr>
          <p:nvPr>
            <p:ph type="body" orient="vert" idx="1"/>
          </p:nvPr>
        </p:nvSpPr>
        <p:spPr>
          <a:xfrm>
            <a:off x="628653" y="273843"/>
            <a:ext cx="5762625" cy="435887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A52926-5758-854C-AF72-43BEE73529BE}"/>
              </a:ext>
            </a:extLst>
          </p:cNvPr>
          <p:cNvSpPr>
            <a:spLocks noGrp="1"/>
          </p:cNvSpPr>
          <p:nvPr>
            <p:ph type="dt" sz="half" idx="10"/>
          </p:nvPr>
        </p:nvSpPr>
        <p:spPr/>
        <p:txBody>
          <a:bodyPr/>
          <a:lstStyle/>
          <a:p>
            <a:fld id="{C8CF65C5-A2A0-0B48-8719-BF6A9FE498B9}" type="datetimeFigureOut">
              <a:rPr lang="en-US" smtClean="0"/>
              <a:t>11/18/25</a:t>
            </a:fld>
            <a:endParaRPr lang="en-US"/>
          </a:p>
        </p:txBody>
      </p:sp>
      <p:sp>
        <p:nvSpPr>
          <p:cNvPr id="5" name="Footer Placeholder 4">
            <a:extLst>
              <a:ext uri="{FF2B5EF4-FFF2-40B4-BE49-F238E27FC236}">
                <a16:creationId xmlns:a16="http://schemas.microsoft.com/office/drawing/2014/main" id="{1DFDB44D-DDF3-7A44-8443-E6260E6DEC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DE5557-A524-0A4A-B3DC-0DEA30C506C6}"/>
              </a:ext>
            </a:extLst>
          </p:cNvPr>
          <p:cNvSpPr>
            <a:spLocks noGrp="1"/>
          </p:cNvSpPr>
          <p:nvPr>
            <p:ph type="sldNum" sz="quarter" idx="12"/>
          </p:nvPr>
        </p:nvSpPr>
        <p:spPr/>
        <p:txBody>
          <a:bodyPr/>
          <a:lstStyle/>
          <a:p>
            <a:fld id="{996B702D-A9A0-6B4B-B7CA-6E83B551005D}" type="slidenum">
              <a:rPr lang="en-US" smtClean="0"/>
              <a:t>‹#›</a:t>
            </a:fld>
            <a:endParaRPr lang="en-US"/>
          </a:p>
        </p:txBody>
      </p:sp>
    </p:spTree>
    <p:extLst>
      <p:ext uri="{BB962C8B-B14F-4D97-AF65-F5344CB8AC3E}">
        <p14:creationId xmlns:p14="http://schemas.microsoft.com/office/powerpoint/2010/main" val="2753501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457200"/>
            <a:ext cx="7772400" cy="8572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485900"/>
            <a:ext cx="7772400" cy="30861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4686300"/>
            <a:ext cx="1905000" cy="3429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050"/>
            </a:lvl1pPr>
          </a:lstStyle>
          <a:p>
            <a:endParaRPr lang="en-US"/>
          </a:p>
        </p:txBody>
      </p:sp>
      <p:sp>
        <p:nvSpPr>
          <p:cNvPr id="1029" name="Rectangle 5"/>
          <p:cNvSpPr>
            <a:spLocks noGrp="1" noChangeArrowheads="1"/>
          </p:cNvSpPr>
          <p:nvPr>
            <p:ph type="ftr" sz="quarter" idx="3"/>
          </p:nvPr>
        </p:nvSpPr>
        <p:spPr bwMode="auto">
          <a:xfrm>
            <a:off x="3124200" y="4686300"/>
            <a:ext cx="2895600" cy="3429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050"/>
            </a:lvl1pPr>
          </a:lstStyle>
          <a:p>
            <a:endParaRPr lang="en-US"/>
          </a:p>
        </p:txBody>
      </p:sp>
      <p:sp>
        <p:nvSpPr>
          <p:cNvPr id="1030" name="Rectangle 6"/>
          <p:cNvSpPr>
            <a:spLocks noGrp="1" noChangeArrowheads="1"/>
          </p:cNvSpPr>
          <p:nvPr>
            <p:ph type="sldNum" sz="quarter" idx="4"/>
          </p:nvPr>
        </p:nvSpPr>
        <p:spPr bwMode="auto">
          <a:xfrm>
            <a:off x="6553200" y="4686300"/>
            <a:ext cx="1905000" cy="3429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050"/>
            </a:lvl1pPr>
          </a:lstStyle>
          <a:p>
            <a:fld id="{E6DD03E0-C212-5B4E-B4CB-4649C72AC249}"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ftr="0" dt="0"/>
  <p:txStyles>
    <p:titleStyle>
      <a:lvl1pPr algn="ctr" rtl="0" fontAlgn="base">
        <a:spcBef>
          <a:spcPct val="0"/>
        </a:spcBef>
        <a:spcAft>
          <a:spcPct val="0"/>
        </a:spcAft>
        <a:defRPr sz="3300">
          <a:solidFill>
            <a:schemeClr val="tx2"/>
          </a:solidFill>
          <a:latin typeface="+mj-lt"/>
          <a:ea typeface="+mj-ea"/>
          <a:cs typeface="+mj-cs"/>
        </a:defRPr>
      </a:lvl1pPr>
      <a:lvl2pPr algn="ctr" rtl="0" fontAlgn="base">
        <a:spcBef>
          <a:spcPct val="0"/>
        </a:spcBef>
        <a:spcAft>
          <a:spcPct val="0"/>
        </a:spcAft>
        <a:defRPr sz="3300">
          <a:solidFill>
            <a:schemeClr val="tx2"/>
          </a:solidFill>
          <a:latin typeface="Arial" charset="0"/>
          <a:ea typeface="ＭＳ Ｐゴシック" charset="0"/>
        </a:defRPr>
      </a:lvl2pPr>
      <a:lvl3pPr algn="ctr" rtl="0" fontAlgn="base">
        <a:spcBef>
          <a:spcPct val="0"/>
        </a:spcBef>
        <a:spcAft>
          <a:spcPct val="0"/>
        </a:spcAft>
        <a:defRPr sz="3300">
          <a:solidFill>
            <a:schemeClr val="tx2"/>
          </a:solidFill>
          <a:latin typeface="Arial" charset="0"/>
          <a:ea typeface="ＭＳ Ｐゴシック" charset="0"/>
        </a:defRPr>
      </a:lvl3pPr>
      <a:lvl4pPr algn="ctr" rtl="0" fontAlgn="base">
        <a:spcBef>
          <a:spcPct val="0"/>
        </a:spcBef>
        <a:spcAft>
          <a:spcPct val="0"/>
        </a:spcAft>
        <a:defRPr sz="3300">
          <a:solidFill>
            <a:schemeClr val="tx2"/>
          </a:solidFill>
          <a:latin typeface="Arial" charset="0"/>
          <a:ea typeface="ＭＳ Ｐゴシック" charset="0"/>
        </a:defRPr>
      </a:lvl4pPr>
      <a:lvl5pPr algn="ctr" rtl="0" fontAlgn="base">
        <a:spcBef>
          <a:spcPct val="0"/>
        </a:spcBef>
        <a:spcAft>
          <a:spcPct val="0"/>
        </a:spcAft>
        <a:defRPr sz="3300">
          <a:solidFill>
            <a:schemeClr val="tx2"/>
          </a:solidFill>
          <a:latin typeface="Arial" charset="0"/>
          <a:ea typeface="ＭＳ Ｐゴシック" charset="0"/>
        </a:defRPr>
      </a:lvl5pPr>
      <a:lvl6pPr marL="342900" algn="ctr" rtl="0" fontAlgn="base">
        <a:spcBef>
          <a:spcPct val="0"/>
        </a:spcBef>
        <a:spcAft>
          <a:spcPct val="0"/>
        </a:spcAft>
        <a:defRPr sz="3300">
          <a:solidFill>
            <a:schemeClr val="tx2"/>
          </a:solidFill>
          <a:latin typeface="Arial" charset="0"/>
          <a:ea typeface="ＭＳ Ｐゴシック" charset="0"/>
        </a:defRPr>
      </a:lvl6pPr>
      <a:lvl7pPr marL="685800" algn="ctr" rtl="0" fontAlgn="base">
        <a:spcBef>
          <a:spcPct val="0"/>
        </a:spcBef>
        <a:spcAft>
          <a:spcPct val="0"/>
        </a:spcAft>
        <a:defRPr sz="3300">
          <a:solidFill>
            <a:schemeClr val="tx2"/>
          </a:solidFill>
          <a:latin typeface="Arial" charset="0"/>
          <a:ea typeface="ＭＳ Ｐゴシック" charset="0"/>
        </a:defRPr>
      </a:lvl7pPr>
      <a:lvl8pPr marL="1028700" algn="ctr" rtl="0" fontAlgn="base">
        <a:spcBef>
          <a:spcPct val="0"/>
        </a:spcBef>
        <a:spcAft>
          <a:spcPct val="0"/>
        </a:spcAft>
        <a:defRPr sz="3300">
          <a:solidFill>
            <a:schemeClr val="tx2"/>
          </a:solidFill>
          <a:latin typeface="Arial" charset="0"/>
          <a:ea typeface="ＭＳ Ｐゴシック" charset="0"/>
        </a:defRPr>
      </a:lvl8pPr>
      <a:lvl9pPr marL="1371600" algn="ctr" rtl="0" fontAlgn="base">
        <a:spcBef>
          <a:spcPct val="0"/>
        </a:spcBef>
        <a:spcAft>
          <a:spcPct val="0"/>
        </a:spcAft>
        <a:defRPr sz="3300">
          <a:solidFill>
            <a:schemeClr val="tx2"/>
          </a:solidFill>
          <a:latin typeface="Arial" charset="0"/>
          <a:ea typeface="ＭＳ Ｐゴシック" charset="0"/>
        </a:defRPr>
      </a:lvl9pPr>
    </p:titleStyle>
    <p:bodyStyle>
      <a:lvl1pPr marL="257175" indent="-257175" algn="l" rtl="0" fontAlgn="base">
        <a:spcBef>
          <a:spcPct val="20000"/>
        </a:spcBef>
        <a:spcAft>
          <a:spcPct val="0"/>
        </a:spcAft>
        <a:buChar char="•"/>
        <a:defRPr sz="2400">
          <a:solidFill>
            <a:schemeClr val="tx1"/>
          </a:solidFill>
          <a:latin typeface="+mn-lt"/>
          <a:ea typeface="+mn-ea"/>
          <a:cs typeface="+mn-cs"/>
        </a:defRPr>
      </a:lvl1pPr>
      <a:lvl2pPr marL="557213" indent="-214313" algn="l" rtl="0" fontAlgn="base">
        <a:spcBef>
          <a:spcPct val="20000"/>
        </a:spcBef>
        <a:spcAft>
          <a:spcPct val="0"/>
        </a:spcAft>
        <a:buChar char="–"/>
        <a:defRPr sz="2100">
          <a:solidFill>
            <a:schemeClr val="tx1"/>
          </a:solidFill>
          <a:latin typeface="+mn-lt"/>
          <a:ea typeface="+mn-ea"/>
        </a:defRPr>
      </a:lvl2pPr>
      <a:lvl3pPr marL="857250" indent="-171450" algn="l" rtl="0" fontAlgn="base">
        <a:spcBef>
          <a:spcPct val="20000"/>
        </a:spcBef>
        <a:spcAft>
          <a:spcPct val="0"/>
        </a:spcAft>
        <a:buChar char="•"/>
        <a:defRPr sz="1800">
          <a:solidFill>
            <a:schemeClr val="tx1"/>
          </a:solidFill>
          <a:latin typeface="+mn-lt"/>
          <a:ea typeface="+mn-ea"/>
        </a:defRPr>
      </a:lvl3pPr>
      <a:lvl4pPr marL="1200150" indent="-171450" algn="l" rtl="0" fontAlgn="base">
        <a:spcBef>
          <a:spcPct val="20000"/>
        </a:spcBef>
        <a:spcAft>
          <a:spcPct val="0"/>
        </a:spcAft>
        <a:buChar char="–"/>
        <a:defRPr sz="1500">
          <a:solidFill>
            <a:schemeClr val="tx1"/>
          </a:solidFill>
          <a:latin typeface="+mn-lt"/>
          <a:ea typeface="+mn-ea"/>
        </a:defRPr>
      </a:lvl4pPr>
      <a:lvl5pPr marL="1543050" indent="-171450" algn="l" rtl="0" fontAlgn="base">
        <a:spcBef>
          <a:spcPct val="20000"/>
        </a:spcBef>
        <a:spcAft>
          <a:spcPct val="0"/>
        </a:spcAft>
        <a:buChar char="»"/>
        <a:defRPr sz="1500">
          <a:solidFill>
            <a:schemeClr val="tx1"/>
          </a:solidFill>
          <a:latin typeface="+mn-lt"/>
          <a:ea typeface="+mn-ea"/>
        </a:defRPr>
      </a:lvl5pPr>
      <a:lvl6pPr marL="1885950" indent="-171450" algn="l" rtl="0" fontAlgn="base">
        <a:spcBef>
          <a:spcPct val="20000"/>
        </a:spcBef>
        <a:spcAft>
          <a:spcPct val="0"/>
        </a:spcAft>
        <a:buChar char="»"/>
        <a:defRPr sz="1500">
          <a:solidFill>
            <a:schemeClr val="tx1"/>
          </a:solidFill>
          <a:latin typeface="+mn-lt"/>
          <a:ea typeface="+mn-ea"/>
        </a:defRPr>
      </a:lvl6pPr>
      <a:lvl7pPr marL="2228850" indent="-171450" algn="l" rtl="0" fontAlgn="base">
        <a:spcBef>
          <a:spcPct val="20000"/>
        </a:spcBef>
        <a:spcAft>
          <a:spcPct val="0"/>
        </a:spcAft>
        <a:buChar char="»"/>
        <a:defRPr sz="1500">
          <a:solidFill>
            <a:schemeClr val="tx1"/>
          </a:solidFill>
          <a:latin typeface="+mn-lt"/>
          <a:ea typeface="+mn-ea"/>
        </a:defRPr>
      </a:lvl7pPr>
      <a:lvl8pPr marL="2571750" indent="-171450" algn="l" rtl="0" fontAlgn="base">
        <a:spcBef>
          <a:spcPct val="20000"/>
        </a:spcBef>
        <a:spcAft>
          <a:spcPct val="0"/>
        </a:spcAft>
        <a:buChar char="»"/>
        <a:defRPr sz="1500">
          <a:solidFill>
            <a:schemeClr val="tx1"/>
          </a:solidFill>
          <a:latin typeface="+mn-lt"/>
          <a:ea typeface="+mn-ea"/>
        </a:defRPr>
      </a:lvl8pPr>
      <a:lvl9pPr marL="2914650" indent="-171450" algn="l" rtl="0" fontAlgn="base">
        <a:spcBef>
          <a:spcPct val="20000"/>
        </a:spcBef>
        <a:spcAft>
          <a:spcPct val="0"/>
        </a:spcAft>
        <a:buChar char="»"/>
        <a:defRPr sz="1500">
          <a:solidFill>
            <a:schemeClr val="tx1"/>
          </a:solidFill>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FFA2D2-0A6E-ED41-A465-16058524DAED}"/>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8E06636-626F-9C47-961E-EBC039426612}"/>
              </a:ext>
            </a:extLst>
          </p:cNvPr>
          <p:cNvSpPr>
            <a:spLocks noGrp="1"/>
          </p:cNvSpPr>
          <p:nvPr>
            <p:ph type="body" idx="1"/>
          </p:nvPr>
        </p:nvSpPr>
        <p:spPr>
          <a:xfrm>
            <a:off x="628650" y="1369218"/>
            <a:ext cx="7886700" cy="3263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57502E1-8B31-C744-8550-1CEE5C00F833}"/>
              </a:ext>
            </a:extLst>
          </p:cNvPr>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C8CF65C5-A2A0-0B48-8719-BF6A9FE498B9}" type="datetimeFigureOut">
              <a:rPr lang="en-US" smtClean="0"/>
              <a:t>11/18/25</a:t>
            </a:fld>
            <a:endParaRPr lang="en-US"/>
          </a:p>
        </p:txBody>
      </p:sp>
      <p:sp>
        <p:nvSpPr>
          <p:cNvPr id="5" name="Footer Placeholder 4">
            <a:extLst>
              <a:ext uri="{FF2B5EF4-FFF2-40B4-BE49-F238E27FC236}">
                <a16:creationId xmlns:a16="http://schemas.microsoft.com/office/drawing/2014/main" id="{F3781355-DB2B-8047-BD7C-80B5A1808156}"/>
              </a:ext>
            </a:extLst>
          </p:cNvPr>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23B15D7-3B03-8241-96ED-625BF2576105}"/>
              </a:ext>
            </a:extLst>
          </p:cNvPr>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996B702D-A9A0-6B4B-B7CA-6E83B551005D}" type="slidenum">
              <a:rPr lang="en-US" smtClean="0"/>
              <a:t>‹#›</a:t>
            </a:fld>
            <a:endParaRPr lang="en-US"/>
          </a:p>
        </p:txBody>
      </p:sp>
    </p:spTree>
    <p:extLst>
      <p:ext uri="{BB962C8B-B14F-4D97-AF65-F5344CB8AC3E}">
        <p14:creationId xmlns:p14="http://schemas.microsoft.com/office/powerpoint/2010/main" val="3219279910"/>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roland.dunbrack@fccc.edu"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dunbrack.fccc.edu/bioinfo"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molprobity.biochem.duke.edu/"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image" Target="../media/image12.png"/><Relationship Id="rId1" Type="http://schemas.openxmlformats.org/officeDocument/2006/relationships/slideLayout" Target="../slideLayouts/slideLayout6.xml"/><Relationship Id="rId6" Type="http://schemas.openxmlformats.org/officeDocument/2006/relationships/image" Target="../media/image1.jpeg"/><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4.jpg"/><Relationship Id="rId4" Type="http://schemas.openxmlformats.org/officeDocument/2006/relationships/image" Target="../media/image23.gif"/></Relationships>
</file>

<file path=ppt/slides/_rels/slide15.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2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48.png"/></Relationships>
</file>

<file path=ppt/slides/_rels/slide2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8" Type="http://schemas.openxmlformats.org/officeDocument/2006/relationships/hyperlink" Target="https://dunbrack2.fccc.edu/protcid" TargetMode="External"/><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 Id="rId9" Type="http://schemas.openxmlformats.org/officeDocument/2006/relationships/hyperlink" Target="https://dunbrack2.fccc.edu/protca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30.xml.rels><?xml version="1.0" encoding="UTF-8" standalone="yes"?>
<Relationships xmlns="http://schemas.openxmlformats.org/package/2006/relationships"><Relationship Id="rId2" Type="http://schemas.openxmlformats.org/officeDocument/2006/relationships/image" Target="../media/image61.gi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4.gi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69.tif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5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7.xml"/><Relationship Id="rId5" Type="http://schemas.openxmlformats.org/officeDocument/2006/relationships/image" Target="../media/image81.png"/><Relationship Id="rId4" Type="http://schemas.openxmlformats.org/officeDocument/2006/relationships/image" Target="../media/image80.png"/></Relationships>
</file>

<file path=ppt/slides/_rels/slide52.xml.rels><?xml version="1.0" encoding="UTF-8" standalone="yes"?>
<Relationships xmlns="http://schemas.openxmlformats.org/package/2006/relationships"><Relationship Id="rId3" Type="http://schemas.openxmlformats.org/officeDocument/2006/relationships/image" Target="../media/image83.gif"/><Relationship Id="rId2" Type="http://schemas.openxmlformats.org/officeDocument/2006/relationships/image" Target="../media/image82.png"/><Relationship Id="rId1" Type="http://schemas.openxmlformats.org/officeDocument/2006/relationships/slideLayout" Target="../slideLayouts/slideLayout7.xml"/><Relationship Id="rId4" Type="http://schemas.openxmlformats.org/officeDocument/2006/relationships/image" Target="../media/image84.png"/></Relationships>
</file>

<file path=ppt/slides/_rels/slide53.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6.png"/></Relationships>
</file>

<file path=ppt/slides/_rels/slide5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jpg"/><Relationship Id="rId1" Type="http://schemas.openxmlformats.org/officeDocument/2006/relationships/slideLayout" Target="../slideLayouts/slideLayout2.xml"/><Relationship Id="rId4" Type="http://schemas.openxmlformats.org/officeDocument/2006/relationships/image" Target="../media/image89.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2.xml"/><Relationship Id="rId6" Type="http://schemas.openxmlformats.org/officeDocument/2006/relationships/image" Target="../media/image94.png"/><Relationship Id="rId5" Type="http://schemas.openxmlformats.org/officeDocument/2006/relationships/image" Target="../media/image93.png"/><Relationship Id="rId4" Type="http://schemas.openxmlformats.org/officeDocument/2006/relationships/image" Target="../media/image92.png"/></Relationships>
</file>

<file path=ppt/slides/_rels/slide5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6.png"/></Relationships>
</file>

<file path=ppt/slides/_rels/slide58.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 Id="rId5" Type="http://schemas.openxmlformats.org/officeDocument/2006/relationships/image" Target="../media/image100.png"/><Relationship Id="rId4" Type="http://schemas.openxmlformats.org/officeDocument/2006/relationships/image" Target="../media/image99.png"/></Relationships>
</file>

<file path=ppt/slides/_rels/slide59.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hyperlink" Target="https://dunbrack.fccc.edu/bioinfo/bioinfo.html"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57300" y="1276350"/>
            <a:ext cx="6629400" cy="3323987"/>
          </a:xfrm>
          <a:prstGeom prst="rect">
            <a:avLst/>
          </a:prstGeom>
          <a:noFill/>
        </p:spPr>
        <p:txBody>
          <a:bodyPr wrap="square" rtlCol="0">
            <a:spAutoFit/>
          </a:bodyPr>
          <a:lstStyle/>
          <a:p>
            <a:pPr algn="ctr"/>
            <a:r>
              <a:rPr lang="en-US" sz="2100" dirty="0">
                <a:solidFill>
                  <a:srgbClr val="0432FF"/>
                </a:solidFill>
              </a:rPr>
              <a:t>Protein structural analysis and </a:t>
            </a:r>
          </a:p>
          <a:p>
            <a:pPr algn="ctr"/>
            <a:r>
              <a:rPr lang="en-US" sz="2100" dirty="0">
                <a:solidFill>
                  <a:srgbClr val="0432FF"/>
                </a:solidFill>
              </a:rPr>
              <a:t>GPU-enabled tools for predicting protein structure, function, and interactions</a:t>
            </a:r>
          </a:p>
          <a:p>
            <a:pPr algn="ctr"/>
            <a:endParaRPr lang="en-US" sz="2100" dirty="0">
              <a:solidFill>
                <a:srgbClr val="0432FF"/>
              </a:solidFill>
            </a:endParaRPr>
          </a:p>
          <a:p>
            <a:pPr algn="ctr"/>
            <a:r>
              <a:rPr lang="en-US" sz="2100" dirty="0"/>
              <a:t>Roland Dunbrack</a:t>
            </a:r>
          </a:p>
          <a:p>
            <a:pPr algn="ctr"/>
            <a:r>
              <a:rPr lang="en-US" sz="2100" dirty="0"/>
              <a:t>Fox Chase Cancer Center</a:t>
            </a:r>
          </a:p>
          <a:p>
            <a:pPr algn="ctr"/>
            <a:r>
              <a:rPr lang="en-US" sz="2100" dirty="0"/>
              <a:t>https://dunbrack.fccc.edu</a:t>
            </a:r>
          </a:p>
          <a:p>
            <a:pPr algn="ctr"/>
            <a:r>
              <a:rPr lang="en-US" sz="2100" dirty="0">
                <a:hlinkClick r:id="rId3"/>
              </a:rPr>
              <a:t>roland.dunbrack@fccc.edu</a:t>
            </a:r>
            <a:endParaRPr lang="en-US" sz="2100" dirty="0"/>
          </a:p>
          <a:p>
            <a:pPr algn="ctr"/>
            <a:endParaRPr lang="en-US" sz="2100" dirty="0"/>
          </a:p>
          <a:p>
            <a:pPr algn="ctr"/>
            <a:r>
              <a:rPr lang="en-US" sz="2100" dirty="0">
                <a:hlinkClick r:id="rId4"/>
              </a:rPr>
              <a:t>https://dunbrack.fccc.edu/bioinfo</a:t>
            </a:r>
            <a:r>
              <a:rPr lang="en-US" sz="2100"/>
              <a:t> </a:t>
            </a:r>
            <a:endParaRPr lang="en-US" sz="2100" dirty="0"/>
          </a:p>
        </p:txBody>
      </p:sp>
    </p:spTree>
    <p:extLst>
      <p:ext uri="{BB962C8B-B14F-4D97-AF65-F5344CB8AC3E}">
        <p14:creationId xmlns:p14="http://schemas.microsoft.com/office/powerpoint/2010/main" val="212977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F5AC-FD06-5140-BDF7-618C942D9718}"/>
              </a:ext>
            </a:extLst>
          </p:cNvPr>
          <p:cNvSpPr>
            <a:spLocks noGrp="1"/>
          </p:cNvSpPr>
          <p:nvPr>
            <p:ph type="title"/>
          </p:nvPr>
        </p:nvSpPr>
        <p:spPr>
          <a:xfrm>
            <a:off x="317351" y="72486"/>
            <a:ext cx="7772400" cy="427648"/>
          </a:xfrm>
        </p:spPr>
        <p:txBody>
          <a:bodyPr/>
          <a:lstStyle/>
          <a:p>
            <a:r>
              <a:rPr lang="en-US" sz="2400" dirty="0"/>
              <a:t>18 Concepts in Protein Structure and AI-based Tools</a:t>
            </a:r>
          </a:p>
        </p:txBody>
      </p:sp>
      <p:sp>
        <p:nvSpPr>
          <p:cNvPr id="3" name="Content Placeholder 2">
            <a:extLst>
              <a:ext uri="{FF2B5EF4-FFF2-40B4-BE49-F238E27FC236}">
                <a16:creationId xmlns:a16="http://schemas.microsoft.com/office/drawing/2014/main" id="{C2C1A927-F45D-4B43-8683-C9F2A8AC02E6}"/>
              </a:ext>
            </a:extLst>
          </p:cNvPr>
          <p:cNvSpPr>
            <a:spLocks noGrp="1"/>
          </p:cNvSpPr>
          <p:nvPr>
            <p:ph idx="1"/>
          </p:nvPr>
        </p:nvSpPr>
        <p:spPr>
          <a:xfrm>
            <a:off x="152400" y="704850"/>
            <a:ext cx="7848600" cy="4152900"/>
          </a:xfrm>
        </p:spPr>
        <p:txBody>
          <a:bodyPr/>
          <a:lstStyle/>
          <a:p>
            <a:pPr marL="385763" indent="-385763">
              <a:buFont typeface="+mj-lt"/>
              <a:buAutoNum type="arabicPeriod"/>
            </a:pPr>
            <a:r>
              <a:rPr lang="en-US" sz="1050" dirty="0"/>
              <a:t>Proteins are </a:t>
            </a:r>
            <a:r>
              <a:rPr lang="en-US" sz="1050" dirty="0">
                <a:solidFill>
                  <a:srgbClr val="FF0000"/>
                </a:solidFill>
              </a:rPr>
              <a:t>heteropolymers of 20 amino acids</a:t>
            </a:r>
            <a:r>
              <a:rPr lang="en-US" sz="1050" dirty="0"/>
              <a:t>, each a different side group off the backbone (N-CA-C)</a:t>
            </a:r>
          </a:p>
          <a:p>
            <a:pPr marL="385763" indent="-385763">
              <a:buFont typeface="+mj-lt"/>
              <a:buAutoNum type="arabicPeriod"/>
            </a:pPr>
            <a:r>
              <a:rPr lang="en-US" sz="1050" dirty="0"/>
              <a:t>Their degrees of freedom (structural change) are </a:t>
            </a:r>
            <a:r>
              <a:rPr lang="en-US" sz="1050" dirty="0">
                <a:solidFill>
                  <a:srgbClr val="FF0000"/>
                </a:solidFill>
              </a:rPr>
              <a:t>dihedral angles</a:t>
            </a:r>
          </a:p>
          <a:p>
            <a:pPr marL="385763" indent="-385763">
              <a:buFont typeface="+mj-lt"/>
              <a:buAutoNum type="arabicPeriod"/>
            </a:pPr>
            <a:r>
              <a:rPr lang="en-US" sz="1050" dirty="0"/>
              <a:t>They contain </a:t>
            </a:r>
            <a:r>
              <a:rPr lang="en-US" sz="1050" dirty="0">
                <a:solidFill>
                  <a:srgbClr val="FF0000"/>
                </a:solidFill>
              </a:rPr>
              <a:t>hydrophobic, charged, and polar side groups</a:t>
            </a:r>
            <a:r>
              <a:rPr lang="en-US" sz="1050" dirty="0"/>
              <a:t>, and the backbone is very polar.</a:t>
            </a:r>
          </a:p>
          <a:p>
            <a:pPr marL="385763" indent="-385763">
              <a:buFont typeface="+mj-lt"/>
              <a:buAutoNum type="arabicPeriod"/>
            </a:pPr>
            <a:r>
              <a:rPr lang="en-US" sz="1050" dirty="0">
                <a:solidFill>
                  <a:srgbClr val="FF0000"/>
                </a:solidFill>
              </a:rPr>
              <a:t>Hydrophobic side-chains need to be buried</a:t>
            </a:r>
            <a:r>
              <a:rPr lang="en-US" sz="1050" dirty="0"/>
              <a:t>, mostly in contact with other hydrophobic groups, because otherwise water interacting with the hydrophobic group loses favorable water-water </a:t>
            </a:r>
            <a:r>
              <a:rPr lang="en-US" sz="1050" dirty="0" err="1"/>
              <a:t>hbonds</a:t>
            </a:r>
            <a:r>
              <a:rPr lang="en-US" sz="1050" dirty="0"/>
              <a:t> and entropy.</a:t>
            </a:r>
          </a:p>
          <a:p>
            <a:pPr marL="385763" indent="-385763">
              <a:buFont typeface="+mj-lt"/>
              <a:buAutoNum type="arabicPeriod"/>
            </a:pPr>
            <a:r>
              <a:rPr lang="en-US" sz="1050" dirty="0"/>
              <a:t>The </a:t>
            </a:r>
            <a:r>
              <a:rPr lang="en-US" sz="1050" dirty="0">
                <a:solidFill>
                  <a:srgbClr val="FF0000"/>
                </a:solidFill>
              </a:rPr>
              <a:t>polar groups need to be exposed to water </a:t>
            </a:r>
            <a:r>
              <a:rPr lang="en-US" sz="1050" dirty="0"/>
              <a:t>(very polar) OR </a:t>
            </a:r>
            <a:r>
              <a:rPr lang="en-US" sz="1050" dirty="0">
                <a:solidFill>
                  <a:srgbClr val="FF0000"/>
                </a:solidFill>
              </a:rPr>
              <a:t>buried when forming intra or intermolecular hydrogen bonds</a:t>
            </a:r>
            <a:r>
              <a:rPr lang="en-US" sz="1050" dirty="0"/>
              <a:t>.</a:t>
            </a:r>
          </a:p>
          <a:p>
            <a:pPr marL="385763" indent="-385763">
              <a:buFont typeface="+mj-lt"/>
              <a:buAutoNum type="arabicPeriod"/>
            </a:pPr>
            <a:r>
              <a:rPr lang="en-US" sz="1050" dirty="0"/>
              <a:t>Proteins have evolved to fold into structures (“</a:t>
            </a:r>
            <a:r>
              <a:rPr lang="en-US" sz="1050" dirty="0">
                <a:solidFill>
                  <a:srgbClr val="FF0000"/>
                </a:solidFill>
              </a:rPr>
              <a:t>folds”, “domains</a:t>
            </a:r>
            <a:r>
              <a:rPr lang="en-US" sz="1050" dirty="0"/>
              <a:t>”) that create </a:t>
            </a:r>
            <a:r>
              <a:rPr lang="en-US" sz="1050" dirty="0">
                <a:solidFill>
                  <a:srgbClr val="FF0000"/>
                </a:solidFill>
              </a:rPr>
              <a:t>surfaces, pockets, grooves </a:t>
            </a:r>
            <a:r>
              <a:rPr lang="en-US" sz="1050" dirty="0"/>
              <a:t>to perform binding, catalysis, localization</a:t>
            </a:r>
          </a:p>
          <a:p>
            <a:pPr marL="385763" indent="-385763">
              <a:buFont typeface="+mj-lt"/>
              <a:buAutoNum type="arabicPeriod"/>
            </a:pPr>
            <a:r>
              <a:rPr lang="en-US" sz="1050" dirty="0"/>
              <a:t>How? By </a:t>
            </a:r>
            <a:r>
              <a:rPr lang="en-US" sz="1050" dirty="0">
                <a:solidFill>
                  <a:srgbClr val="FF0000"/>
                </a:solidFill>
              </a:rPr>
              <a:t>burying (conserved) hydrophobic side-chains</a:t>
            </a:r>
            <a:r>
              <a:rPr lang="en-US" sz="1050" dirty="0"/>
              <a:t>, forming </a:t>
            </a:r>
            <a:r>
              <a:rPr lang="en-US" sz="1050" dirty="0">
                <a:solidFill>
                  <a:srgbClr val="FF0000"/>
                </a:solidFill>
              </a:rPr>
              <a:t>backbone-backbone hydrogen bonds </a:t>
            </a:r>
            <a:r>
              <a:rPr lang="en-US" sz="1050" dirty="0"/>
              <a:t>in alpha helices and beta sheets, forming side-</a:t>
            </a:r>
            <a:r>
              <a:rPr lang="en-US" sz="1050" dirty="0" err="1"/>
              <a:t>chain.backbone</a:t>
            </a:r>
            <a:r>
              <a:rPr lang="en-US" sz="1050" dirty="0"/>
              <a:t> and side-chain/side-chain hydrogen bonds.</a:t>
            </a:r>
          </a:p>
          <a:p>
            <a:pPr marL="385763" indent="-385763">
              <a:buFont typeface="+mj-lt"/>
              <a:buAutoNum type="arabicPeriod"/>
            </a:pPr>
            <a:r>
              <a:rPr lang="en-US" sz="1050" dirty="0"/>
              <a:t>Proteins are </a:t>
            </a:r>
            <a:r>
              <a:rPr lang="en-US" sz="1050" dirty="0">
                <a:solidFill>
                  <a:srgbClr val="FF0000"/>
                </a:solidFill>
              </a:rPr>
              <a:t>dynamic,</a:t>
            </a:r>
            <a:r>
              <a:rPr lang="en-US" sz="1050" dirty="0"/>
              <a:t> not rocks, as shown by experiments and </a:t>
            </a:r>
            <a:r>
              <a:rPr lang="en-US" sz="1050" dirty="0">
                <a:solidFill>
                  <a:srgbClr val="FF0000"/>
                </a:solidFill>
              </a:rPr>
              <a:t>MD simulations</a:t>
            </a:r>
            <a:r>
              <a:rPr lang="en-US" sz="1050" dirty="0"/>
              <a:t>, and that dynamics is </a:t>
            </a:r>
            <a:r>
              <a:rPr lang="en-US" sz="1050" i="1" dirty="0"/>
              <a:t>always</a:t>
            </a:r>
            <a:r>
              <a:rPr lang="en-US" sz="1050" dirty="0"/>
              <a:t> relevant to function.</a:t>
            </a:r>
          </a:p>
          <a:p>
            <a:pPr marL="385763" indent="-385763">
              <a:buFont typeface="+mj-lt"/>
              <a:buAutoNum type="arabicPeriod"/>
            </a:pPr>
            <a:r>
              <a:rPr lang="en-US" sz="1050" dirty="0"/>
              <a:t>About </a:t>
            </a:r>
            <a:r>
              <a:rPr lang="en-US" sz="1050" dirty="0">
                <a:solidFill>
                  <a:srgbClr val="FF0000"/>
                </a:solidFill>
              </a:rPr>
              <a:t>3000 protein fold families </a:t>
            </a:r>
            <a:r>
              <a:rPr lang="en-US" sz="1050" dirty="0"/>
              <a:t>(related by evolution) covers most proteins</a:t>
            </a:r>
          </a:p>
          <a:p>
            <a:pPr marL="385763" indent="-385763">
              <a:buFont typeface="+mj-lt"/>
              <a:buAutoNum type="arabicPeriod"/>
            </a:pPr>
            <a:r>
              <a:rPr lang="en-US" sz="1050" dirty="0"/>
              <a:t>Some human proteins are entirely </a:t>
            </a:r>
            <a:r>
              <a:rPr lang="en-US" sz="1050" dirty="0">
                <a:solidFill>
                  <a:srgbClr val="FF0000"/>
                </a:solidFill>
              </a:rPr>
              <a:t>disordered (IDPs) </a:t>
            </a:r>
            <a:r>
              <a:rPr lang="en-US" sz="1050" dirty="0"/>
              <a:t>and most </a:t>
            </a:r>
            <a:r>
              <a:rPr lang="en-US" sz="1050" dirty="0">
                <a:solidFill>
                  <a:srgbClr val="FF0000"/>
                </a:solidFill>
              </a:rPr>
              <a:t>human proteins have multiple folded domains connected by linkers</a:t>
            </a:r>
            <a:r>
              <a:rPr lang="en-US" sz="1050" dirty="0"/>
              <a:t>, which can be disordered (IDRs) and which control domain-domain interactions, act as scaffolds for other proteins, and other functions.</a:t>
            </a:r>
          </a:p>
          <a:p>
            <a:pPr marL="385763" indent="-385763">
              <a:buFont typeface="+mj-lt"/>
              <a:buAutoNum type="arabicPeriod"/>
            </a:pPr>
            <a:r>
              <a:rPr lang="en-US" sz="1050" dirty="0"/>
              <a:t>Structures are determined by </a:t>
            </a:r>
            <a:r>
              <a:rPr lang="en-US" sz="1050" dirty="0">
                <a:solidFill>
                  <a:srgbClr val="FF0000"/>
                </a:solidFill>
              </a:rPr>
              <a:t>crystallography, NMR, and cryo-EM spectroscopy</a:t>
            </a:r>
            <a:r>
              <a:rPr lang="en-US" sz="1050" dirty="0"/>
              <a:t>, which don’t see IDRs/IDPs.</a:t>
            </a:r>
          </a:p>
          <a:p>
            <a:pPr marL="385763" indent="-385763">
              <a:buFont typeface="+mj-lt"/>
              <a:buAutoNum type="arabicPeriod"/>
            </a:pPr>
            <a:r>
              <a:rPr lang="en-US" sz="1050" dirty="0"/>
              <a:t>Structures show </a:t>
            </a:r>
            <a:r>
              <a:rPr lang="en-US" sz="1050" dirty="0">
                <a:solidFill>
                  <a:srgbClr val="FF0000"/>
                </a:solidFill>
              </a:rPr>
              <a:t>assemblies within crystals </a:t>
            </a:r>
            <a:r>
              <a:rPr lang="en-US" sz="1050" dirty="0"/>
              <a:t>(more explicit in cryo-EM), including homooligomers which are usually symmetric assemblies and distinct from asymmetric units in crystals.</a:t>
            </a:r>
          </a:p>
          <a:p>
            <a:pPr marL="385763" indent="-385763">
              <a:buFont typeface="+mj-lt"/>
              <a:buAutoNum type="arabicPeriod"/>
            </a:pPr>
            <a:r>
              <a:rPr lang="en-US" sz="1050" dirty="0"/>
              <a:t>Structure is important for </a:t>
            </a:r>
            <a:r>
              <a:rPr lang="en-US" sz="1050" dirty="0">
                <a:solidFill>
                  <a:srgbClr val="FF0000"/>
                </a:solidFill>
              </a:rPr>
              <a:t>interpreting/predicting function</a:t>
            </a:r>
            <a:r>
              <a:rPr lang="en-US" sz="1050" dirty="0"/>
              <a:t>, conservation, inherited/somatic/experimental </a:t>
            </a:r>
            <a:r>
              <a:rPr lang="en-US" sz="1050" dirty="0">
                <a:solidFill>
                  <a:srgbClr val="FF0000"/>
                </a:solidFill>
              </a:rPr>
              <a:t>mutational effects</a:t>
            </a:r>
            <a:r>
              <a:rPr lang="en-US" sz="1050" dirty="0"/>
              <a:t>.</a:t>
            </a:r>
          </a:p>
        </p:txBody>
      </p:sp>
      <p:sp>
        <p:nvSpPr>
          <p:cNvPr id="4" name="Slide Number Placeholder 3">
            <a:extLst>
              <a:ext uri="{FF2B5EF4-FFF2-40B4-BE49-F238E27FC236}">
                <a16:creationId xmlns:a16="http://schemas.microsoft.com/office/drawing/2014/main" id="{81998232-0D64-E34F-8360-8502513714CB}"/>
              </a:ext>
            </a:extLst>
          </p:cNvPr>
          <p:cNvSpPr>
            <a:spLocks noGrp="1"/>
          </p:cNvSpPr>
          <p:nvPr>
            <p:ph type="sldNum" sz="quarter" idx="12"/>
          </p:nvPr>
        </p:nvSpPr>
        <p:spPr/>
        <p:txBody>
          <a:bodyPr/>
          <a:lstStyle/>
          <a:p>
            <a:fld id="{F2E72A03-EB12-EF4E-863F-3033767196BA}" type="slidenum">
              <a:rPr lang="en-US" smtClean="0"/>
              <a:pPr/>
              <a:t>2</a:t>
            </a:fld>
            <a:endParaRPr lang="en-US"/>
          </a:p>
        </p:txBody>
      </p:sp>
    </p:spTree>
    <p:extLst>
      <p:ext uri="{BB962C8B-B14F-4D97-AF65-F5344CB8AC3E}">
        <p14:creationId xmlns:p14="http://schemas.microsoft.com/office/powerpoint/2010/main" val="4252363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6A86B-9717-9D63-3815-B1DD5FB6BEDA}"/>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25952CA5-9117-F5CE-E989-91F2DA9E8AB8}"/>
              </a:ext>
            </a:extLst>
          </p:cNvPr>
          <p:cNvSpPr>
            <a:spLocks noGrp="1"/>
          </p:cNvSpPr>
          <p:nvPr>
            <p:ph idx="1"/>
          </p:nvPr>
        </p:nvSpPr>
        <p:spPr/>
        <p:txBody>
          <a:bodyPr/>
          <a:lstStyle/>
          <a:p>
            <a:pPr marL="385763" indent="-385763">
              <a:buFont typeface="+mj-lt"/>
              <a:buAutoNum type="arabicPeriod" startAt="14"/>
            </a:pPr>
            <a:r>
              <a:rPr lang="en-US" sz="1200" dirty="0"/>
              <a:t>But now we have </a:t>
            </a:r>
            <a:r>
              <a:rPr lang="en-US" sz="1200" dirty="0">
                <a:solidFill>
                  <a:srgbClr val="FF0000"/>
                </a:solidFill>
              </a:rPr>
              <a:t>Alphafold2 and Alphafold3 </a:t>
            </a:r>
            <a:r>
              <a:rPr lang="en-US" sz="1200" dirty="0"/>
              <a:t>for predicting structure – fast and accurate structure prediction in the absence of experimental structures and sometimes capable of assessing dynamics or alternate conformations and associations of domains.</a:t>
            </a:r>
          </a:p>
          <a:p>
            <a:pPr marL="385763" indent="-385763">
              <a:buFont typeface="+mj-lt"/>
              <a:buAutoNum type="arabicPeriod" startAt="14"/>
            </a:pPr>
            <a:r>
              <a:rPr lang="en-US" sz="1200" dirty="0"/>
              <a:t>AF2 and AF3 are </a:t>
            </a:r>
            <a:r>
              <a:rPr lang="en-US" sz="1200" dirty="0">
                <a:solidFill>
                  <a:srgbClr val="FF0000"/>
                </a:solidFill>
              </a:rPr>
              <a:t>deep-learning neural networks </a:t>
            </a:r>
            <a:r>
              <a:rPr lang="en-US" sz="1200" dirty="0"/>
              <a:t>which take inputs (sequences and sequence alignments) and output predicted structures via a small number of “tricks”.</a:t>
            </a:r>
          </a:p>
          <a:p>
            <a:pPr marL="385763" indent="-385763">
              <a:buFont typeface="+mj-lt"/>
              <a:buAutoNum type="arabicPeriod" startAt="14"/>
            </a:pPr>
            <a:r>
              <a:rPr lang="en-US" sz="1200" dirty="0"/>
              <a:t>AF2 and AF3 output “scores: like </a:t>
            </a:r>
            <a:r>
              <a:rPr lang="en-US" sz="1200" dirty="0">
                <a:solidFill>
                  <a:srgbClr val="FF0000"/>
                </a:solidFill>
              </a:rPr>
              <a:t>pLDDT, PAE, ipTM</a:t>
            </a:r>
            <a:r>
              <a:rPr lang="en-US" sz="1200" dirty="0"/>
              <a:t>.</a:t>
            </a:r>
          </a:p>
          <a:p>
            <a:pPr marL="385763" indent="-385763">
              <a:buFont typeface="+mj-lt"/>
              <a:buAutoNum type="arabicPeriod" startAt="14"/>
            </a:pPr>
            <a:r>
              <a:rPr lang="en-US" sz="1200" dirty="0"/>
              <a:t>We developed </a:t>
            </a:r>
            <a:r>
              <a:rPr lang="en-US" sz="1200" dirty="0">
                <a:solidFill>
                  <a:srgbClr val="FF0000"/>
                </a:solidFill>
              </a:rPr>
              <a:t>ipSAE for protein-protein and domain-domain, domain-peptide interactions</a:t>
            </a:r>
            <a:r>
              <a:rPr lang="en-US" sz="1200" dirty="0"/>
              <a:t>, which fixes problems in ipTM and works well for </a:t>
            </a:r>
            <a:r>
              <a:rPr lang="en-US" sz="1200" dirty="0" err="1"/>
              <a:t>miniprotein</a:t>
            </a:r>
            <a:r>
              <a:rPr lang="en-US" sz="1200" dirty="0"/>
              <a:t>-binder design.</a:t>
            </a:r>
          </a:p>
          <a:p>
            <a:pPr marL="385763" indent="-385763">
              <a:buFont typeface="+mj-lt"/>
              <a:buAutoNum type="arabicPeriod" startAt="14"/>
            </a:pPr>
            <a:r>
              <a:rPr lang="en-US" sz="1200" dirty="0"/>
              <a:t>AF is very good for fixing understanding of </a:t>
            </a:r>
            <a:r>
              <a:rPr lang="en-US" sz="1200" dirty="0">
                <a:solidFill>
                  <a:srgbClr val="FF0000"/>
                </a:solidFill>
              </a:rPr>
              <a:t>domain architecture of large human proteins </a:t>
            </a:r>
            <a:r>
              <a:rPr lang="en-US" sz="1200" dirty="0"/>
              <a:t>as demonstrated by our analysis of full-length structure prediction of human proteins that contain protein kinase domains.</a:t>
            </a:r>
          </a:p>
          <a:p>
            <a:endParaRPr lang="en-US" sz="1200" dirty="0"/>
          </a:p>
        </p:txBody>
      </p:sp>
      <p:sp>
        <p:nvSpPr>
          <p:cNvPr id="4" name="Slide Number Placeholder 3">
            <a:extLst>
              <a:ext uri="{FF2B5EF4-FFF2-40B4-BE49-F238E27FC236}">
                <a16:creationId xmlns:a16="http://schemas.microsoft.com/office/drawing/2014/main" id="{3FEA995A-0892-C113-F082-E99298E1F53A}"/>
              </a:ext>
            </a:extLst>
          </p:cNvPr>
          <p:cNvSpPr>
            <a:spLocks noGrp="1"/>
          </p:cNvSpPr>
          <p:nvPr>
            <p:ph type="sldNum" sz="quarter" idx="12"/>
          </p:nvPr>
        </p:nvSpPr>
        <p:spPr/>
        <p:txBody>
          <a:bodyPr/>
          <a:lstStyle/>
          <a:p>
            <a:fld id="{F2E72A03-EB12-EF4E-863F-3033767196BA}" type="slidenum">
              <a:rPr lang="en-US" smtClean="0"/>
              <a:pPr/>
              <a:t>3</a:t>
            </a:fld>
            <a:endParaRPr lang="en-US"/>
          </a:p>
        </p:txBody>
      </p:sp>
    </p:spTree>
    <p:extLst>
      <p:ext uri="{BB962C8B-B14F-4D97-AF65-F5344CB8AC3E}">
        <p14:creationId xmlns:p14="http://schemas.microsoft.com/office/powerpoint/2010/main" val="1996038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95061" y="641286"/>
            <a:ext cx="8458200" cy="533400"/>
          </a:xfrm>
        </p:spPr>
        <p:txBody>
          <a:bodyPr/>
          <a:lstStyle/>
          <a:p>
            <a:r>
              <a:rPr lang="en-US" sz="2400" dirty="0"/>
              <a:t>1. Proteins are heteropolymers of 20 amino acids, </a:t>
            </a:r>
            <a:br>
              <a:rPr lang="en-US" sz="2400" dirty="0"/>
            </a:br>
            <a:r>
              <a:rPr lang="en-US" sz="2400" dirty="0"/>
              <a:t>each a different side group off the backbone (N-C</a:t>
            </a:r>
            <a:r>
              <a:rPr lang="en-US" sz="2400" dirty="0">
                <a:latin typeface="Symbol" pitchFamily="2" charset="2"/>
              </a:rPr>
              <a:t>a-</a:t>
            </a:r>
            <a:r>
              <a:rPr lang="en-US" sz="2400" dirty="0"/>
              <a:t>C)</a:t>
            </a:r>
            <a:br>
              <a:rPr lang="en-US" sz="2400" dirty="0"/>
            </a:br>
            <a:br>
              <a:rPr lang="en-US" sz="2400" dirty="0"/>
            </a:br>
            <a:r>
              <a:rPr lang="en-US" sz="2000" dirty="0">
                <a:solidFill>
                  <a:schemeClr val="tx1"/>
                </a:solidFill>
              </a:rPr>
              <a:t>(NH-C</a:t>
            </a:r>
            <a:r>
              <a:rPr lang="en-US" sz="2000" dirty="0">
                <a:solidFill>
                  <a:schemeClr val="tx1"/>
                </a:solidFill>
                <a:latin typeface="Symbol" pitchFamily="2" charset="2"/>
              </a:rPr>
              <a:t>a</a:t>
            </a:r>
            <a:r>
              <a:rPr lang="en-US" sz="2000" dirty="0">
                <a:solidFill>
                  <a:schemeClr val="tx1"/>
                </a:solidFill>
              </a:rPr>
              <a:t>(R)-CO)</a:t>
            </a:r>
            <a:r>
              <a:rPr lang="en-US" sz="2000" baseline="30000" dirty="0">
                <a:solidFill>
                  <a:schemeClr val="tx1"/>
                </a:solidFill>
              </a:rPr>
              <a:t>n</a:t>
            </a:r>
            <a:endParaRPr lang="en-US" sz="2400" dirty="0">
              <a:solidFill>
                <a:schemeClr val="tx1"/>
              </a:solidFill>
            </a:endParaRPr>
          </a:p>
        </p:txBody>
      </p:sp>
      <p:sp>
        <p:nvSpPr>
          <p:cNvPr id="7" name="Line 4"/>
          <p:cNvSpPr>
            <a:spLocks noChangeShapeType="1"/>
          </p:cNvSpPr>
          <p:nvPr/>
        </p:nvSpPr>
        <p:spPr bwMode="auto">
          <a:xfrm flipV="1">
            <a:off x="1900043" y="2868634"/>
            <a:ext cx="424100"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8" name="Line 5"/>
          <p:cNvSpPr>
            <a:spLocks noChangeShapeType="1"/>
          </p:cNvSpPr>
          <p:nvPr/>
        </p:nvSpPr>
        <p:spPr bwMode="auto">
          <a:xfrm>
            <a:off x="2642218" y="2918638"/>
            <a:ext cx="318075"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9" name="Text Box 6"/>
          <p:cNvSpPr txBox="1">
            <a:spLocks noChangeArrowheads="1"/>
          </p:cNvSpPr>
          <p:nvPr/>
        </p:nvSpPr>
        <p:spPr bwMode="auto">
          <a:xfrm>
            <a:off x="2271132" y="2668609"/>
            <a:ext cx="50596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latin typeface="Arial" panose="020B0604020202020204" pitchFamily="34" charset="0"/>
                <a:cs typeface="Arial" panose="020B0604020202020204" pitchFamily="34" charset="0"/>
              </a:rPr>
              <a:t>CA</a:t>
            </a:r>
          </a:p>
        </p:txBody>
      </p:sp>
      <p:sp>
        <p:nvSpPr>
          <p:cNvPr id="10" name="Text Box 7"/>
          <p:cNvSpPr txBox="1">
            <a:spLocks noChangeArrowheads="1"/>
          </p:cNvSpPr>
          <p:nvPr/>
        </p:nvSpPr>
        <p:spPr bwMode="auto">
          <a:xfrm>
            <a:off x="2907280" y="3168671"/>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latin typeface="Arial" panose="020B0604020202020204" pitchFamily="34" charset="0"/>
                <a:cs typeface="Arial" panose="020B0604020202020204" pitchFamily="34" charset="0"/>
              </a:rPr>
              <a:t>C</a:t>
            </a:r>
          </a:p>
        </p:txBody>
      </p:sp>
      <p:sp>
        <p:nvSpPr>
          <p:cNvPr id="11" name="Text Box 8"/>
          <p:cNvSpPr txBox="1">
            <a:spLocks noChangeArrowheads="1"/>
          </p:cNvSpPr>
          <p:nvPr/>
        </p:nvSpPr>
        <p:spPr bwMode="auto">
          <a:xfrm>
            <a:off x="1741007" y="3218678"/>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latin typeface="Arial" panose="020B0604020202020204" pitchFamily="34" charset="0"/>
                <a:cs typeface="Arial" panose="020B0604020202020204" pitchFamily="34" charset="0"/>
              </a:rPr>
              <a:t>N</a:t>
            </a:r>
          </a:p>
        </p:txBody>
      </p:sp>
      <p:sp>
        <p:nvSpPr>
          <p:cNvPr id="12" name="Line 9"/>
          <p:cNvSpPr>
            <a:spLocks noChangeShapeType="1"/>
          </p:cNvSpPr>
          <p:nvPr/>
        </p:nvSpPr>
        <p:spPr bwMode="auto">
          <a:xfrm>
            <a:off x="3013305" y="3468707"/>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13" name="Line 10"/>
          <p:cNvSpPr>
            <a:spLocks noChangeShapeType="1"/>
          </p:cNvSpPr>
          <p:nvPr/>
        </p:nvSpPr>
        <p:spPr bwMode="auto">
          <a:xfrm>
            <a:off x="3066317" y="3468707"/>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14" name="Text Box 11"/>
          <p:cNvSpPr txBox="1">
            <a:spLocks noChangeArrowheads="1"/>
          </p:cNvSpPr>
          <p:nvPr/>
        </p:nvSpPr>
        <p:spPr bwMode="auto">
          <a:xfrm>
            <a:off x="2907282" y="3768746"/>
            <a:ext cx="21205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latin typeface="Arial" panose="020B0604020202020204" pitchFamily="34" charset="0"/>
                <a:cs typeface="Arial" panose="020B0604020202020204" pitchFamily="34" charset="0"/>
              </a:rPr>
              <a:t>O</a:t>
            </a:r>
          </a:p>
        </p:txBody>
      </p:sp>
      <p:sp>
        <p:nvSpPr>
          <p:cNvPr id="15" name="Line 12"/>
          <p:cNvSpPr>
            <a:spLocks noChangeShapeType="1"/>
          </p:cNvSpPr>
          <p:nvPr/>
        </p:nvSpPr>
        <p:spPr bwMode="auto">
          <a:xfrm>
            <a:off x="1873538" y="3493711"/>
            <a:ext cx="0"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16" name="Text Box 13"/>
          <p:cNvSpPr txBox="1">
            <a:spLocks noChangeArrowheads="1"/>
          </p:cNvSpPr>
          <p:nvPr/>
        </p:nvSpPr>
        <p:spPr bwMode="auto">
          <a:xfrm>
            <a:off x="1714500" y="3668732"/>
            <a:ext cx="450608"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350" dirty="0">
                <a:latin typeface="Arial" panose="020B0604020202020204" pitchFamily="34" charset="0"/>
                <a:cs typeface="Arial" panose="020B0604020202020204" pitchFamily="34" charset="0"/>
              </a:rPr>
              <a:t> H</a:t>
            </a:r>
            <a:endParaRPr lang="en-US" sz="1800" dirty="0">
              <a:latin typeface="Arial" panose="020B0604020202020204" pitchFamily="34" charset="0"/>
              <a:cs typeface="Arial" panose="020B0604020202020204" pitchFamily="34" charset="0"/>
            </a:endParaRPr>
          </a:p>
        </p:txBody>
      </p:sp>
      <p:sp>
        <p:nvSpPr>
          <p:cNvPr id="17" name="AutoShape 14"/>
          <p:cNvSpPr>
            <a:spLocks noChangeArrowheads="1"/>
          </p:cNvSpPr>
          <p:nvPr/>
        </p:nvSpPr>
        <p:spPr bwMode="auto">
          <a:xfrm rot="600000" flipV="1">
            <a:off x="2589208" y="2268559"/>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18" name="Line 15"/>
          <p:cNvSpPr>
            <a:spLocks noChangeShapeType="1"/>
          </p:cNvSpPr>
          <p:nvPr/>
        </p:nvSpPr>
        <p:spPr bwMode="auto">
          <a:xfrm flipV="1">
            <a:off x="3172344" y="2818628"/>
            <a:ext cx="530125" cy="450056"/>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grpSp>
        <p:nvGrpSpPr>
          <p:cNvPr id="19" name="Group 16"/>
          <p:cNvGrpSpPr>
            <a:grpSpLocks/>
          </p:cNvGrpSpPr>
          <p:nvPr/>
        </p:nvGrpSpPr>
        <p:grpSpPr bwMode="auto">
          <a:xfrm rot="21000000">
            <a:off x="2271130" y="2368570"/>
            <a:ext cx="159038" cy="323999"/>
            <a:chOff x="1728" y="3312"/>
            <a:chExt cx="109" cy="336"/>
          </a:xfrm>
        </p:grpSpPr>
        <p:sp>
          <p:nvSpPr>
            <p:cNvPr id="20" name="Line 17"/>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1" name="Line 18"/>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2" name="Line 19"/>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3" name="Line 20"/>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4" name="Line 21"/>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5" name="Line 22"/>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6" name="Line 23"/>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7" name="Line 24"/>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grpSp>
      <p:sp>
        <p:nvSpPr>
          <p:cNvPr id="28" name="Text Box 25"/>
          <p:cNvSpPr txBox="1">
            <a:spLocks noChangeArrowheads="1"/>
          </p:cNvSpPr>
          <p:nvPr/>
        </p:nvSpPr>
        <p:spPr bwMode="auto">
          <a:xfrm>
            <a:off x="2165108" y="2038350"/>
            <a:ext cx="477112"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dirty="0">
                <a:latin typeface="Arial" panose="020B0604020202020204" pitchFamily="34" charset="0"/>
                <a:cs typeface="Arial" panose="020B0604020202020204" pitchFamily="34" charset="0"/>
              </a:rPr>
              <a:t>H</a:t>
            </a:r>
          </a:p>
        </p:txBody>
      </p:sp>
      <p:sp>
        <p:nvSpPr>
          <p:cNvPr id="29" name="Text Box 26"/>
          <p:cNvSpPr txBox="1">
            <a:spLocks noChangeArrowheads="1"/>
          </p:cNvSpPr>
          <p:nvPr/>
        </p:nvSpPr>
        <p:spPr bwMode="auto">
          <a:xfrm>
            <a:off x="2695232" y="2068534"/>
            <a:ext cx="50472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latin typeface="Arial" panose="020B0604020202020204" pitchFamily="34" charset="0"/>
                <a:cs typeface="Arial" panose="020B0604020202020204" pitchFamily="34" charset="0"/>
              </a:rPr>
              <a:t>R</a:t>
            </a:r>
          </a:p>
        </p:txBody>
      </p:sp>
      <p:sp>
        <p:nvSpPr>
          <p:cNvPr id="80" name="Line 77"/>
          <p:cNvSpPr>
            <a:spLocks noChangeShapeType="1"/>
          </p:cNvSpPr>
          <p:nvPr/>
        </p:nvSpPr>
        <p:spPr bwMode="auto">
          <a:xfrm flipV="1">
            <a:off x="5822964" y="2818628"/>
            <a:ext cx="424100"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81" name="Line 78"/>
          <p:cNvSpPr>
            <a:spLocks noChangeShapeType="1"/>
          </p:cNvSpPr>
          <p:nvPr/>
        </p:nvSpPr>
        <p:spPr bwMode="auto">
          <a:xfrm>
            <a:off x="6565139" y="2868632"/>
            <a:ext cx="318075"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82" name="Text Box 79"/>
          <p:cNvSpPr txBox="1">
            <a:spLocks noChangeArrowheads="1"/>
          </p:cNvSpPr>
          <p:nvPr/>
        </p:nvSpPr>
        <p:spPr bwMode="auto">
          <a:xfrm>
            <a:off x="6194052" y="2618603"/>
            <a:ext cx="53012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solidFill>
                  <a:srgbClr val="0000FF"/>
                </a:solidFill>
                <a:latin typeface="Arial" panose="020B0604020202020204" pitchFamily="34" charset="0"/>
                <a:cs typeface="Arial" panose="020B0604020202020204" pitchFamily="34" charset="0"/>
              </a:rPr>
              <a:t>CA</a:t>
            </a:r>
          </a:p>
        </p:txBody>
      </p:sp>
      <p:sp>
        <p:nvSpPr>
          <p:cNvPr id="83" name="Text Box 80"/>
          <p:cNvSpPr txBox="1">
            <a:spLocks noChangeArrowheads="1"/>
          </p:cNvSpPr>
          <p:nvPr/>
        </p:nvSpPr>
        <p:spPr bwMode="auto">
          <a:xfrm>
            <a:off x="6830201" y="3118665"/>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0000FF"/>
                </a:solidFill>
                <a:latin typeface="Arial" panose="020B0604020202020204" pitchFamily="34" charset="0"/>
                <a:cs typeface="Arial" panose="020B0604020202020204" pitchFamily="34" charset="0"/>
              </a:rPr>
              <a:t>C</a:t>
            </a:r>
          </a:p>
        </p:txBody>
      </p:sp>
      <p:sp>
        <p:nvSpPr>
          <p:cNvPr id="84" name="Text Box 81"/>
          <p:cNvSpPr txBox="1">
            <a:spLocks noChangeArrowheads="1"/>
          </p:cNvSpPr>
          <p:nvPr/>
        </p:nvSpPr>
        <p:spPr bwMode="auto">
          <a:xfrm flipV="1">
            <a:off x="5610914" y="3168671"/>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0000FF"/>
                </a:solidFill>
                <a:latin typeface="Arial" panose="020B0604020202020204" pitchFamily="34" charset="0"/>
                <a:cs typeface="Arial" panose="020B0604020202020204" pitchFamily="34" charset="0"/>
              </a:rPr>
              <a:t>N</a:t>
            </a:r>
          </a:p>
        </p:txBody>
      </p:sp>
      <p:sp>
        <p:nvSpPr>
          <p:cNvPr id="85" name="Line 82"/>
          <p:cNvSpPr>
            <a:spLocks noChangeShapeType="1"/>
          </p:cNvSpPr>
          <p:nvPr/>
        </p:nvSpPr>
        <p:spPr bwMode="auto">
          <a:xfrm>
            <a:off x="6936226" y="3418701"/>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86" name="Line 83"/>
          <p:cNvSpPr>
            <a:spLocks noChangeShapeType="1"/>
          </p:cNvSpPr>
          <p:nvPr/>
        </p:nvSpPr>
        <p:spPr bwMode="auto">
          <a:xfrm>
            <a:off x="7010400" y="3418701"/>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87" name="Text Box 84"/>
          <p:cNvSpPr txBox="1">
            <a:spLocks noChangeArrowheads="1"/>
          </p:cNvSpPr>
          <p:nvPr/>
        </p:nvSpPr>
        <p:spPr bwMode="auto">
          <a:xfrm>
            <a:off x="6798350" y="3650218"/>
            <a:ext cx="21205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0000FF"/>
                </a:solidFill>
                <a:latin typeface="Arial" panose="020B0604020202020204" pitchFamily="34" charset="0"/>
                <a:cs typeface="Arial" panose="020B0604020202020204" pitchFamily="34" charset="0"/>
              </a:rPr>
              <a:t>O</a:t>
            </a:r>
          </a:p>
        </p:txBody>
      </p:sp>
      <p:sp>
        <p:nvSpPr>
          <p:cNvPr id="88" name="Line 85"/>
          <p:cNvSpPr>
            <a:spLocks noChangeShapeType="1"/>
          </p:cNvSpPr>
          <p:nvPr/>
        </p:nvSpPr>
        <p:spPr bwMode="auto">
          <a:xfrm>
            <a:off x="5716940" y="3468707"/>
            <a:ext cx="0"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89" name="Text Box 86"/>
          <p:cNvSpPr txBox="1">
            <a:spLocks noChangeArrowheads="1"/>
          </p:cNvSpPr>
          <p:nvPr/>
        </p:nvSpPr>
        <p:spPr bwMode="auto">
          <a:xfrm>
            <a:off x="5557902" y="3668732"/>
            <a:ext cx="539306"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350" dirty="0">
                <a:solidFill>
                  <a:srgbClr val="0000FF"/>
                </a:solidFill>
                <a:latin typeface="Arial" panose="020B0604020202020204" pitchFamily="34" charset="0"/>
                <a:cs typeface="Arial" panose="020B0604020202020204" pitchFamily="34" charset="0"/>
              </a:rPr>
              <a:t> H</a:t>
            </a:r>
            <a:endParaRPr lang="en-US" sz="1800" dirty="0">
              <a:solidFill>
                <a:srgbClr val="0000FF"/>
              </a:solidFill>
              <a:latin typeface="Arial" panose="020B0604020202020204" pitchFamily="34" charset="0"/>
              <a:cs typeface="Arial" panose="020B0604020202020204" pitchFamily="34" charset="0"/>
            </a:endParaRPr>
          </a:p>
        </p:txBody>
      </p:sp>
      <p:sp>
        <p:nvSpPr>
          <p:cNvPr id="90" name="AutoShape 87"/>
          <p:cNvSpPr>
            <a:spLocks noChangeArrowheads="1"/>
          </p:cNvSpPr>
          <p:nvPr/>
        </p:nvSpPr>
        <p:spPr bwMode="auto">
          <a:xfrm rot="600000" flipV="1">
            <a:off x="6512128" y="2218553"/>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n>
                <a:solidFill>
                  <a:srgbClr val="0000FF"/>
                </a:solidFill>
              </a:ln>
              <a:solidFill>
                <a:srgbClr val="0000FF"/>
              </a:solidFill>
              <a:latin typeface="Arial" panose="020B0604020202020204" pitchFamily="34" charset="0"/>
              <a:cs typeface="Arial" panose="020B0604020202020204" pitchFamily="34" charset="0"/>
            </a:endParaRPr>
          </a:p>
        </p:txBody>
      </p:sp>
      <p:sp>
        <p:nvSpPr>
          <p:cNvPr id="91" name="Line 88"/>
          <p:cNvSpPr>
            <a:spLocks noChangeShapeType="1"/>
          </p:cNvSpPr>
          <p:nvPr/>
        </p:nvSpPr>
        <p:spPr bwMode="auto">
          <a:xfrm flipV="1">
            <a:off x="7095264" y="2818626"/>
            <a:ext cx="477112" cy="400050"/>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grpSp>
        <p:nvGrpSpPr>
          <p:cNvPr id="92" name="Group 89"/>
          <p:cNvGrpSpPr>
            <a:grpSpLocks/>
          </p:cNvGrpSpPr>
          <p:nvPr/>
        </p:nvGrpSpPr>
        <p:grpSpPr bwMode="auto">
          <a:xfrm rot="21000000">
            <a:off x="6194051" y="2318563"/>
            <a:ext cx="159038" cy="323999"/>
            <a:chOff x="1728" y="3312"/>
            <a:chExt cx="109" cy="336"/>
          </a:xfrm>
        </p:grpSpPr>
        <p:sp>
          <p:nvSpPr>
            <p:cNvPr id="93" name="Line 90"/>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4" name="Line 91"/>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5" name="Line 92"/>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6" name="Line 93"/>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7" name="Line 94"/>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8" name="Line 95"/>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9" name="Line 96"/>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100" name="Line 97"/>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grpSp>
      <p:sp>
        <p:nvSpPr>
          <p:cNvPr id="101" name="Text Box 98"/>
          <p:cNvSpPr txBox="1">
            <a:spLocks noChangeArrowheads="1"/>
          </p:cNvSpPr>
          <p:nvPr/>
        </p:nvSpPr>
        <p:spPr bwMode="auto">
          <a:xfrm>
            <a:off x="6057902" y="2038350"/>
            <a:ext cx="477112"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dirty="0">
                <a:solidFill>
                  <a:srgbClr val="0000FF"/>
                </a:solidFill>
                <a:latin typeface="Arial" panose="020B0604020202020204" pitchFamily="34" charset="0"/>
                <a:cs typeface="Arial" panose="020B0604020202020204" pitchFamily="34" charset="0"/>
              </a:rPr>
              <a:t>H</a:t>
            </a:r>
          </a:p>
        </p:txBody>
      </p:sp>
      <p:sp>
        <p:nvSpPr>
          <p:cNvPr id="102" name="Text Box 99"/>
          <p:cNvSpPr txBox="1">
            <a:spLocks noChangeArrowheads="1"/>
          </p:cNvSpPr>
          <p:nvPr/>
        </p:nvSpPr>
        <p:spPr bwMode="auto">
          <a:xfrm>
            <a:off x="6571767" y="2011235"/>
            <a:ext cx="523496"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solidFill>
                  <a:srgbClr val="0000FF"/>
                </a:solidFill>
                <a:latin typeface="Arial" panose="020B0604020202020204" pitchFamily="34" charset="0"/>
                <a:cs typeface="Arial" panose="020B0604020202020204" pitchFamily="34" charset="0"/>
              </a:rPr>
              <a:t>R</a:t>
            </a:r>
          </a:p>
        </p:txBody>
      </p:sp>
      <p:sp>
        <p:nvSpPr>
          <p:cNvPr id="105" name="Line 102"/>
          <p:cNvSpPr>
            <a:spLocks noChangeShapeType="1"/>
          </p:cNvSpPr>
          <p:nvPr/>
        </p:nvSpPr>
        <p:spPr bwMode="auto">
          <a:xfrm>
            <a:off x="3834997" y="2918640"/>
            <a:ext cx="424100"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06" name="Line 103"/>
          <p:cNvSpPr>
            <a:spLocks noChangeShapeType="1"/>
          </p:cNvSpPr>
          <p:nvPr/>
        </p:nvSpPr>
        <p:spPr bwMode="auto">
          <a:xfrm flipV="1">
            <a:off x="4577174" y="2868634"/>
            <a:ext cx="344581"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07" name="Text Box 104"/>
          <p:cNvSpPr txBox="1">
            <a:spLocks noChangeArrowheads="1"/>
          </p:cNvSpPr>
          <p:nvPr/>
        </p:nvSpPr>
        <p:spPr bwMode="auto">
          <a:xfrm>
            <a:off x="4206087" y="3168671"/>
            <a:ext cx="52778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solidFill>
                  <a:srgbClr val="FF0000"/>
                </a:solidFill>
                <a:latin typeface="Arial" panose="020B0604020202020204" pitchFamily="34" charset="0"/>
                <a:cs typeface="Arial" panose="020B0604020202020204" pitchFamily="34" charset="0"/>
              </a:rPr>
              <a:t>CA</a:t>
            </a:r>
          </a:p>
        </p:txBody>
      </p:sp>
      <p:sp>
        <p:nvSpPr>
          <p:cNvPr id="108" name="Text Box 105"/>
          <p:cNvSpPr txBox="1">
            <a:spLocks noChangeArrowheads="1"/>
          </p:cNvSpPr>
          <p:nvPr/>
        </p:nvSpPr>
        <p:spPr bwMode="auto">
          <a:xfrm>
            <a:off x="4842234" y="2668609"/>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FF0000"/>
                </a:solidFill>
                <a:latin typeface="Arial" panose="020B0604020202020204" pitchFamily="34" charset="0"/>
                <a:cs typeface="Arial" panose="020B0604020202020204" pitchFamily="34" charset="0"/>
              </a:rPr>
              <a:t>C</a:t>
            </a:r>
          </a:p>
        </p:txBody>
      </p:sp>
      <p:sp>
        <p:nvSpPr>
          <p:cNvPr id="109" name="Text Box 106"/>
          <p:cNvSpPr txBox="1">
            <a:spLocks noChangeArrowheads="1"/>
          </p:cNvSpPr>
          <p:nvPr/>
        </p:nvSpPr>
        <p:spPr bwMode="auto">
          <a:xfrm flipV="1">
            <a:off x="3675960" y="2618603"/>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FF0000"/>
                </a:solidFill>
                <a:latin typeface="Arial" panose="020B0604020202020204" pitchFamily="34" charset="0"/>
                <a:cs typeface="Arial" panose="020B0604020202020204" pitchFamily="34" charset="0"/>
              </a:rPr>
              <a:t>N</a:t>
            </a:r>
          </a:p>
        </p:txBody>
      </p:sp>
      <p:sp>
        <p:nvSpPr>
          <p:cNvPr id="110" name="Line 107"/>
          <p:cNvSpPr>
            <a:spLocks noChangeShapeType="1"/>
          </p:cNvSpPr>
          <p:nvPr/>
        </p:nvSpPr>
        <p:spPr bwMode="auto">
          <a:xfrm flipV="1">
            <a:off x="4948259" y="2368570"/>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11" name="Line 108"/>
          <p:cNvSpPr>
            <a:spLocks noChangeShapeType="1"/>
          </p:cNvSpPr>
          <p:nvPr/>
        </p:nvSpPr>
        <p:spPr bwMode="auto">
          <a:xfrm flipV="1">
            <a:off x="5001272" y="2368570"/>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12" name="Text Box 109"/>
          <p:cNvSpPr txBox="1">
            <a:spLocks noChangeArrowheads="1"/>
          </p:cNvSpPr>
          <p:nvPr/>
        </p:nvSpPr>
        <p:spPr bwMode="auto">
          <a:xfrm>
            <a:off x="4842236" y="2068534"/>
            <a:ext cx="21205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FF0000"/>
                </a:solidFill>
                <a:latin typeface="Arial" panose="020B0604020202020204" pitchFamily="34" charset="0"/>
                <a:cs typeface="Arial" panose="020B0604020202020204" pitchFamily="34" charset="0"/>
              </a:rPr>
              <a:t>O</a:t>
            </a:r>
          </a:p>
        </p:txBody>
      </p:sp>
      <p:sp>
        <p:nvSpPr>
          <p:cNvPr id="113" name="Line 110"/>
          <p:cNvSpPr>
            <a:spLocks noChangeShapeType="1"/>
          </p:cNvSpPr>
          <p:nvPr/>
        </p:nvSpPr>
        <p:spPr bwMode="auto">
          <a:xfrm flipV="1">
            <a:off x="3808492" y="2443580"/>
            <a:ext cx="0"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14" name="Text Box 111"/>
          <p:cNvSpPr txBox="1">
            <a:spLocks noChangeArrowheads="1"/>
          </p:cNvSpPr>
          <p:nvPr/>
        </p:nvSpPr>
        <p:spPr bwMode="auto">
          <a:xfrm flipV="1">
            <a:off x="3649454" y="2227927"/>
            <a:ext cx="318075" cy="5078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a:solidFill>
                  <a:srgbClr val="FF0000"/>
                </a:solidFill>
                <a:latin typeface="Arial" panose="020B0604020202020204" pitchFamily="34" charset="0"/>
                <a:cs typeface="Arial" panose="020B0604020202020204" pitchFamily="34" charset="0"/>
              </a:rPr>
              <a:t> H</a:t>
            </a:r>
            <a:endParaRPr lang="en-US" sz="1800">
              <a:solidFill>
                <a:srgbClr val="FF0000"/>
              </a:solidFill>
              <a:latin typeface="Arial" panose="020B0604020202020204" pitchFamily="34" charset="0"/>
              <a:cs typeface="Arial" panose="020B0604020202020204" pitchFamily="34" charset="0"/>
            </a:endParaRPr>
          </a:p>
        </p:txBody>
      </p:sp>
      <p:sp>
        <p:nvSpPr>
          <p:cNvPr id="115" name="AutoShape 112"/>
          <p:cNvSpPr>
            <a:spLocks noChangeArrowheads="1"/>
          </p:cNvSpPr>
          <p:nvPr/>
        </p:nvSpPr>
        <p:spPr bwMode="auto">
          <a:xfrm rot="21000000">
            <a:off x="4524162" y="3418703"/>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16" name="Line 113"/>
          <p:cNvSpPr>
            <a:spLocks noChangeShapeType="1"/>
          </p:cNvSpPr>
          <p:nvPr/>
        </p:nvSpPr>
        <p:spPr bwMode="auto">
          <a:xfrm>
            <a:off x="5107298" y="2868632"/>
            <a:ext cx="477112" cy="400050"/>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grpSp>
        <p:nvGrpSpPr>
          <p:cNvPr id="117" name="Group 114"/>
          <p:cNvGrpSpPr>
            <a:grpSpLocks/>
          </p:cNvGrpSpPr>
          <p:nvPr/>
        </p:nvGrpSpPr>
        <p:grpSpPr bwMode="auto">
          <a:xfrm rot="600000" flipV="1">
            <a:off x="4206085" y="3444746"/>
            <a:ext cx="159038" cy="323999"/>
            <a:chOff x="1728" y="3312"/>
            <a:chExt cx="109" cy="336"/>
          </a:xfrm>
        </p:grpSpPr>
        <p:sp>
          <p:nvSpPr>
            <p:cNvPr id="118" name="Line 115"/>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19" name="Line 116"/>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0" name="Line 117"/>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1" name="Line 118"/>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2" name="Line 119"/>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3" name="Line 120"/>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4" name="Line 121"/>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5" name="Line 122"/>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grpSp>
      <p:sp>
        <p:nvSpPr>
          <p:cNvPr id="126" name="Text Box 123"/>
          <p:cNvSpPr txBox="1">
            <a:spLocks noChangeArrowheads="1"/>
          </p:cNvSpPr>
          <p:nvPr/>
        </p:nvSpPr>
        <p:spPr bwMode="auto">
          <a:xfrm flipV="1">
            <a:off x="3861506" y="3768745"/>
            <a:ext cx="477112"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a:solidFill>
                  <a:srgbClr val="FF0000"/>
                </a:solidFill>
                <a:latin typeface="Arial" panose="020B0604020202020204" pitchFamily="34" charset="0"/>
                <a:cs typeface="Arial" panose="020B0604020202020204" pitchFamily="34" charset="0"/>
              </a:rPr>
              <a:t>H</a:t>
            </a:r>
          </a:p>
        </p:txBody>
      </p:sp>
      <p:sp>
        <p:nvSpPr>
          <p:cNvPr id="127" name="Text Box 124"/>
          <p:cNvSpPr txBox="1">
            <a:spLocks noChangeArrowheads="1"/>
          </p:cNvSpPr>
          <p:nvPr/>
        </p:nvSpPr>
        <p:spPr bwMode="auto">
          <a:xfrm flipV="1">
            <a:off x="4285605" y="3818751"/>
            <a:ext cx="477112"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dirty="0">
                <a:solidFill>
                  <a:srgbClr val="FF0000"/>
                </a:solidFill>
                <a:latin typeface="Arial" panose="020B0604020202020204" pitchFamily="34" charset="0"/>
                <a:cs typeface="Arial" panose="020B0604020202020204" pitchFamily="34" charset="0"/>
              </a:rPr>
              <a:t>H</a:t>
            </a:r>
          </a:p>
        </p:txBody>
      </p:sp>
    </p:spTree>
    <p:extLst>
      <p:ext uri="{BB962C8B-B14F-4D97-AF65-F5344CB8AC3E}">
        <p14:creationId xmlns:p14="http://schemas.microsoft.com/office/powerpoint/2010/main" val="1178979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626" name="Rectangle 2"/>
          <p:cNvSpPr>
            <a:spLocks noChangeArrowheads="1"/>
          </p:cNvSpPr>
          <p:nvPr/>
        </p:nvSpPr>
        <p:spPr bwMode="auto">
          <a:xfrm>
            <a:off x="152400" y="209550"/>
            <a:ext cx="8610600" cy="8572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gn="ctr"/>
            <a:r>
              <a:rPr lang="en-US" sz="2000" dirty="0">
                <a:solidFill>
                  <a:srgbClr val="0432FF"/>
                </a:solidFill>
              </a:rPr>
              <a:t>2. Their degrees of freedom (structural change) are dihedral angles</a:t>
            </a:r>
          </a:p>
          <a:p>
            <a:pPr algn="ctr"/>
            <a:r>
              <a:rPr lang="en-US" sz="1600" dirty="0"/>
              <a:t>Bond lengths and bond angles are relatively fixed</a:t>
            </a:r>
            <a:endParaRPr lang="en-US" sz="3200" dirty="0"/>
          </a:p>
        </p:txBody>
      </p:sp>
      <p:pic>
        <p:nvPicPr>
          <p:cNvPr id="922627" name="Picture 3" descr="dihe.jpg                                                       001F98D3Macintosh HD                   C255569A:"/>
          <p:cNvPicPr>
            <a:picLocks noChangeAspect="1" noChangeArrowheads="1"/>
          </p:cNvPicPr>
          <p:nvPr/>
        </p:nvPicPr>
        <p:blipFill>
          <a:blip r:embed="rId2">
            <a:extLst>
              <a:ext uri="{28A0092B-C50C-407E-A947-70E740481C1C}">
                <a14:useLocalDpi xmlns:a14="http://schemas.microsoft.com/office/drawing/2010/main" val="0"/>
              </a:ext>
            </a:extLst>
          </a:blip>
          <a:srcRect l="23219" b="46739"/>
          <a:stretch>
            <a:fillRect/>
          </a:stretch>
        </p:blipFill>
        <p:spPr bwMode="auto">
          <a:xfrm>
            <a:off x="533401" y="1200150"/>
            <a:ext cx="3352800" cy="3387365"/>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4" descr="A person holding a microphone&#10;&#10;Description automatically generated">
            <a:extLst>
              <a:ext uri="{FF2B5EF4-FFF2-40B4-BE49-F238E27FC236}">
                <a16:creationId xmlns:a16="http://schemas.microsoft.com/office/drawing/2014/main" id="{6E95BB1C-3CB2-AB5B-81B9-B4289C8F3423}"/>
              </a:ext>
            </a:extLst>
          </p:cNvPr>
          <p:cNvPicPr>
            <a:picLocks noChangeAspect="1"/>
          </p:cNvPicPr>
          <p:nvPr/>
        </p:nvPicPr>
        <p:blipFill>
          <a:blip r:embed="rId3"/>
          <a:stretch>
            <a:fillRect/>
          </a:stretch>
        </p:blipFill>
        <p:spPr>
          <a:xfrm>
            <a:off x="4408705" y="1504950"/>
            <a:ext cx="2078181" cy="2743200"/>
          </a:xfrm>
          <a:prstGeom prst="rect">
            <a:avLst/>
          </a:prstGeom>
        </p:spPr>
      </p:pic>
      <p:pic>
        <p:nvPicPr>
          <p:cNvPr id="6" name="Picture 5" descr="A person in a green dress dancing on a stage&#10;&#10;Description automatically generated">
            <a:extLst>
              <a:ext uri="{FF2B5EF4-FFF2-40B4-BE49-F238E27FC236}">
                <a16:creationId xmlns:a16="http://schemas.microsoft.com/office/drawing/2014/main" id="{55374CB2-D691-1BCD-F24E-D3E90829F2E7}"/>
              </a:ext>
            </a:extLst>
          </p:cNvPr>
          <p:cNvPicPr>
            <a:picLocks noChangeAspect="1"/>
          </p:cNvPicPr>
          <p:nvPr/>
        </p:nvPicPr>
        <p:blipFill>
          <a:blip r:embed="rId4"/>
          <a:stretch>
            <a:fillRect/>
          </a:stretch>
        </p:blipFill>
        <p:spPr>
          <a:xfrm>
            <a:off x="6875160" y="1504950"/>
            <a:ext cx="1887840" cy="2743200"/>
          </a:xfrm>
          <a:prstGeom prst="rect">
            <a:avLst/>
          </a:prstGeom>
        </p:spPr>
      </p:pic>
      <p:sp>
        <p:nvSpPr>
          <p:cNvPr id="7" name="TextBox 6">
            <a:extLst>
              <a:ext uri="{FF2B5EF4-FFF2-40B4-BE49-F238E27FC236}">
                <a16:creationId xmlns:a16="http://schemas.microsoft.com/office/drawing/2014/main" id="{80296115-558D-5C5E-0EFA-D68B41611E02}"/>
              </a:ext>
            </a:extLst>
          </p:cNvPr>
          <p:cNvSpPr txBox="1"/>
          <p:nvPr/>
        </p:nvSpPr>
        <p:spPr>
          <a:xfrm>
            <a:off x="5257800" y="4410690"/>
            <a:ext cx="543739" cy="369332"/>
          </a:xfrm>
          <a:prstGeom prst="rect">
            <a:avLst/>
          </a:prstGeom>
          <a:noFill/>
        </p:spPr>
        <p:txBody>
          <a:bodyPr wrap="none" rtlCol="0">
            <a:spAutoFit/>
          </a:bodyPr>
          <a:lstStyle/>
          <a:p>
            <a:r>
              <a:rPr lang="en-US" dirty="0"/>
              <a:t>0°</a:t>
            </a:r>
          </a:p>
        </p:txBody>
      </p:sp>
      <p:sp>
        <p:nvSpPr>
          <p:cNvPr id="8" name="TextBox 7">
            <a:extLst>
              <a:ext uri="{FF2B5EF4-FFF2-40B4-BE49-F238E27FC236}">
                <a16:creationId xmlns:a16="http://schemas.microsoft.com/office/drawing/2014/main" id="{FFF9E074-DB77-6C5F-C07B-0CDE4E9311B7}"/>
              </a:ext>
            </a:extLst>
          </p:cNvPr>
          <p:cNvSpPr txBox="1"/>
          <p:nvPr/>
        </p:nvSpPr>
        <p:spPr>
          <a:xfrm>
            <a:off x="7418970" y="4410690"/>
            <a:ext cx="800219" cy="369332"/>
          </a:xfrm>
          <a:prstGeom prst="rect">
            <a:avLst/>
          </a:prstGeom>
          <a:noFill/>
        </p:spPr>
        <p:txBody>
          <a:bodyPr wrap="none" rtlCol="0">
            <a:spAutoFit/>
          </a:bodyPr>
          <a:lstStyle/>
          <a:p>
            <a:r>
              <a:rPr lang="en-US" dirty="0"/>
              <a:t>180°</a:t>
            </a:r>
          </a:p>
        </p:txBody>
      </p:sp>
    </p:spTree>
    <p:extLst>
      <p:ext uri="{BB962C8B-B14F-4D97-AF65-F5344CB8AC3E}">
        <p14:creationId xmlns:p14="http://schemas.microsoft.com/office/powerpoint/2010/main" val="2207147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C0174-9D76-929E-AA81-7A74CA7D120E}"/>
            </a:ext>
          </a:extLst>
        </p:cNvPr>
        <p:cNvGrpSpPr/>
        <p:nvPr/>
      </p:nvGrpSpPr>
      <p:grpSpPr>
        <a:xfrm>
          <a:off x="0" y="0"/>
          <a:ext cx="0" cy="0"/>
          <a:chOff x="0" y="0"/>
          <a:chExt cx="0" cy="0"/>
        </a:xfrm>
      </p:grpSpPr>
      <p:sp>
        <p:nvSpPr>
          <p:cNvPr id="7" name="Line 4">
            <a:extLst>
              <a:ext uri="{FF2B5EF4-FFF2-40B4-BE49-F238E27FC236}">
                <a16:creationId xmlns:a16="http://schemas.microsoft.com/office/drawing/2014/main" id="{941209B3-6654-B4C9-DF74-314222897164}"/>
              </a:ext>
            </a:extLst>
          </p:cNvPr>
          <p:cNvSpPr>
            <a:spLocks noChangeShapeType="1"/>
          </p:cNvSpPr>
          <p:nvPr/>
        </p:nvSpPr>
        <p:spPr bwMode="auto">
          <a:xfrm flipV="1">
            <a:off x="1900043" y="2868634"/>
            <a:ext cx="424100"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8" name="Line 5">
            <a:extLst>
              <a:ext uri="{FF2B5EF4-FFF2-40B4-BE49-F238E27FC236}">
                <a16:creationId xmlns:a16="http://schemas.microsoft.com/office/drawing/2014/main" id="{CDD7AD7D-666B-3E78-32F1-0812C4AFF36B}"/>
              </a:ext>
            </a:extLst>
          </p:cNvPr>
          <p:cNvSpPr>
            <a:spLocks noChangeShapeType="1"/>
          </p:cNvSpPr>
          <p:nvPr/>
        </p:nvSpPr>
        <p:spPr bwMode="auto">
          <a:xfrm>
            <a:off x="2642218" y="2918638"/>
            <a:ext cx="318075"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9" name="Text Box 6">
            <a:extLst>
              <a:ext uri="{FF2B5EF4-FFF2-40B4-BE49-F238E27FC236}">
                <a16:creationId xmlns:a16="http://schemas.microsoft.com/office/drawing/2014/main" id="{CFE18A59-F8E9-C380-0D47-1FF421F2F8C9}"/>
              </a:ext>
            </a:extLst>
          </p:cNvPr>
          <p:cNvSpPr txBox="1">
            <a:spLocks noChangeArrowheads="1"/>
          </p:cNvSpPr>
          <p:nvPr/>
        </p:nvSpPr>
        <p:spPr bwMode="auto">
          <a:xfrm>
            <a:off x="2271132" y="2668609"/>
            <a:ext cx="50596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latin typeface="Arial" panose="020B0604020202020204" pitchFamily="34" charset="0"/>
                <a:cs typeface="Arial" panose="020B0604020202020204" pitchFamily="34" charset="0"/>
              </a:rPr>
              <a:t>CA</a:t>
            </a:r>
          </a:p>
        </p:txBody>
      </p:sp>
      <p:sp>
        <p:nvSpPr>
          <p:cNvPr id="10" name="Text Box 7">
            <a:extLst>
              <a:ext uri="{FF2B5EF4-FFF2-40B4-BE49-F238E27FC236}">
                <a16:creationId xmlns:a16="http://schemas.microsoft.com/office/drawing/2014/main" id="{629CAA4D-BBFC-B15E-6A53-D478D3C457FA}"/>
              </a:ext>
            </a:extLst>
          </p:cNvPr>
          <p:cNvSpPr txBox="1">
            <a:spLocks noChangeArrowheads="1"/>
          </p:cNvSpPr>
          <p:nvPr/>
        </p:nvSpPr>
        <p:spPr bwMode="auto">
          <a:xfrm>
            <a:off x="2907280" y="3168671"/>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latin typeface="Arial" panose="020B0604020202020204" pitchFamily="34" charset="0"/>
                <a:cs typeface="Arial" panose="020B0604020202020204" pitchFamily="34" charset="0"/>
              </a:rPr>
              <a:t>C</a:t>
            </a:r>
          </a:p>
        </p:txBody>
      </p:sp>
      <p:sp>
        <p:nvSpPr>
          <p:cNvPr id="11" name="Text Box 8">
            <a:extLst>
              <a:ext uri="{FF2B5EF4-FFF2-40B4-BE49-F238E27FC236}">
                <a16:creationId xmlns:a16="http://schemas.microsoft.com/office/drawing/2014/main" id="{C9091AA3-6A46-B875-1B25-8109D59D1612}"/>
              </a:ext>
            </a:extLst>
          </p:cNvPr>
          <p:cNvSpPr txBox="1">
            <a:spLocks noChangeArrowheads="1"/>
          </p:cNvSpPr>
          <p:nvPr/>
        </p:nvSpPr>
        <p:spPr bwMode="auto">
          <a:xfrm>
            <a:off x="1741007" y="3218678"/>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latin typeface="Arial" panose="020B0604020202020204" pitchFamily="34" charset="0"/>
                <a:cs typeface="Arial" panose="020B0604020202020204" pitchFamily="34" charset="0"/>
              </a:rPr>
              <a:t>N</a:t>
            </a:r>
          </a:p>
        </p:txBody>
      </p:sp>
      <p:sp>
        <p:nvSpPr>
          <p:cNvPr id="12" name="Line 9">
            <a:extLst>
              <a:ext uri="{FF2B5EF4-FFF2-40B4-BE49-F238E27FC236}">
                <a16:creationId xmlns:a16="http://schemas.microsoft.com/office/drawing/2014/main" id="{1FBF6DCF-41EE-F299-0F48-4B75FA7DB05B}"/>
              </a:ext>
            </a:extLst>
          </p:cNvPr>
          <p:cNvSpPr>
            <a:spLocks noChangeShapeType="1"/>
          </p:cNvSpPr>
          <p:nvPr/>
        </p:nvSpPr>
        <p:spPr bwMode="auto">
          <a:xfrm>
            <a:off x="3013305" y="3468707"/>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13" name="Line 10">
            <a:extLst>
              <a:ext uri="{FF2B5EF4-FFF2-40B4-BE49-F238E27FC236}">
                <a16:creationId xmlns:a16="http://schemas.microsoft.com/office/drawing/2014/main" id="{76767000-5EDE-0409-4DEF-FA38B7590081}"/>
              </a:ext>
            </a:extLst>
          </p:cNvPr>
          <p:cNvSpPr>
            <a:spLocks noChangeShapeType="1"/>
          </p:cNvSpPr>
          <p:nvPr/>
        </p:nvSpPr>
        <p:spPr bwMode="auto">
          <a:xfrm>
            <a:off x="3066317" y="3468707"/>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14" name="Text Box 11">
            <a:extLst>
              <a:ext uri="{FF2B5EF4-FFF2-40B4-BE49-F238E27FC236}">
                <a16:creationId xmlns:a16="http://schemas.microsoft.com/office/drawing/2014/main" id="{D31B271C-CB25-6C6F-8305-FE2498909B58}"/>
              </a:ext>
            </a:extLst>
          </p:cNvPr>
          <p:cNvSpPr txBox="1">
            <a:spLocks noChangeArrowheads="1"/>
          </p:cNvSpPr>
          <p:nvPr/>
        </p:nvSpPr>
        <p:spPr bwMode="auto">
          <a:xfrm>
            <a:off x="2907282" y="3768746"/>
            <a:ext cx="21205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latin typeface="Arial" panose="020B0604020202020204" pitchFamily="34" charset="0"/>
                <a:cs typeface="Arial" panose="020B0604020202020204" pitchFamily="34" charset="0"/>
              </a:rPr>
              <a:t>O</a:t>
            </a:r>
          </a:p>
        </p:txBody>
      </p:sp>
      <p:sp>
        <p:nvSpPr>
          <p:cNvPr id="15" name="Line 12">
            <a:extLst>
              <a:ext uri="{FF2B5EF4-FFF2-40B4-BE49-F238E27FC236}">
                <a16:creationId xmlns:a16="http://schemas.microsoft.com/office/drawing/2014/main" id="{392AB12C-8A01-6F5D-10FF-0CFCE6D3FD1F}"/>
              </a:ext>
            </a:extLst>
          </p:cNvPr>
          <p:cNvSpPr>
            <a:spLocks noChangeShapeType="1"/>
          </p:cNvSpPr>
          <p:nvPr/>
        </p:nvSpPr>
        <p:spPr bwMode="auto">
          <a:xfrm>
            <a:off x="1873538" y="3493711"/>
            <a:ext cx="0"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16" name="Text Box 13">
            <a:extLst>
              <a:ext uri="{FF2B5EF4-FFF2-40B4-BE49-F238E27FC236}">
                <a16:creationId xmlns:a16="http://schemas.microsoft.com/office/drawing/2014/main" id="{9324CA2D-29A3-1AAD-8C67-2A0F6DB4188E}"/>
              </a:ext>
            </a:extLst>
          </p:cNvPr>
          <p:cNvSpPr txBox="1">
            <a:spLocks noChangeArrowheads="1"/>
          </p:cNvSpPr>
          <p:nvPr/>
        </p:nvSpPr>
        <p:spPr bwMode="auto">
          <a:xfrm>
            <a:off x="1714500" y="3668732"/>
            <a:ext cx="450608"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350" dirty="0">
                <a:latin typeface="Arial" panose="020B0604020202020204" pitchFamily="34" charset="0"/>
                <a:cs typeface="Arial" panose="020B0604020202020204" pitchFamily="34" charset="0"/>
              </a:rPr>
              <a:t> H</a:t>
            </a:r>
            <a:endParaRPr lang="en-US" sz="1800" dirty="0">
              <a:latin typeface="Arial" panose="020B0604020202020204" pitchFamily="34" charset="0"/>
              <a:cs typeface="Arial" panose="020B0604020202020204" pitchFamily="34" charset="0"/>
            </a:endParaRPr>
          </a:p>
        </p:txBody>
      </p:sp>
      <p:sp>
        <p:nvSpPr>
          <p:cNvPr id="17" name="AutoShape 14">
            <a:extLst>
              <a:ext uri="{FF2B5EF4-FFF2-40B4-BE49-F238E27FC236}">
                <a16:creationId xmlns:a16="http://schemas.microsoft.com/office/drawing/2014/main" id="{BCC3F119-00FF-B8BD-65E9-16DB2B65DE09}"/>
              </a:ext>
            </a:extLst>
          </p:cNvPr>
          <p:cNvSpPr>
            <a:spLocks noChangeArrowheads="1"/>
          </p:cNvSpPr>
          <p:nvPr/>
        </p:nvSpPr>
        <p:spPr bwMode="auto">
          <a:xfrm rot="600000" flipV="1">
            <a:off x="2589208" y="2268559"/>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18" name="Line 15">
            <a:extLst>
              <a:ext uri="{FF2B5EF4-FFF2-40B4-BE49-F238E27FC236}">
                <a16:creationId xmlns:a16="http://schemas.microsoft.com/office/drawing/2014/main" id="{3AA56EF6-EC49-6021-446A-2ECA86419750}"/>
              </a:ext>
            </a:extLst>
          </p:cNvPr>
          <p:cNvSpPr>
            <a:spLocks noChangeShapeType="1"/>
          </p:cNvSpPr>
          <p:nvPr/>
        </p:nvSpPr>
        <p:spPr bwMode="auto">
          <a:xfrm flipV="1">
            <a:off x="3172344" y="2818628"/>
            <a:ext cx="530125" cy="450056"/>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grpSp>
        <p:nvGrpSpPr>
          <p:cNvPr id="19" name="Group 16">
            <a:extLst>
              <a:ext uri="{FF2B5EF4-FFF2-40B4-BE49-F238E27FC236}">
                <a16:creationId xmlns:a16="http://schemas.microsoft.com/office/drawing/2014/main" id="{2299E61C-FC19-5C87-9461-EE64CD6FF33C}"/>
              </a:ext>
            </a:extLst>
          </p:cNvPr>
          <p:cNvGrpSpPr>
            <a:grpSpLocks/>
          </p:cNvGrpSpPr>
          <p:nvPr/>
        </p:nvGrpSpPr>
        <p:grpSpPr bwMode="auto">
          <a:xfrm rot="21000000">
            <a:off x="2271130" y="2368570"/>
            <a:ext cx="159038" cy="323999"/>
            <a:chOff x="1728" y="3312"/>
            <a:chExt cx="109" cy="336"/>
          </a:xfrm>
        </p:grpSpPr>
        <p:sp>
          <p:nvSpPr>
            <p:cNvPr id="20" name="Line 17">
              <a:extLst>
                <a:ext uri="{FF2B5EF4-FFF2-40B4-BE49-F238E27FC236}">
                  <a16:creationId xmlns:a16="http://schemas.microsoft.com/office/drawing/2014/main" id="{DF3B25E2-F7A8-AE39-D472-4D80863A05EF}"/>
                </a:ext>
              </a:extLst>
            </p:cNvPr>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1" name="Line 18">
              <a:extLst>
                <a:ext uri="{FF2B5EF4-FFF2-40B4-BE49-F238E27FC236}">
                  <a16:creationId xmlns:a16="http://schemas.microsoft.com/office/drawing/2014/main" id="{50D1FF47-035F-D05C-3501-1BAAD2EF8844}"/>
                </a:ext>
              </a:extLst>
            </p:cNvPr>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2" name="Line 19">
              <a:extLst>
                <a:ext uri="{FF2B5EF4-FFF2-40B4-BE49-F238E27FC236}">
                  <a16:creationId xmlns:a16="http://schemas.microsoft.com/office/drawing/2014/main" id="{9970DFE0-7BC4-674E-7D6E-A4D203D4E656}"/>
                </a:ext>
              </a:extLst>
            </p:cNvPr>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3" name="Line 20">
              <a:extLst>
                <a:ext uri="{FF2B5EF4-FFF2-40B4-BE49-F238E27FC236}">
                  <a16:creationId xmlns:a16="http://schemas.microsoft.com/office/drawing/2014/main" id="{984ECBCC-95C2-2BB7-6C65-F8AAF98DB173}"/>
                </a:ext>
              </a:extLst>
            </p:cNvPr>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4" name="Line 21">
              <a:extLst>
                <a:ext uri="{FF2B5EF4-FFF2-40B4-BE49-F238E27FC236}">
                  <a16:creationId xmlns:a16="http://schemas.microsoft.com/office/drawing/2014/main" id="{6764199F-F2A0-4200-CD96-87A9292D3741}"/>
                </a:ext>
              </a:extLst>
            </p:cNvPr>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5" name="Line 22">
              <a:extLst>
                <a:ext uri="{FF2B5EF4-FFF2-40B4-BE49-F238E27FC236}">
                  <a16:creationId xmlns:a16="http://schemas.microsoft.com/office/drawing/2014/main" id="{628CC66C-0A00-4E81-1FB4-39686C39324B}"/>
                </a:ext>
              </a:extLst>
            </p:cNvPr>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6" name="Line 23">
              <a:extLst>
                <a:ext uri="{FF2B5EF4-FFF2-40B4-BE49-F238E27FC236}">
                  <a16:creationId xmlns:a16="http://schemas.microsoft.com/office/drawing/2014/main" id="{7FC927D6-EEA0-155F-71D2-88F0F0FEA9F2}"/>
                </a:ext>
              </a:extLst>
            </p:cNvPr>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sp>
          <p:nvSpPr>
            <p:cNvPr id="27" name="Line 24">
              <a:extLst>
                <a:ext uri="{FF2B5EF4-FFF2-40B4-BE49-F238E27FC236}">
                  <a16:creationId xmlns:a16="http://schemas.microsoft.com/office/drawing/2014/main" id="{D8C43874-37AD-0DBF-736E-BB24EB579D31}"/>
                </a:ext>
              </a:extLst>
            </p:cNvPr>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grpSp>
      <p:sp>
        <p:nvSpPr>
          <p:cNvPr id="28" name="Text Box 25">
            <a:extLst>
              <a:ext uri="{FF2B5EF4-FFF2-40B4-BE49-F238E27FC236}">
                <a16:creationId xmlns:a16="http://schemas.microsoft.com/office/drawing/2014/main" id="{7E165B92-FFDA-E282-1FF5-2BA43A8DD302}"/>
              </a:ext>
            </a:extLst>
          </p:cNvPr>
          <p:cNvSpPr txBox="1">
            <a:spLocks noChangeArrowheads="1"/>
          </p:cNvSpPr>
          <p:nvPr/>
        </p:nvSpPr>
        <p:spPr bwMode="auto">
          <a:xfrm>
            <a:off x="2165108" y="2038350"/>
            <a:ext cx="477112"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dirty="0">
                <a:latin typeface="Arial" panose="020B0604020202020204" pitchFamily="34" charset="0"/>
                <a:cs typeface="Arial" panose="020B0604020202020204" pitchFamily="34" charset="0"/>
              </a:rPr>
              <a:t>H</a:t>
            </a:r>
          </a:p>
        </p:txBody>
      </p:sp>
      <p:sp>
        <p:nvSpPr>
          <p:cNvPr id="29" name="Text Box 26">
            <a:extLst>
              <a:ext uri="{FF2B5EF4-FFF2-40B4-BE49-F238E27FC236}">
                <a16:creationId xmlns:a16="http://schemas.microsoft.com/office/drawing/2014/main" id="{DD66AFA0-63B8-7CB5-A059-D61B04D2316E}"/>
              </a:ext>
            </a:extLst>
          </p:cNvPr>
          <p:cNvSpPr txBox="1">
            <a:spLocks noChangeArrowheads="1"/>
          </p:cNvSpPr>
          <p:nvPr/>
        </p:nvSpPr>
        <p:spPr bwMode="auto">
          <a:xfrm>
            <a:off x="2695232" y="2068534"/>
            <a:ext cx="50472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latin typeface="Arial" panose="020B0604020202020204" pitchFamily="34" charset="0"/>
                <a:cs typeface="Arial" panose="020B0604020202020204" pitchFamily="34" charset="0"/>
              </a:rPr>
              <a:t>R</a:t>
            </a:r>
          </a:p>
        </p:txBody>
      </p:sp>
      <p:sp>
        <p:nvSpPr>
          <p:cNvPr id="80" name="Line 77">
            <a:extLst>
              <a:ext uri="{FF2B5EF4-FFF2-40B4-BE49-F238E27FC236}">
                <a16:creationId xmlns:a16="http://schemas.microsoft.com/office/drawing/2014/main" id="{66B0AB55-AEB0-41A3-38AA-C594BDF7E10B}"/>
              </a:ext>
            </a:extLst>
          </p:cNvPr>
          <p:cNvSpPr>
            <a:spLocks noChangeShapeType="1"/>
          </p:cNvSpPr>
          <p:nvPr/>
        </p:nvSpPr>
        <p:spPr bwMode="auto">
          <a:xfrm flipV="1">
            <a:off x="5822964" y="2818628"/>
            <a:ext cx="424100"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81" name="Line 78">
            <a:extLst>
              <a:ext uri="{FF2B5EF4-FFF2-40B4-BE49-F238E27FC236}">
                <a16:creationId xmlns:a16="http://schemas.microsoft.com/office/drawing/2014/main" id="{AA2EF6A8-73AE-5F61-99EE-C7847CC3EE45}"/>
              </a:ext>
            </a:extLst>
          </p:cNvPr>
          <p:cNvSpPr>
            <a:spLocks noChangeShapeType="1"/>
          </p:cNvSpPr>
          <p:nvPr/>
        </p:nvSpPr>
        <p:spPr bwMode="auto">
          <a:xfrm>
            <a:off x="6565139" y="2868632"/>
            <a:ext cx="318075"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82" name="Text Box 79">
            <a:extLst>
              <a:ext uri="{FF2B5EF4-FFF2-40B4-BE49-F238E27FC236}">
                <a16:creationId xmlns:a16="http://schemas.microsoft.com/office/drawing/2014/main" id="{E4F49040-180E-A2BA-E0EE-6CC6F1233EBC}"/>
              </a:ext>
            </a:extLst>
          </p:cNvPr>
          <p:cNvSpPr txBox="1">
            <a:spLocks noChangeArrowheads="1"/>
          </p:cNvSpPr>
          <p:nvPr/>
        </p:nvSpPr>
        <p:spPr bwMode="auto">
          <a:xfrm>
            <a:off x="6194052" y="2618603"/>
            <a:ext cx="53012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solidFill>
                  <a:srgbClr val="0000FF"/>
                </a:solidFill>
                <a:latin typeface="Arial" panose="020B0604020202020204" pitchFamily="34" charset="0"/>
                <a:cs typeface="Arial" panose="020B0604020202020204" pitchFamily="34" charset="0"/>
              </a:rPr>
              <a:t>CA</a:t>
            </a:r>
          </a:p>
        </p:txBody>
      </p:sp>
      <p:sp>
        <p:nvSpPr>
          <p:cNvPr id="83" name="Text Box 80">
            <a:extLst>
              <a:ext uri="{FF2B5EF4-FFF2-40B4-BE49-F238E27FC236}">
                <a16:creationId xmlns:a16="http://schemas.microsoft.com/office/drawing/2014/main" id="{D0A7361F-74DD-F2CA-A0BB-8FD1C03533DB}"/>
              </a:ext>
            </a:extLst>
          </p:cNvPr>
          <p:cNvSpPr txBox="1">
            <a:spLocks noChangeArrowheads="1"/>
          </p:cNvSpPr>
          <p:nvPr/>
        </p:nvSpPr>
        <p:spPr bwMode="auto">
          <a:xfrm>
            <a:off x="6830201" y="3118665"/>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0000FF"/>
                </a:solidFill>
                <a:latin typeface="Arial" panose="020B0604020202020204" pitchFamily="34" charset="0"/>
                <a:cs typeface="Arial" panose="020B0604020202020204" pitchFamily="34" charset="0"/>
              </a:rPr>
              <a:t>C</a:t>
            </a:r>
          </a:p>
        </p:txBody>
      </p:sp>
      <p:sp>
        <p:nvSpPr>
          <p:cNvPr id="84" name="Text Box 81">
            <a:extLst>
              <a:ext uri="{FF2B5EF4-FFF2-40B4-BE49-F238E27FC236}">
                <a16:creationId xmlns:a16="http://schemas.microsoft.com/office/drawing/2014/main" id="{4F5488A8-0315-9B5E-84C4-822520EF34B1}"/>
              </a:ext>
            </a:extLst>
          </p:cNvPr>
          <p:cNvSpPr txBox="1">
            <a:spLocks noChangeArrowheads="1"/>
          </p:cNvSpPr>
          <p:nvPr/>
        </p:nvSpPr>
        <p:spPr bwMode="auto">
          <a:xfrm flipV="1">
            <a:off x="5610914" y="3168671"/>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0000FF"/>
                </a:solidFill>
                <a:latin typeface="Arial" panose="020B0604020202020204" pitchFamily="34" charset="0"/>
                <a:cs typeface="Arial" panose="020B0604020202020204" pitchFamily="34" charset="0"/>
              </a:rPr>
              <a:t>N</a:t>
            </a:r>
          </a:p>
        </p:txBody>
      </p:sp>
      <p:sp>
        <p:nvSpPr>
          <p:cNvPr id="85" name="Line 82">
            <a:extLst>
              <a:ext uri="{FF2B5EF4-FFF2-40B4-BE49-F238E27FC236}">
                <a16:creationId xmlns:a16="http://schemas.microsoft.com/office/drawing/2014/main" id="{A280BB61-159E-D1E5-7FBF-7424B4D5BF43}"/>
              </a:ext>
            </a:extLst>
          </p:cNvPr>
          <p:cNvSpPr>
            <a:spLocks noChangeShapeType="1"/>
          </p:cNvSpPr>
          <p:nvPr/>
        </p:nvSpPr>
        <p:spPr bwMode="auto">
          <a:xfrm>
            <a:off x="6936226" y="3418701"/>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86" name="Line 83">
            <a:extLst>
              <a:ext uri="{FF2B5EF4-FFF2-40B4-BE49-F238E27FC236}">
                <a16:creationId xmlns:a16="http://schemas.microsoft.com/office/drawing/2014/main" id="{611750CC-1499-9431-8827-383A57609BFD}"/>
              </a:ext>
            </a:extLst>
          </p:cNvPr>
          <p:cNvSpPr>
            <a:spLocks noChangeShapeType="1"/>
          </p:cNvSpPr>
          <p:nvPr/>
        </p:nvSpPr>
        <p:spPr bwMode="auto">
          <a:xfrm>
            <a:off x="7010400" y="3418701"/>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87" name="Text Box 84">
            <a:extLst>
              <a:ext uri="{FF2B5EF4-FFF2-40B4-BE49-F238E27FC236}">
                <a16:creationId xmlns:a16="http://schemas.microsoft.com/office/drawing/2014/main" id="{3E6EA33A-91CF-C336-F55E-5C1629ADFD9E}"/>
              </a:ext>
            </a:extLst>
          </p:cNvPr>
          <p:cNvSpPr txBox="1">
            <a:spLocks noChangeArrowheads="1"/>
          </p:cNvSpPr>
          <p:nvPr/>
        </p:nvSpPr>
        <p:spPr bwMode="auto">
          <a:xfrm>
            <a:off x="6798350" y="3650218"/>
            <a:ext cx="21205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0000FF"/>
                </a:solidFill>
                <a:latin typeface="Arial" panose="020B0604020202020204" pitchFamily="34" charset="0"/>
                <a:cs typeface="Arial" panose="020B0604020202020204" pitchFamily="34" charset="0"/>
              </a:rPr>
              <a:t>O</a:t>
            </a:r>
          </a:p>
        </p:txBody>
      </p:sp>
      <p:sp>
        <p:nvSpPr>
          <p:cNvPr id="88" name="Line 85">
            <a:extLst>
              <a:ext uri="{FF2B5EF4-FFF2-40B4-BE49-F238E27FC236}">
                <a16:creationId xmlns:a16="http://schemas.microsoft.com/office/drawing/2014/main" id="{B6DCBCF9-62A8-6596-9346-AAB3A9C8038A}"/>
              </a:ext>
            </a:extLst>
          </p:cNvPr>
          <p:cNvSpPr>
            <a:spLocks noChangeShapeType="1"/>
          </p:cNvSpPr>
          <p:nvPr/>
        </p:nvSpPr>
        <p:spPr bwMode="auto">
          <a:xfrm>
            <a:off x="5716940" y="3468707"/>
            <a:ext cx="0"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89" name="Text Box 86">
            <a:extLst>
              <a:ext uri="{FF2B5EF4-FFF2-40B4-BE49-F238E27FC236}">
                <a16:creationId xmlns:a16="http://schemas.microsoft.com/office/drawing/2014/main" id="{BB065577-40E6-BC27-5769-201AC038CD5D}"/>
              </a:ext>
            </a:extLst>
          </p:cNvPr>
          <p:cNvSpPr txBox="1">
            <a:spLocks noChangeArrowheads="1"/>
          </p:cNvSpPr>
          <p:nvPr/>
        </p:nvSpPr>
        <p:spPr bwMode="auto">
          <a:xfrm>
            <a:off x="5557902" y="3668732"/>
            <a:ext cx="539306"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350" dirty="0">
                <a:solidFill>
                  <a:srgbClr val="0000FF"/>
                </a:solidFill>
                <a:latin typeface="Arial" panose="020B0604020202020204" pitchFamily="34" charset="0"/>
                <a:cs typeface="Arial" panose="020B0604020202020204" pitchFamily="34" charset="0"/>
              </a:rPr>
              <a:t> H</a:t>
            </a:r>
            <a:endParaRPr lang="en-US" sz="1800" dirty="0">
              <a:solidFill>
                <a:srgbClr val="0000FF"/>
              </a:solidFill>
              <a:latin typeface="Arial" panose="020B0604020202020204" pitchFamily="34" charset="0"/>
              <a:cs typeface="Arial" panose="020B0604020202020204" pitchFamily="34" charset="0"/>
            </a:endParaRPr>
          </a:p>
        </p:txBody>
      </p:sp>
      <p:sp>
        <p:nvSpPr>
          <p:cNvPr id="90" name="AutoShape 87">
            <a:extLst>
              <a:ext uri="{FF2B5EF4-FFF2-40B4-BE49-F238E27FC236}">
                <a16:creationId xmlns:a16="http://schemas.microsoft.com/office/drawing/2014/main" id="{7FAA51C2-8759-695E-4683-E3C4FE03FFE6}"/>
              </a:ext>
            </a:extLst>
          </p:cNvPr>
          <p:cNvSpPr>
            <a:spLocks noChangeArrowheads="1"/>
          </p:cNvSpPr>
          <p:nvPr/>
        </p:nvSpPr>
        <p:spPr bwMode="auto">
          <a:xfrm rot="600000" flipV="1">
            <a:off x="6512128" y="2218553"/>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n>
                <a:solidFill>
                  <a:srgbClr val="0000FF"/>
                </a:solidFill>
              </a:ln>
              <a:solidFill>
                <a:srgbClr val="0000FF"/>
              </a:solidFill>
              <a:latin typeface="Arial" panose="020B0604020202020204" pitchFamily="34" charset="0"/>
              <a:cs typeface="Arial" panose="020B0604020202020204" pitchFamily="34" charset="0"/>
            </a:endParaRPr>
          </a:p>
        </p:txBody>
      </p:sp>
      <p:sp>
        <p:nvSpPr>
          <p:cNvPr id="91" name="Line 88">
            <a:extLst>
              <a:ext uri="{FF2B5EF4-FFF2-40B4-BE49-F238E27FC236}">
                <a16:creationId xmlns:a16="http://schemas.microsoft.com/office/drawing/2014/main" id="{E6325E94-3FE5-E4E6-18C7-8A79410B57B2}"/>
              </a:ext>
            </a:extLst>
          </p:cNvPr>
          <p:cNvSpPr>
            <a:spLocks noChangeShapeType="1"/>
          </p:cNvSpPr>
          <p:nvPr/>
        </p:nvSpPr>
        <p:spPr bwMode="auto">
          <a:xfrm flipV="1">
            <a:off x="7095264" y="2818626"/>
            <a:ext cx="477112" cy="400050"/>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grpSp>
        <p:nvGrpSpPr>
          <p:cNvPr id="92" name="Group 89">
            <a:extLst>
              <a:ext uri="{FF2B5EF4-FFF2-40B4-BE49-F238E27FC236}">
                <a16:creationId xmlns:a16="http://schemas.microsoft.com/office/drawing/2014/main" id="{5EFE87CE-6134-4CB2-3A65-D4305F29FB98}"/>
              </a:ext>
            </a:extLst>
          </p:cNvPr>
          <p:cNvGrpSpPr>
            <a:grpSpLocks/>
          </p:cNvGrpSpPr>
          <p:nvPr/>
        </p:nvGrpSpPr>
        <p:grpSpPr bwMode="auto">
          <a:xfrm rot="21000000">
            <a:off x="6194051" y="2318563"/>
            <a:ext cx="159038" cy="323999"/>
            <a:chOff x="1728" y="3312"/>
            <a:chExt cx="109" cy="336"/>
          </a:xfrm>
        </p:grpSpPr>
        <p:sp>
          <p:nvSpPr>
            <p:cNvPr id="93" name="Line 90">
              <a:extLst>
                <a:ext uri="{FF2B5EF4-FFF2-40B4-BE49-F238E27FC236}">
                  <a16:creationId xmlns:a16="http://schemas.microsoft.com/office/drawing/2014/main" id="{A94390E1-704C-BD33-F8A2-08C666236E38}"/>
                </a:ext>
              </a:extLst>
            </p:cNvPr>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4" name="Line 91">
              <a:extLst>
                <a:ext uri="{FF2B5EF4-FFF2-40B4-BE49-F238E27FC236}">
                  <a16:creationId xmlns:a16="http://schemas.microsoft.com/office/drawing/2014/main" id="{9B18B5D6-C3D0-EFB4-B9C2-D1CEA040E82A}"/>
                </a:ext>
              </a:extLst>
            </p:cNvPr>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5" name="Line 92">
              <a:extLst>
                <a:ext uri="{FF2B5EF4-FFF2-40B4-BE49-F238E27FC236}">
                  <a16:creationId xmlns:a16="http://schemas.microsoft.com/office/drawing/2014/main" id="{B73EAFBF-430C-7AA8-977C-FB86AB83B620}"/>
                </a:ext>
              </a:extLst>
            </p:cNvPr>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6" name="Line 93">
              <a:extLst>
                <a:ext uri="{FF2B5EF4-FFF2-40B4-BE49-F238E27FC236}">
                  <a16:creationId xmlns:a16="http://schemas.microsoft.com/office/drawing/2014/main" id="{1199D413-9BEE-C1AE-BDBE-54A2C9613AF0}"/>
                </a:ext>
              </a:extLst>
            </p:cNvPr>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7" name="Line 94">
              <a:extLst>
                <a:ext uri="{FF2B5EF4-FFF2-40B4-BE49-F238E27FC236}">
                  <a16:creationId xmlns:a16="http://schemas.microsoft.com/office/drawing/2014/main" id="{91738DF8-9720-477F-3C27-9EA3BF113B5A}"/>
                </a:ext>
              </a:extLst>
            </p:cNvPr>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8" name="Line 95">
              <a:extLst>
                <a:ext uri="{FF2B5EF4-FFF2-40B4-BE49-F238E27FC236}">
                  <a16:creationId xmlns:a16="http://schemas.microsoft.com/office/drawing/2014/main" id="{E207CACD-F091-5C32-0096-B96C809034A9}"/>
                </a:ext>
              </a:extLst>
            </p:cNvPr>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99" name="Line 96">
              <a:extLst>
                <a:ext uri="{FF2B5EF4-FFF2-40B4-BE49-F238E27FC236}">
                  <a16:creationId xmlns:a16="http://schemas.microsoft.com/office/drawing/2014/main" id="{04E91CDD-B78F-C482-53E4-DFE75A125A34}"/>
                </a:ext>
              </a:extLst>
            </p:cNvPr>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sp>
          <p:nvSpPr>
            <p:cNvPr id="100" name="Line 97">
              <a:extLst>
                <a:ext uri="{FF2B5EF4-FFF2-40B4-BE49-F238E27FC236}">
                  <a16:creationId xmlns:a16="http://schemas.microsoft.com/office/drawing/2014/main" id="{75BEF093-14D4-23D9-6A68-27FB7A48C371}"/>
                </a:ext>
              </a:extLst>
            </p:cNvPr>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0000FF"/>
                </a:solidFill>
                <a:latin typeface="Arial" panose="020B0604020202020204" pitchFamily="34" charset="0"/>
                <a:cs typeface="Arial" panose="020B0604020202020204" pitchFamily="34" charset="0"/>
              </a:endParaRPr>
            </a:p>
          </p:txBody>
        </p:sp>
      </p:grpSp>
      <p:sp>
        <p:nvSpPr>
          <p:cNvPr id="101" name="Text Box 98">
            <a:extLst>
              <a:ext uri="{FF2B5EF4-FFF2-40B4-BE49-F238E27FC236}">
                <a16:creationId xmlns:a16="http://schemas.microsoft.com/office/drawing/2014/main" id="{EA3B35F6-A02A-90F8-8977-D81D942B4B1D}"/>
              </a:ext>
            </a:extLst>
          </p:cNvPr>
          <p:cNvSpPr txBox="1">
            <a:spLocks noChangeArrowheads="1"/>
          </p:cNvSpPr>
          <p:nvPr/>
        </p:nvSpPr>
        <p:spPr bwMode="auto">
          <a:xfrm>
            <a:off x="6057902" y="2038350"/>
            <a:ext cx="477112"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dirty="0">
                <a:solidFill>
                  <a:srgbClr val="0000FF"/>
                </a:solidFill>
                <a:latin typeface="Arial" panose="020B0604020202020204" pitchFamily="34" charset="0"/>
                <a:cs typeface="Arial" panose="020B0604020202020204" pitchFamily="34" charset="0"/>
              </a:rPr>
              <a:t>H</a:t>
            </a:r>
          </a:p>
        </p:txBody>
      </p:sp>
      <p:sp>
        <p:nvSpPr>
          <p:cNvPr id="102" name="Text Box 99">
            <a:extLst>
              <a:ext uri="{FF2B5EF4-FFF2-40B4-BE49-F238E27FC236}">
                <a16:creationId xmlns:a16="http://schemas.microsoft.com/office/drawing/2014/main" id="{28D13A23-B2C3-6545-5156-1479B3902C74}"/>
              </a:ext>
            </a:extLst>
          </p:cNvPr>
          <p:cNvSpPr txBox="1">
            <a:spLocks noChangeArrowheads="1"/>
          </p:cNvSpPr>
          <p:nvPr/>
        </p:nvSpPr>
        <p:spPr bwMode="auto">
          <a:xfrm>
            <a:off x="6571767" y="2011235"/>
            <a:ext cx="523496"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solidFill>
                  <a:srgbClr val="0000FF"/>
                </a:solidFill>
                <a:latin typeface="Arial" panose="020B0604020202020204" pitchFamily="34" charset="0"/>
                <a:cs typeface="Arial" panose="020B0604020202020204" pitchFamily="34" charset="0"/>
              </a:rPr>
              <a:t>R</a:t>
            </a:r>
          </a:p>
        </p:txBody>
      </p:sp>
      <p:sp>
        <p:nvSpPr>
          <p:cNvPr id="105" name="Line 102">
            <a:extLst>
              <a:ext uri="{FF2B5EF4-FFF2-40B4-BE49-F238E27FC236}">
                <a16:creationId xmlns:a16="http://schemas.microsoft.com/office/drawing/2014/main" id="{80CE2642-91B9-2848-F45B-112737A4E214}"/>
              </a:ext>
            </a:extLst>
          </p:cNvPr>
          <p:cNvSpPr>
            <a:spLocks noChangeShapeType="1"/>
          </p:cNvSpPr>
          <p:nvPr/>
        </p:nvSpPr>
        <p:spPr bwMode="auto">
          <a:xfrm>
            <a:off x="3834997" y="2918640"/>
            <a:ext cx="424100"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06" name="Line 103">
            <a:extLst>
              <a:ext uri="{FF2B5EF4-FFF2-40B4-BE49-F238E27FC236}">
                <a16:creationId xmlns:a16="http://schemas.microsoft.com/office/drawing/2014/main" id="{5B80FE3A-F8F1-78C4-23E8-0CE032DDB090}"/>
              </a:ext>
            </a:extLst>
          </p:cNvPr>
          <p:cNvSpPr>
            <a:spLocks noChangeShapeType="1"/>
          </p:cNvSpPr>
          <p:nvPr/>
        </p:nvSpPr>
        <p:spPr bwMode="auto">
          <a:xfrm flipV="1">
            <a:off x="4577174" y="2868634"/>
            <a:ext cx="344581"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07" name="Text Box 104">
            <a:extLst>
              <a:ext uri="{FF2B5EF4-FFF2-40B4-BE49-F238E27FC236}">
                <a16:creationId xmlns:a16="http://schemas.microsoft.com/office/drawing/2014/main" id="{B1747CB8-9B56-2E62-DF1D-A86F977A0D80}"/>
              </a:ext>
            </a:extLst>
          </p:cNvPr>
          <p:cNvSpPr txBox="1">
            <a:spLocks noChangeArrowheads="1"/>
          </p:cNvSpPr>
          <p:nvPr/>
        </p:nvSpPr>
        <p:spPr bwMode="auto">
          <a:xfrm>
            <a:off x="4206087" y="3168671"/>
            <a:ext cx="52778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solidFill>
                  <a:srgbClr val="FF0000"/>
                </a:solidFill>
                <a:latin typeface="Arial" panose="020B0604020202020204" pitchFamily="34" charset="0"/>
                <a:cs typeface="Arial" panose="020B0604020202020204" pitchFamily="34" charset="0"/>
              </a:rPr>
              <a:t>CA</a:t>
            </a:r>
          </a:p>
        </p:txBody>
      </p:sp>
      <p:sp>
        <p:nvSpPr>
          <p:cNvPr id="108" name="Text Box 105">
            <a:extLst>
              <a:ext uri="{FF2B5EF4-FFF2-40B4-BE49-F238E27FC236}">
                <a16:creationId xmlns:a16="http://schemas.microsoft.com/office/drawing/2014/main" id="{D6D5304E-2AA6-974D-9982-4F9DAE5F04CF}"/>
              </a:ext>
            </a:extLst>
          </p:cNvPr>
          <p:cNvSpPr txBox="1">
            <a:spLocks noChangeArrowheads="1"/>
          </p:cNvSpPr>
          <p:nvPr/>
        </p:nvSpPr>
        <p:spPr bwMode="auto">
          <a:xfrm>
            <a:off x="4842234" y="2668609"/>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FF0000"/>
                </a:solidFill>
                <a:latin typeface="Arial" panose="020B0604020202020204" pitchFamily="34" charset="0"/>
                <a:cs typeface="Arial" panose="020B0604020202020204" pitchFamily="34" charset="0"/>
              </a:rPr>
              <a:t>C</a:t>
            </a:r>
          </a:p>
        </p:txBody>
      </p:sp>
      <p:sp>
        <p:nvSpPr>
          <p:cNvPr id="109" name="Text Box 106">
            <a:extLst>
              <a:ext uri="{FF2B5EF4-FFF2-40B4-BE49-F238E27FC236}">
                <a16:creationId xmlns:a16="http://schemas.microsoft.com/office/drawing/2014/main" id="{4DFBE838-C7FA-513A-E4E1-8CED61993A37}"/>
              </a:ext>
            </a:extLst>
          </p:cNvPr>
          <p:cNvSpPr txBox="1">
            <a:spLocks noChangeArrowheads="1"/>
          </p:cNvSpPr>
          <p:nvPr/>
        </p:nvSpPr>
        <p:spPr bwMode="auto">
          <a:xfrm flipV="1">
            <a:off x="3675960" y="2618603"/>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FF0000"/>
                </a:solidFill>
                <a:latin typeface="Arial" panose="020B0604020202020204" pitchFamily="34" charset="0"/>
                <a:cs typeface="Arial" panose="020B0604020202020204" pitchFamily="34" charset="0"/>
              </a:rPr>
              <a:t>N</a:t>
            </a:r>
          </a:p>
        </p:txBody>
      </p:sp>
      <p:sp>
        <p:nvSpPr>
          <p:cNvPr id="110" name="Line 107">
            <a:extLst>
              <a:ext uri="{FF2B5EF4-FFF2-40B4-BE49-F238E27FC236}">
                <a16:creationId xmlns:a16="http://schemas.microsoft.com/office/drawing/2014/main" id="{D85315CA-5101-F32C-60B2-863462977407}"/>
              </a:ext>
            </a:extLst>
          </p:cNvPr>
          <p:cNvSpPr>
            <a:spLocks noChangeShapeType="1"/>
          </p:cNvSpPr>
          <p:nvPr/>
        </p:nvSpPr>
        <p:spPr bwMode="auto">
          <a:xfrm flipV="1">
            <a:off x="4948259" y="2368570"/>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11" name="Line 108">
            <a:extLst>
              <a:ext uri="{FF2B5EF4-FFF2-40B4-BE49-F238E27FC236}">
                <a16:creationId xmlns:a16="http://schemas.microsoft.com/office/drawing/2014/main" id="{AC126BA0-F650-F02D-9130-2E5EC87780C9}"/>
              </a:ext>
            </a:extLst>
          </p:cNvPr>
          <p:cNvSpPr>
            <a:spLocks noChangeShapeType="1"/>
          </p:cNvSpPr>
          <p:nvPr/>
        </p:nvSpPr>
        <p:spPr bwMode="auto">
          <a:xfrm flipV="1">
            <a:off x="5001272" y="2368570"/>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12" name="Text Box 109">
            <a:extLst>
              <a:ext uri="{FF2B5EF4-FFF2-40B4-BE49-F238E27FC236}">
                <a16:creationId xmlns:a16="http://schemas.microsoft.com/office/drawing/2014/main" id="{7ADF1C8F-8482-7E50-2B8D-2F6099F42827}"/>
              </a:ext>
            </a:extLst>
          </p:cNvPr>
          <p:cNvSpPr txBox="1">
            <a:spLocks noChangeArrowheads="1"/>
          </p:cNvSpPr>
          <p:nvPr/>
        </p:nvSpPr>
        <p:spPr bwMode="auto">
          <a:xfrm>
            <a:off x="4842236" y="2068534"/>
            <a:ext cx="21205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FF0000"/>
                </a:solidFill>
                <a:latin typeface="Arial" panose="020B0604020202020204" pitchFamily="34" charset="0"/>
                <a:cs typeface="Arial" panose="020B0604020202020204" pitchFamily="34" charset="0"/>
              </a:rPr>
              <a:t>O</a:t>
            </a:r>
          </a:p>
        </p:txBody>
      </p:sp>
      <p:sp>
        <p:nvSpPr>
          <p:cNvPr id="113" name="Line 110">
            <a:extLst>
              <a:ext uri="{FF2B5EF4-FFF2-40B4-BE49-F238E27FC236}">
                <a16:creationId xmlns:a16="http://schemas.microsoft.com/office/drawing/2014/main" id="{8DC9B937-67A0-308F-8C1A-9CAF53C62ACA}"/>
              </a:ext>
            </a:extLst>
          </p:cNvPr>
          <p:cNvSpPr>
            <a:spLocks noChangeShapeType="1"/>
          </p:cNvSpPr>
          <p:nvPr/>
        </p:nvSpPr>
        <p:spPr bwMode="auto">
          <a:xfrm flipV="1">
            <a:off x="3808492" y="2443580"/>
            <a:ext cx="0"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14" name="Text Box 111">
            <a:extLst>
              <a:ext uri="{FF2B5EF4-FFF2-40B4-BE49-F238E27FC236}">
                <a16:creationId xmlns:a16="http://schemas.microsoft.com/office/drawing/2014/main" id="{91F9C398-DBFC-66D8-52F7-90D9CA9445C9}"/>
              </a:ext>
            </a:extLst>
          </p:cNvPr>
          <p:cNvSpPr txBox="1">
            <a:spLocks noChangeArrowheads="1"/>
          </p:cNvSpPr>
          <p:nvPr/>
        </p:nvSpPr>
        <p:spPr bwMode="auto">
          <a:xfrm flipV="1">
            <a:off x="3649454" y="2227927"/>
            <a:ext cx="318075" cy="5078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a:solidFill>
                  <a:srgbClr val="FF0000"/>
                </a:solidFill>
                <a:latin typeface="Arial" panose="020B0604020202020204" pitchFamily="34" charset="0"/>
                <a:cs typeface="Arial" panose="020B0604020202020204" pitchFamily="34" charset="0"/>
              </a:rPr>
              <a:t> H</a:t>
            </a:r>
            <a:endParaRPr lang="en-US" sz="1800">
              <a:solidFill>
                <a:srgbClr val="FF0000"/>
              </a:solidFill>
              <a:latin typeface="Arial" panose="020B0604020202020204" pitchFamily="34" charset="0"/>
              <a:cs typeface="Arial" panose="020B0604020202020204" pitchFamily="34" charset="0"/>
            </a:endParaRPr>
          </a:p>
        </p:txBody>
      </p:sp>
      <p:sp>
        <p:nvSpPr>
          <p:cNvPr id="115" name="AutoShape 112">
            <a:extLst>
              <a:ext uri="{FF2B5EF4-FFF2-40B4-BE49-F238E27FC236}">
                <a16:creationId xmlns:a16="http://schemas.microsoft.com/office/drawing/2014/main" id="{E6608E04-0564-3EB9-9D62-0527D1E88814}"/>
              </a:ext>
            </a:extLst>
          </p:cNvPr>
          <p:cNvSpPr>
            <a:spLocks noChangeArrowheads="1"/>
          </p:cNvSpPr>
          <p:nvPr/>
        </p:nvSpPr>
        <p:spPr bwMode="auto">
          <a:xfrm rot="21000000">
            <a:off x="4524162" y="3418703"/>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16" name="Line 113">
            <a:extLst>
              <a:ext uri="{FF2B5EF4-FFF2-40B4-BE49-F238E27FC236}">
                <a16:creationId xmlns:a16="http://schemas.microsoft.com/office/drawing/2014/main" id="{818E977C-0803-E21E-9054-44F8983941C5}"/>
              </a:ext>
            </a:extLst>
          </p:cNvPr>
          <p:cNvSpPr>
            <a:spLocks noChangeShapeType="1"/>
          </p:cNvSpPr>
          <p:nvPr/>
        </p:nvSpPr>
        <p:spPr bwMode="auto">
          <a:xfrm>
            <a:off x="5107298" y="2868632"/>
            <a:ext cx="477112" cy="400050"/>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latin typeface="Arial" panose="020B0604020202020204" pitchFamily="34" charset="0"/>
              <a:cs typeface="Arial" panose="020B0604020202020204" pitchFamily="34" charset="0"/>
            </a:endParaRPr>
          </a:p>
        </p:txBody>
      </p:sp>
      <p:grpSp>
        <p:nvGrpSpPr>
          <p:cNvPr id="117" name="Group 114">
            <a:extLst>
              <a:ext uri="{FF2B5EF4-FFF2-40B4-BE49-F238E27FC236}">
                <a16:creationId xmlns:a16="http://schemas.microsoft.com/office/drawing/2014/main" id="{86C11D8A-991F-B750-82B6-32B3AF17E0B7}"/>
              </a:ext>
            </a:extLst>
          </p:cNvPr>
          <p:cNvGrpSpPr>
            <a:grpSpLocks/>
          </p:cNvGrpSpPr>
          <p:nvPr/>
        </p:nvGrpSpPr>
        <p:grpSpPr bwMode="auto">
          <a:xfrm rot="600000" flipV="1">
            <a:off x="4206085" y="3444746"/>
            <a:ext cx="159038" cy="323999"/>
            <a:chOff x="1728" y="3312"/>
            <a:chExt cx="109" cy="336"/>
          </a:xfrm>
        </p:grpSpPr>
        <p:sp>
          <p:nvSpPr>
            <p:cNvPr id="118" name="Line 115">
              <a:extLst>
                <a:ext uri="{FF2B5EF4-FFF2-40B4-BE49-F238E27FC236}">
                  <a16:creationId xmlns:a16="http://schemas.microsoft.com/office/drawing/2014/main" id="{463745F8-ACC8-B910-D908-CE51025EC955}"/>
                </a:ext>
              </a:extLst>
            </p:cNvPr>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19" name="Line 116">
              <a:extLst>
                <a:ext uri="{FF2B5EF4-FFF2-40B4-BE49-F238E27FC236}">
                  <a16:creationId xmlns:a16="http://schemas.microsoft.com/office/drawing/2014/main" id="{721C0410-F5FB-9B4B-F8B6-50AEE8019062}"/>
                </a:ext>
              </a:extLst>
            </p:cNvPr>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0" name="Line 117">
              <a:extLst>
                <a:ext uri="{FF2B5EF4-FFF2-40B4-BE49-F238E27FC236}">
                  <a16:creationId xmlns:a16="http://schemas.microsoft.com/office/drawing/2014/main" id="{0FF24088-7A2E-CEA5-D7B9-54873A7E82D9}"/>
                </a:ext>
              </a:extLst>
            </p:cNvPr>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1" name="Line 118">
              <a:extLst>
                <a:ext uri="{FF2B5EF4-FFF2-40B4-BE49-F238E27FC236}">
                  <a16:creationId xmlns:a16="http://schemas.microsoft.com/office/drawing/2014/main" id="{94B064B5-4AE7-1F40-DDCB-238A5EBDC4E1}"/>
                </a:ext>
              </a:extLst>
            </p:cNvPr>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2" name="Line 119">
              <a:extLst>
                <a:ext uri="{FF2B5EF4-FFF2-40B4-BE49-F238E27FC236}">
                  <a16:creationId xmlns:a16="http://schemas.microsoft.com/office/drawing/2014/main" id="{8C436A50-D5FD-3082-441E-110DF73D1A3E}"/>
                </a:ext>
              </a:extLst>
            </p:cNvPr>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3" name="Line 120">
              <a:extLst>
                <a:ext uri="{FF2B5EF4-FFF2-40B4-BE49-F238E27FC236}">
                  <a16:creationId xmlns:a16="http://schemas.microsoft.com/office/drawing/2014/main" id="{37B295B9-A054-7ECD-F0B9-D7F6B640CAA7}"/>
                </a:ext>
              </a:extLst>
            </p:cNvPr>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4" name="Line 121">
              <a:extLst>
                <a:ext uri="{FF2B5EF4-FFF2-40B4-BE49-F238E27FC236}">
                  <a16:creationId xmlns:a16="http://schemas.microsoft.com/office/drawing/2014/main" id="{D9AA3FB5-CF55-12BC-8BE6-B8D337ED65BF}"/>
                </a:ext>
              </a:extLst>
            </p:cNvPr>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25" name="Line 122">
              <a:extLst>
                <a:ext uri="{FF2B5EF4-FFF2-40B4-BE49-F238E27FC236}">
                  <a16:creationId xmlns:a16="http://schemas.microsoft.com/office/drawing/2014/main" id="{ED0D0156-E0D3-953A-EA17-AD85035CF0CE}"/>
                </a:ext>
              </a:extLst>
            </p:cNvPr>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grpSp>
      <p:sp>
        <p:nvSpPr>
          <p:cNvPr id="126" name="Text Box 123">
            <a:extLst>
              <a:ext uri="{FF2B5EF4-FFF2-40B4-BE49-F238E27FC236}">
                <a16:creationId xmlns:a16="http://schemas.microsoft.com/office/drawing/2014/main" id="{A10248F8-F077-F7AA-1024-B2CAC9B01B1F}"/>
              </a:ext>
            </a:extLst>
          </p:cNvPr>
          <p:cNvSpPr txBox="1">
            <a:spLocks noChangeArrowheads="1"/>
          </p:cNvSpPr>
          <p:nvPr/>
        </p:nvSpPr>
        <p:spPr bwMode="auto">
          <a:xfrm flipV="1">
            <a:off x="3861506" y="3768745"/>
            <a:ext cx="477112"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a:solidFill>
                  <a:srgbClr val="FF0000"/>
                </a:solidFill>
                <a:latin typeface="Arial" panose="020B0604020202020204" pitchFamily="34" charset="0"/>
                <a:cs typeface="Arial" panose="020B0604020202020204" pitchFamily="34" charset="0"/>
              </a:rPr>
              <a:t>H</a:t>
            </a:r>
          </a:p>
        </p:txBody>
      </p:sp>
      <p:sp>
        <p:nvSpPr>
          <p:cNvPr id="127" name="Text Box 124">
            <a:extLst>
              <a:ext uri="{FF2B5EF4-FFF2-40B4-BE49-F238E27FC236}">
                <a16:creationId xmlns:a16="http://schemas.microsoft.com/office/drawing/2014/main" id="{B45F1979-1DAA-DA82-B665-5FFDB849ED7F}"/>
              </a:ext>
            </a:extLst>
          </p:cNvPr>
          <p:cNvSpPr txBox="1">
            <a:spLocks noChangeArrowheads="1"/>
          </p:cNvSpPr>
          <p:nvPr/>
        </p:nvSpPr>
        <p:spPr bwMode="auto">
          <a:xfrm flipV="1">
            <a:off x="4285605" y="3818751"/>
            <a:ext cx="477112"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dirty="0">
                <a:solidFill>
                  <a:srgbClr val="FF0000"/>
                </a:solidFill>
                <a:latin typeface="Arial" panose="020B0604020202020204" pitchFamily="34" charset="0"/>
                <a:cs typeface="Arial" panose="020B0604020202020204" pitchFamily="34" charset="0"/>
              </a:rPr>
              <a:t>H</a:t>
            </a:r>
          </a:p>
        </p:txBody>
      </p:sp>
      <p:sp>
        <p:nvSpPr>
          <p:cNvPr id="144" name="Curved Up Arrow 143">
            <a:extLst>
              <a:ext uri="{FF2B5EF4-FFF2-40B4-BE49-F238E27FC236}">
                <a16:creationId xmlns:a16="http://schemas.microsoft.com/office/drawing/2014/main" id="{20D5A2D2-8CE7-BD5C-421B-0D57A0D675B4}"/>
              </a:ext>
            </a:extLst>
          </p:cNvPr>
          <p:cNvSpPr/>
          <p:nvPr/>
        </p:nvSpPr>
        <p:spPr>
          <a:xfrm>
            <a:off x="3143250" y="3009900"/>
            <a:ext cx="571500" cy="285750"/>
          </a:xfrm>
          <a:prstGeom prst="curvedUpArrow">
            <a:avLst/>
          </a:prstGeom>
          <a:solidFill>
            <a:srgbClr val="0000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solidFill>
                  <a:srgbClr val="0000FF"/>
                </a:solidFill>
              </a:ln>
              <a:solidFill>
                <a:srgbClr val="0000FF"/>
              </a:solidFill>
              <a:latin typeface="Arial" panose="020B0604020202020204" pitchFamily="34" charset="0"/>
              <a:cs typeface="Arial" panose="020B0604020202020204" pitchFamily="34" charset="0"/>
            </a:endParaRPr>
          </a:p>
        </p:txBody>
      </p:sp>
      <p:sp>
        <p:nvSpPr>
          <p:cNvPr id="145" name="TextBox 144">
            <a:extLst>
              <a:ext uri="{FF2B5EF4-FFF2-40B4-BE49-F238E27FC236}">
                <a16:creationId xmlns:a16="http://schemas.microsoft.com/office/drawing/2014/main" id="{9AF792B6-D062-B22F-B1C3-FCDA0CC36A35}"/>
              </a:ext>
            </a:extLst>
          </p:cNvPr>
          <p:cNvSpPr txBox="1"/>
          <p:nvPr/>
        </p:nvSpPr>
        <p:spPr>
          <a:xfrm>
            <a:off x="1162050" y="4640818"/>
            <a:ext cx="3486150" cy="369332"/>
          </a:xfrm>
          <a:prstGeom prst="rect">
            <a:avLst/>
          </a:prstGeom>
          <a:noFill/>
        </p:spPr>
        <p:txBody>
          <a:bodyPr wrap="square" rtlCol="0">
            <a:spAutoFit/>
          </a:bodyPr>
          <a:lstStyle/>
          <a:p>
            <a:r>
              <a:rPr lang="en-US" sz="1800" b="1" dirty="0" err="1">
                <a:solidFill>
                  <a:srgbClr val="0000FF"/>
                </a:solidFill>
              </a:rPr>
              <a:t>ω</a:t>
            </a:r>
            <a:r>
              <a:rPr lang="en-US" sz="1800" b="1" dirty="0">
                <a:solidFill>
                  <a:srgbClr val="0000FF"/>
                </a:solidFill>
              </a:rPr>
              <a:t>=CA(-1)-C(-1)-N-CA (180°)</a:t>
            </a:r>
          </a:p>
        </p:txBody>
      </p:sp>
      <p:cxnSp>
        <p:nvCxnSpPr>
          <p:cNvPr id="147" name="Straight Arrow Connector 146">
            <a:extLst>
              <a:ext uri="{FF2B5EF4-FFF2-40B4-BE49-F238E27FC236}">
                <a16:creationId xmlns:a16="http://schemas.microsoft.com/office/drawing/2014/main" id="{377D8A0F-156A-02CC-BB8E-74B43D37037D}"/>
              </a:ext>
            </a:extLst>
          </p:cNvPr>
          <p:cNvCxnSpPr>
            <a:cxnSpLocks/>
            <a:stCxn id="145" idx="0"/>
            <a:endCxn id="144" idx="3"/>
          </p:cNvCxnSpPr>
          <p:nvPr/>
        </p:nvCxnSpPr>
        <p:spPr>
          <a:xfrm flipV="1">
            <a:off x="2905125" y="3295650"/>
            <a:ext cx="506016" cy="1345168"/>
          </a:xfrm>
          <a:prstGeom prst="straightConnector1">
            <a:avLst/>
          </a:prstGeom>
          <a:ln>
            <a:solidFill>
              <a:srgbClr val="0000FF"/>
            </a:solidFill>
            <a:tailEnd type="arrow"/>
          </a:ln>
        </p:spPr>
        <p:style>
          <a:lnRef idx="2">
            <a:schemeClr val="accent2"/>
          </a:lnRef>
          <a:fillRef idx="0">
            <a:schemeClr val="accent2"/>
          </a:fillRef>
          <a:effectRef idx="1">
            <a:schemeClr val="accent2"/>
          </a:effectRef>
          <a:fontRef idx="minor">
            <a:schemeClr val="tx1"/>
          </a:fontRef>
        </p:style>
      </p:cxnSp>
      <p:sp>
        <p:nvSpPr>
          <p:cNvPr id="150" name="TextBox 149">
            <a:extLst>
              <a:ext uri="{FF2B5EF4-FFF2-40B4-BE49-F238E27FC236}">
                <a16:creationId xmlns:a16="http://schemas.microsoft.com/office/drawing/2014/main" id="{79ECD962-8D63-375F-5E41-3F828B793950}"/>
              </a:ext>
            </a:extLst>
          </p:cNvPr>
          <p:cNvSpPr txBox="1"/>
          <p:nvPr/>
        </p:nvSpPr>
        <p:spPr>
          <a:xfrm>
            <a:off x="3037435" y="1337514"/>
            <a:ext cx="2457450" cy="369332"/>
          </a:xfrm>
          <a:prstGeom prst="rect">
            <a:avLst/>
          </a:prstGeom>
          <a:noFill/>
        </p:spPr>
        <p:txBody>
          <a:bodyPr wrap="square" rtlCol="0">
            <a:spAutoFit/>
          </a:bodyPr>
          <a:lstStyle/>
          <a:p>
            <a:r>
              <a:rPr lang="en-US" sz="1800" b="1" dirty="0" err="1">
                <a:solidFill>
                  <a:srgbClr val="FF0000"/>
                </a:solidFill>
              </a:rPr>
              <a:t>ϕ</a:t>
            </a:r>
            <a:r>
              <a:rPr lang="en-US" sz="1800" b="1" dirty="0">
                <a:solidFill>
                  <a:srgbClr val="FF0000"/>
                </a:solidFill>
              </a:rPr>
              <a:t>=C(-1)-N-CA-C</a:t>
            </a:r>
          </a:p>
        </p:txBody>
      </p:sp>
      <p:sp>
        <p:nvSpPr>
          <p:cNvPr id="155" name="Curved Up Arrow 154">
            <a:extLst>
              <a:ext uri="{FF2B5EF4-FFF2-40B4-BE49-F238E27FC236}">
                <a16:creationId xmlns:a16="http://schemas.microsoft.com/office/drawing/2014/main" id="{BA5DCAF9-075D-A438-3150-ED6905703CC6}"/>
              </a:ext>
            </a:extLst>
          </p:cNvPr>
          <p:cNvSpPr/>
          <p:nvPr/>
        </p:nvSpPr>
        <p:spPr>
          <a:xfrm>
            <a:off x="3829050" y="2952750"/>
            <a:ext cx="571500" cy="285750"/>
          </a:xfrm>
          <a:prstGeom prst="curvedUp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solidFill>
                  <a:srgbClr val="0000FF"/>
                </a:solidFill>
              </a:ln>
              <a:solidFill>
                <a:srgbClr val="0000FF"/>
              </a:solidFill>
              <a:latin typeface="Arial" panose="020B0604020202020204" pitchFamily="34" charset="0"/>
              <a:cs typeface="Arial" panose="020B0604020202020204" pitchFamily="34" charset="0"/>
            </a:endParaRPr>
          </a:p>
        </p:txBody>
      </p:sp>
      <p:cxnSp>
        <p:nvCxnSpPr>
          <p:cNvPr id="156" name="Straight Arrow Connector 155">
            <a:extLst>
              <a:ext uri="{FF2B5EF4-FFF2-40B4-BE49-F238E27FC236}">
                <a16:creationId xmlns:a16="http://schemas.microsoft.com/office/drawing/2014/main" id="{4B95931F-0958-6B65-9306-AE103308791C}"/>
              </a:ext>
            </a:extLst>
          </p:cNvPr>
          <p:cNvCxnSpPr>
            <a:cxnSpLocks/>
            <a:stCxn id="150" idx="2"/>
          </p:cNvCxnSpPr>
          <p:nvPr/>
        </p:nvCxnSpPr>
        <p:spPr>
          <a:xfrm flipH="1">
            <a:off x="4040353" y="1706846"/>
            <a:ext cx="225807" cy="1385538"/>
          </a:xfrm>
          <a:prstGeom prst="straightConnector1">
            <a:avLst/>
          </a:prstGeom>
          <a:ln>
            <a:solidFill>
              <a:srgbClr val="FF0000"/>
            </a:solidFill>
            <a:tailEnd type="arrow"/>
          </a:ln>
        </p:spPr>
        <p:style>
          <a:lnRef idx="2">
            <a:schemeClr val="accent2"/>
          </a:lnRef>
          <a:fillRef idx="0">
            <a:schemeClr val="accent2"/>
          </a:fillRef>
          <a:effectRef idx="1">
            <a:schemeClr val="accent2"/>
          </a:effectRef>
          <a:fontRef idx="minor">
            <a:schemeClr val="tx1"/>
          </a:fontRef>
        </p:style>
      </p:cxnSp>
      <p:sp>
        <p:nvSpPr>
          <p:cNvPr id="159" name="TextBox 158">
            <a:extLst>
              <a:ext uri="{FF2B5EF4-FFF2-40B4-BE49-F238E27FC236}">
                <a16:creationId xmlns:a16="http://schemas.microsoft.com/office/drawing/2014/main" id="{E306A86E-75DA-A5F2-C483-890F23F6C572}"/>
              </a:ext>
            </a:extLst>
          </p:cNvPr>
          <p:cNvSpPr txBox="1"/>
          <p:nvPr/>
        </p:nvSpPr>
        <p:spPr>
          <a:xfrm>
            <a:off x="5048250" y="4610102"/>
            <a:ext cx="2343150" cy="369332"/>
          </a:xfrm>
          <a:prstGeom prst="rect">
            <a:avLst/>
          </a:prstGeom>
          <a:noFill/>
        </p:spPr>
        <p:txBody>
          <a:bodyPr wrap="square" rtlCol="0">
            <a:spAutoFit/>
          </a:bodyPr>
          <a:lstStyle/>
          <a:p>
            <a:r>
              <a:rPr lang="en-US" sz="1800" b="1" dirty="0" err="1">
                <a:solidFill>
                  <a:srgbClr val="008000"/>
                </a:solidFill>
              </a:rPr>
              <a:t>ψ</a:t>
            </a:r>
            <a:r>
              <a:rPr lang="en-US" sz="1800" b="1" dirty="0">
                <a:solidFill>
                  <a:srgbClr val="008000"/>
                </a:solidFill>
              </a:rPr>
              <a:t>=N-CA-C-N(+1)</a:t>
            </a:r>
          </a:p>
        </p:txBody>
      </p:sp>
      <p:sp>
        <p:nvSpPr>
          <p:cNvPr id="160" name="Curved Up Arrow 159">
            <a:extLst>
              <a:ext uri="{FF2B5EF4-FFF2-40B4-BE49-F238E27FC236}">
                <a16:creationId xmlns:a16="http://schemas.microsoft.com/office/drawing/2014/main" id="{A0F1B85D-6253-3BA9-D697-A3E621E2AE82}"/>
              </a:ext>
            </a:extLst>
          </p:cNvPr>
          <p:cNvSpPr/>
          <p:nvPr/>
        </p:nvSpPr>
        <p:spPr>
          <a:xfrm>
            <a:off x="4572000" y="2952750"/>
            <a:ext cx="571500" cy="285750"/>
          </a:xfrm>
          <a:prstGeom prst="curvedUpArrow">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ln>
                <a:solidFill>
                  <a:srgbClr val="0000FF"/>
                </a:solidFill>
              </a:ln>
              <a:solidFill>
                <a:srgbClr val="0000FF"/>
              </a:solidFill>
              <a:latin typeface="Arial" panose="020B0604020202020204" pitchFamily="34" charset="0"/>
              <a:cs typeface="Arial" panose="020B0604020202020204" pitchFamily="34" charset="0"/>
            </a:endParaRPr>
          </a:p>
        </p:txBody>
      </p:sp>
      <p:cxnSp>
        <p:nvCxnSpPr>
          <p:cNvPr id="161" name="Straight Arrow Connector 160">
            <a:extLst>
              <a:ext uri="{FF2B5EF4-FFF2-40B4-BE49-F238E27FC236}">
                <a16:creationId xmlns:a16="http://schemas.microsoft.com/office/drawing/2014/main" id="{6D6916D3-D1E9-92AE-089E-6297970FBE1F}"/>
              </a:ext>
            </a:extLst>
          </p:cNvPr>
          <p:cNvCxnSpPr>
            <a:cxnSpLocks/>
            <a:stCxn id="159" idx="0"/>
            <a:endCxn id="160" idx="3"/>
          </p:cNvCxnSpPr>
          <p:nvPr/>
        </p:nvCxnSpPr>
        <p:spPr>
          <a:xfrm flipH="1" flipV="1">
            <a:off x="4839891" y="3238500"/>
            <a:ext cx="1379934" cy="1371602"/>
          </a:xfrm>
          <a:prstGeom prst="straightConnector1">
            <a:avLst/>
          </a:prstGeom>
          <a:ln>
            <a:solidFill>
              <a:srgbClr val="0000FF"/>
            </a:solidFill>
            <a:tailEnd type="arrow"/>
          </a:ln>
        </p:spPr>
        <p:style>
          <a:lnRef idx="2">
            <a:schemeClr val="accent2"/>
          </a:lnRef>
          <a:fillRef idx="0">
            <a:schemeClr val="accent2"/>
          </a:fillRef>
          <a:effectRef idx="1">
            <a:schemeClr val="accent2"/>
          </a:effectRef>
          <a:fontRef idx="minor">
            <a:schemeClr val="tx1"/>
          </a:fontRef>
        </p:style>
      </p:cxnSp>
      <p:sp>
        <p:nvSpPr>
          <p:cNvPr id="4" name="Rectangle 2">
            <a:extLst>
              <a:ext uri="{FF2B5EF4-FFF2-40B4-BE49-F238E27FC236}">
                <a16:creationId xmlns:a16="http://schemas.microsoft.com/office/drawing/2014/main" id="{282E2B0E-055F-D44F-052A-C56DBB7FAE65}"/>
              </a:ext>
            </a:extLst>
          </p:cNvPr>
          <p:cNvSpPr>
            <a:spLocks noGrp="1" noChangeArrowheads="1"/>
          </p:cNvSpPr>
          <p:nvPr>
            <p:ph type="title"/>
          </p:nvPr>
        </p:nvSpPr>
        <p:spPr bwMode="auto">
          <a:xfrm>
            <a:off x="685800" y="191303"/>
            <a:ext cx="7772400" cy="8572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gn="ctr"/>
            <a:r>
              <a:rPr lang="en-US" sz="2800" dirty="0">
                <a:solidFill>
                  <a:srgbClr val="0432FF"/>
                </a:solidFill>
              </a:rPr>
              <a:t>Protein backbone dihedral angles</a:t>
            </a:r>
          </a:p>
          <a:p>
            <a:pPr algn="ctr"/>
            <a:r>
              <a:rPr lang="en-US" sz="1600" dirty="0">
                <a:solidFill>
                  <a:schemeClr val="tx1"/>
                </a:solidFill>
              </a:rPr>
              <a:t>Bond lengths (N-C</a:t>
            </a:r>
            <a:r>
              <a:rPr lang="en-US" sz="1600" dirty="0">
                <a:solidFill>
                  <a:schemeClr val="tx1"/>
                </a:solidFill>
                <a:latin typeface="Symbol" pitchFamily="2" charset="2"/>
              </a:rPr>
              <a:t>a</a:t>
            </a:r>
            <a:r>
              <a:rPr lang="en-US" sz="1600" dirty="0">
                <a:solidFill>
                  <a:schemeClr val="tx1"/>
                </a:solidFill>
              </a:rPr>
              <a:t>) and bond angles (N-C</a:t>
            </a:r>
            <a:r>
              <a:rPr lang="en-US" sz="1600" dirty="0">
                <a:solidFill>
                  <a:schemeClr val="tx1"/>
                </a:solidFill>
                <a:latin typeface="Symbol" pitchFamily="2" charset="2"/>
              </a:rPr>
              <a:t>a</a:t>
            </a:r>
            <a:r>
              <a:rPr lang="en-US" sz="1600" dirty="0">
                <a:solidFill>
                  <a:schemeClr val="tx1"/>
                </a:solidFill>
              </a:rPr>
              <a:t>-C) are relatively fixed</a:t>
            </a:r>
            <a:endParaRPr lang="en-US" sz="3200" dirty="0">
              <a:solidFill>
                <a:schemeClr val="tx1"/>
              </a:solidFill>
            </a:endParaRPr>
          </a:p>
        </p:txBody>
      </p:sp>
    </p:spTree>
    <p:extLst>
      <p:ext uri="{BB962C8B-B14F-4D97-AF65-F5344CB8AC3E}">
        <p14:creationId xmlns:p14="http://schemas.microsoft.com/office/powerpoint/2010/main" val="1867753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6A45D-8010-6846-B2EA-017841DDE437}"/>
              </a:ext>
            </a:extLst>
          </p:cNvPr>
          <p:cNvSpPr>
            <a:spLocks noGrp="1"/>
          </p:cNvSpPr>
          <p:nvPr>
            <p:ph type="title"/>
          </p:nvPr>
        </p:nvSpPr>
        <p:spPr>
          <a:xfrm>
            <a:off x="1657350" y="271564"/>
            <a:ext cx="5829300" cy="566636"/>
          </a:xfrm>
        </p:spPr>
        <p:txBody>
          <a:bodyPr/>
          <a:lstStyle/>
          <a:p>
            <a:r>
              <a:rPr lang="en-US" sz="2000" dirty="0"/>
              <a:t>The Ramachandran Map</a:t>
            </a:r>
            <a:br>
              <a:rPr lang="en-US" sz="2000" dirty="0">
                <a:latin typeface="Symbol" pitchFamily="2" charset="2"/>
              </a:rPr>
            </a:br>
            <a:r>
              <a:rPr lang="en-US" sz="2000" dirty="0" err="1">
                <a:latin typeface="Symbol" pitchFamily="2" charset="2"/>
              </a:rPr>
              <a:t>f,y</a:t>
            </a:r>
            <a:r>
              <a:rPr lang="en-US" sz="2000" dirty="0"/>
              <a:t> Distributions differ by residue type</a:t>
            </a:r>
            <a:br>
              <a:rPr lang="en-US" sz="2000" dirty="0"/>
            </a:br>
            <a:endParaRPr lang="en-US" sz="2000" dirty="0"/>
          </a:p>
        </p:txBody>
      </p:sp>
      <p:sp>
        <p:nvSpPr>
          <p:cNvPr id="4" name="Slide Number Placeholder 3">
            <a:extLst>
              <a:ext uri="{FF2B5EF4-FFF2-40B4-BE49-F238E27FC236}">
                <a16:creationId xmlns:a16="http://schemas.microsoft.com/office/drawing/2014/main" id="{8C47AE53-F071-BF49-A542-A0579F8B5610}"/>
              </a:ext>
            </a:extLst>
          </p:cNvPr>
          <p:cNvSpPr>
            <a:spLocks noGrp="1"/>
          </p:cNvSpPr>
          <p:nvPr>
            <p:ph type="sldNum" sz="quarter" idx="12"/>
          </p:nvPr>
        </p:nvSpPr>
        <p:spPr/>
        <p:txBody>
          <a:bodyPr/>
          <a:lstStyle/>
          <a:p>
            <a:fld id="{F2E72A03-EB12-EF4E-863F-3033767196BA}" type="slidenum">
              <a:rPr lang="en-US" smtClean="0"/>
              <a:pPr/>
              <a:t>7</a:t>
            </a:fld>
            <a:endParaRPr lang="en-US"/>
          </a:p>
        </p:txBody>
      </p:sp>
      <p:pic>
        <p:nvPicPr>
          <p:cNvPr id="6" name="Picture 5">
            <a:extLst>
              <a:ext uri="{FF2B5EF4-FFF2-40B4-BE49-F238E27FC236}">
                <a16:creationId xmlns:a16="http://schemas.microsoft.com/office/drawing/2014/main" id="{721EC8EB-8A5B-0845-9D54-1F2E48E95B33}"/>
              </a:ext>
            </a:extLst>
          </p:cNvPr>
          <p:cNvPicPr>
            <a:picLocks noChangeAspect="1"/>
          </p:cNvPicPr>
          <p:nvPr/>
        </p:nvPicPr>
        <p:blipFill>
          <a:blip r:embed="rId2"/>
          <a:stretch>
            <a:fillRect/>
          </a:stretch>
        </p:blipFill>
        <p:spPr>
          <a:xfrm>
            <a:off x="3769571" y="819150"/>
            <a:ext cx="4225714" cy="4133851"/>
          </a:xfrm>
          <a:prstGeom prst="rect">
            <a:avLst/>
          </a:prstGeom>
        </p:spPr>
      </p:pic>
      <p:sp>
        <p:nvSpPr>
          <p:cNvPr id="8" name="TextBox 7">
            <a:extLst>
              <a:ext uri="{FF2B5EF4-FFF2-40B4-BE49-F238E27FC236}">
                <a16:creationId xmlns:a16="http://schemas.microsoft.com/office/drawing/2014/main" id="{5D0DA4B0-FAFF-7E41-A433-EB02C77F848D}"/>
              </a:ext>
            </a:extLst>
          </p:cNvPr>
          <p:cNvSpPr txBox="1"/>
          <p:nvPr/>
        </p:nvSpPr>
        <p:spPr>
          <a:xfrm>
            <a:off x="33524" y="1440257"/>
            <a:ext cx="3295650" cy="1015663"/>
          </a:xfrm>
          <a:prstGeom prst="rect">
            <a:avLst/>
          </a:prstGeom>
          <a:noFill/>
        </p:spPr>
        <p:txBody>
          <a:bodyPr wrap="square" rtlCol="0">
            <a:spAutoFit/>
          </a:bodyPr>
          <a:lstStyle/>
          <a:p>
            <a:r>
              <a:rPr lang="en-US" sz="1500" dirty="0"/>
              <a:t>Points outside the contours are probably wrong</a:t>
            </a:r>
          </a:p>
          <a:p>
            <a:endParaRPr lang="en-US" sz="1500" dirty="0"/>
          </a:p>
          <a:p>
            <a:r>
              <a:rPr lang="en-US" sz="1500" dirty="0">
                <a:hlinkClick r:id="rId3"/>
              </a:rPr>
              <a:t>http://</a:t>
            </a:r>
            <a:r>
              <a:rPr lang="en-US" sz="1500" dirty="0" err="1">
                <a:hlinkClick r:id="rId3"/>
              </a:rPr>
              <a:t>molprobity.biochem.duke.edu</a:t>
            </a:r>
            <a:endParaRPr lang="en-US" sz="1500" dirty="0"/>
          </a:p>
        </p:txBody>
      </p:sp>
      <p:sp>
        <p:nvSpPr>
          <p:cNvPr id="3" name="TextBox 2">
            <a:extLst>
              <a:ext uri="{FF2B5EF4-FFF2-40B4-BE49-F238E27FC236}">
                <a16:creationId xmlns:a16="http://schemas.microsoft.com/office/drawing/2014/main" id="{BA214561-ADCB-1704-78F2-EDF17944D347}"/>
              </a:ext>
            </a:extLst>
          </p:cNvPr>
          <p:cNvSpPr txBox="1"/>
          <p:nvPr/>
        </p:nvSpPr>
        <p:spPr>
          <a:xfrm>
            <a:off x="7995285" y="1123950"/>
            <a:ext cx="1056700" cy="646331"/>
          </a:xfrm>
          <a:prstGeom prst="rect">
            <a:avLst/>
          </a:prstGeom>
          <a:noFill/>
        </p:spPr>
        <p:txBody>
          <a:bodyPr wrap="none" rtlCol="0">
            <a:spAutoFit/>
          </a:bodyPr>
          <a:lstStyle/>
          <a:p>
            <a:r>
              <a:rPr lang="en-US" sz="1800" dirty="0">
                <a:solidFill>
                  <a:srgbClr val="FF0000"/>
                </a:solidFill>
              </a:rPr>
              <a:t>Gly is</a:t>
            </a:r>
          </a:p>
          <a:p>
            <a:r>
              <a:rPr lang="en-US" sz="1800" dirty="0">
                <a:solidFill>
                  <a:srgbClr val="FF0000"/>
                </a:solidFill>
              </a:rPr>
              <a:t>“flexible”</a:t>
            </a:r>
          </a:p>
        </p:txBody>
      </p:sp>
      <p:sp>
        <p:nvSpPr>
          <p:cNvPr id="5" name="TextBox 4">
            <a:extLst>
              <a:ext uri="{FF2B5EF4-FFF2-40B4-BE49-F238E27FC236}">
                <a16:creationId xmlns:a16="http://schemas.microsoft.com/office/drawing/2014/main" id="{C2E5049E-48B5-CF97-BEDB-313269B9852D}"/>
              </a:ext>
            </a:extLst>
          </p:cNvPr>
          <p:cNvSpPr txBox="1"/>
          <p:nvPr/>
        </p:nvSpPr>
        <p:spPr>
          <a:xfrm>
            <a:off x="2941888" y="3409950"/>
            <a:ext cx="774571" cy="646331"/>
          </a:xfrm>
          <a:prstGeom prst="rect">
            <a:avLst/>
          </a:prstGeom>
          <a:noFill/>
        </p:spPr>
        <p:txBody>
          <a:bodyPr wrap="none" rtlCol="0">
            <a:spAutoFit/>
          </a:bodyPr>
          <a:lstStyle/>
          <a:p>
            <a:r>
              <a:rPr lang="en-US" sz="1800" dirty="0">
                <a:solidFill>
                  <a:srgbClr val="FF0000"/>
                </a:solidFill>
              </a:rPr>
              <a:t>Pro is</a:t>
            </a:r>
          </a:p>
          <a:p>
            <a:r>
              <a:rPr lang="en-US" sz="1800" dirty="0">
                <a:solidFill>
                  <a:srgbClr val="FF0000"/>
                </a:solidFill>
              </a:rPr>
              <a:t>“rigid”</a:t>
            </a:r>
          </a:p>
        </p:txBody>
      </p:sp>
    </p:spTree>
    <p:extLst>
      <p:ext uri="{BB962C8B-B14F-4D97-AF65-F5344CB8AC3E}">
        <p14:creationId xmlns:p14="http://schemas.microsoft.com/office/powerpoint/2010/main" val="3508801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7350" y="0"/>
            <a:ext cx="5829300" cy="533400"/>
          </a:xfrm>
        </p:spPr>
        <p:txBody>
          <a:bodyPr/>
          <a:lstStyle/>
          <a:p>
            <a:r>
              <a:rPr lang="en-US" sz="3000" dirty="0"/>
              <a:t>Side-chain Degrees of Freedom</a:t>
            </a:r>
          </a:p>
        </p:txBody>
      </p:sp>
      <p:sp>
        <p:nvSpPr>
          <p:cNvPr id="4" name="Slide Number Placeholder 3"/>
          <p:cNvSpPr>
            <a:spLocks noGrp="1"/>
          </p:cNvSpPr>
          <p:nvPr>
            <p:ph type="sldNum" sz="quarter" idx="12"/>
          </p:nvPr>
        </p:nvSpPr>
        <p:spPr/>
        <p:txBody>
          <a:bodyPr/>
          <a:lstStyle/>
          <a:p>
            <a:fld id="{F2E72A03-EB12-EF4E-863F-3033767196BA}" type="slidenum">
              <a:rPr lang="en-US" smtClean="0">
                <a:solidFill>
                  <a:srgbClr val="0000FF"/>
                </a:solidFill>
                <a:latin typeface="Arial" panose="020B0604020202020204" pitchFamily="34" charset="0"/>
                <a:cs typeface="Arial" panose="020B0604020202020204" pitchFamily="34" charset="0"/>
              </a:rPr>
              <a:pPr/>
              <a:t>8</a:t>
            </a:fld>
            <a:endParaRPr lang="en-US">
              <a:solidFill>
                <a:srgbClr val="0000FF"/>
              </a:solidFill>
              <a:latin typeface="Arial" panose="020B0604020202020204" pitchFamily="34" charset="0"/>
              <a:cs typeface="Arial" panose="020B0604020202020204" pitchFamily="34" charset="0"/>
            </a:endParaRPr>
          </a:p>
        </p:txBody>
      </p:sp>
      <p:sp>
        <p:nvSpPr>
          <p:cNvPr id="8" name="Line 4"/>
          <p:cNvSpPr>
            <a:spLocks noChangeShapeType="1"/>
          </p:cNvSpPr>
          <p:nvPr/>
        </p:nvSpPr>
        <p:spPr bwMode="auto">
          <a:xfrm flipV="1">
            <a:off x="1900043" y="3943352"/>
            <a:ext cx="424100"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9" name="Line 5"/>
          <p:cNvSpPr>
            <a:spLocks noChangeShapeType="1"/>
          </p:cNvSpPr>
          <p:nvPr/>
        </p:nvSpPr>
        <p:spPr bwMode="auto">
          <a:xfrm>
            <a:off x="2642218" y="3993356"/>
            <a:ext cx="318075"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0" name="Text Box 6"/>
          <p:cNvSpPr txBox="1">
            <a:spLocks noChangeArrowheads="1"/>
          </p:cNvSpPr>
          <p:nvPr/>
        </p:nvSpPr>
        <p:spPr bwMode="auto">
          <a:xfrm>
            <a:off x="2271132" y="3743327"/>
            <a:ext cx="47711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dirty="0">
                <a:latin typeface="Arial" panose="020B0604020202020204" pitchFamily="34" charset="0"/>
                <a:cs typeface="Arial" panose="020B0604020202020204" pitchFamily="34" charset="0"/>
              </a:rPr>
              <a:t>CA</a:t>
            </a:r>
          </a:p>
        </p:txBody>
      </p:sp>
      <p:sp>
        <p:nvSpPr>
          <p:cNvPr id="11" name="Text Box 7"/>
          <p:cNvSpPr txBox="1">
            <a:spLocks noChangeArrowheads="1"/>
          </p:cNvSpPr>
          <p:nvPr/>
        </p:nvSpPr>
        <p:spPr bwMode="auto">
          <a:xfrm>
            <a:off x="2907280" y="4243389"/>
            <a:ext cx="26506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latin typeface="Arial" panose="020B0604020202020204" pitchFamily="34" charset="0"/>
                <a:cs typeface="Arial" panose="020B0604020202020204" pitchFamily="34" charset="0"/>
              </a:rPr>
              <a:t>C</a:t>
            </a:r>
          </a:p>
        </p:txBody>
      </p:sp>
      <p:sp>
        <p:nvSpPr>
          <p:cNvPr id="12" name="Text Box 8"/>
          <p:cNvSpPr txBox="1">
            <a:spLocks noChangeArrowheads="1"/>
          </p:cNvSpPr>
          <p:nvPr/>
        </p:nvSpPr>
        <p:spPr bwMode="auto">
          <a:xfrm>
            <a:off x="1741007" y="4293395"/>
            <a:ext cx="26506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latin typeface="Arial" panose="020B0604020202020204" pitchFamily="34" charset="0"/>
                <a:cs typeface="Arial" panose="020B0604020202020204" pitchFamily="34" charset="0"/>
              </a:rPr>
              <a:t>N</a:t>
            </a:r>
          </a:p>
        </p:txBody>
      </p:sp>
      <p:sp>
        <p:nvSpPr>
          <p:cNvPr id="13" name="Line 9"/>
          <p:cNvSpPr>
            <a:spLocks noChangeShapeType="1"/>
          </p:cNvSpPr>
          <p:nvPr/>
        </p:nvSpPr>
        <p:spPr bwMode="auto">
          <a:xfrm>
            <a:off x="3013305" y="4543425"/>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4" name="Line 10"/>
          <p:cNvSpPr>
            <a:spLocks noChangeShapeType="1"/>
          </p:cNvSpPr>
          <p:nvPr/>
        </p:nvSpPr>
        <p:spPr bwMode="auto">
          <a:xfrm>
            <a:off x="3066317" y="4543425"/>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5" name="Text Box 11"/>
          <p:cNvSpPr txBox="1">
            <a:spLocks noChangeArrowheads="1"/>
          </p:cNvSpPr>
          <p:nvPr/>
        </p:nvSpPr>
        <p:spPr bwMode="auto">
          <a:xfrm>
            <a:off x="2907280" y="4843463"/>
            <a:ext cx="212050"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latin typeface="Arial" panose="020B0604020202020204" pitchFamily="34" charset="0"/>
                <a:cs typeface="Arial" panose="020B0604020202020204" pitchFamily="34" charset="0"/>
              </a:rPr>
              <a:t>O</a:t>
            </a:r>
          </a:p>
        </p:txBody>
      </p:sp>
      <p:sp>
        <p:nvSpPr>
          <p:cNvPr id="16" name="Line 12"/>
          <p:cNvSpPr>
            <a:spLocks noChangeShapeType="1"/>
          </p:cNvSpPr>
          <p:nvPr/>
        </p:nvSpPr>
        <p:spPr bwMode="auto">
          <a:xfrm>
            <a:off x="1873538" y="4568429"/>
            <a:ext cx="0"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7" name="Text Box 13"/>
          <p:cNvSpPr txBox="1">
            <a:spLocks noChangeArrowheads="1"/>
          </p:cNvSpPr>
          <p:nvPr/>
        </p:nvSpPr>
        <p:spPr bwMode="auto">
          <a:xfrm>
            <a:off x="1714500" y="4743450"/>
            <a:ext cx="318075" cy="4308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a:latin typeface="Arial" panose="020B0604020202020204" pitchFamily="34" charset="0"/>
                <a:cs typeface="Arial" panose="020B0604020202020204" pitchFamily="34" charset="0"/>
              </a:rPr>
              <a:t> H</a:t>
            </a:r>
            <a:endParaRPr lang="en-US" sz="1400">
              <a:latin typeface="Arial" panose="020B0604020202020204" pitchFamily="34" charset="0"/>
              <a:cs typeface="Arial" panose="020B0604020202020204" pitchFamily="34" charset="0"/>
            </a:endParaRPr>
          </a:p>
        </p:txBody>
      </p:sp>
      <p:sp>
        <p:nvSpPr>
          <p:cNvPr id="18" name="AutoShape 14"/>
          <p:cNvSpPr>
            <a:spLocks noChangeArrowheads="1"/>
          </p:cNvSpPr>
          <p:nvPr/>
        </p:nvSpPr>
        <p:spPr bwMode="auto">
          <a:xfrm rot="600000" flipV="1">
            <a:off x="2589208" y="3343277"/>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9" name="Line 15"/>
          <p:cNvSpPr>
            <a:spLocks noChangeShapeType="1"/>
          </p:cNvSpPr>
          <p:nvPr/>
        </p:nvSpPr>
        <p:spPr bwMode="auto">
          <a:xfrm flipV="1">
            <a:off x="3172344" y="3893346"/>
            <a:ext cx="530125" cy="450056"/>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nvGrpSpPr>
          <p:cNvPr id="20" name="Group 16"/>
          <p:cNvGrpSpPr>
            <a:grpSpLocks/>
          </p:cNvGrpSpPr>
          <p:nvPr/>
        </p:nvGrpSpPr>
        <p:grpSpPr bwMode="auto">
          <a:xfrm rot="20037774">
            <a:off x="2177590" y="3543737"/>
            <a:ext cx="159038" cy="323999"/>
            <a:chOff x="1728" y="3312"/>
            <a:chExt cx="109" cy="336"/>
          </a:xfrm>
        </p:grpSpPr>
        <p:sp>
          <p:nvSpPr>
            <p:cNvPr id="142" name="Line 17"/>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43" name="Line 18"/>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44" name="Line 19"/>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45" name="Line 20"/>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46" name="Line 21"/>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47" name="Line 22"/>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48" name="Line 23"/>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49" name="Line 24"/>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sp>
        <p:nvSpPr>
          <p:cNvPr id="21" name="Text Box 25"/>
          <p:cNvSpPr txBox="1">
            <a:spLocks noChangeArrowheads="1"/>
          </p:cNvSpPr>
          <p:nvPr/>
        </p:nvSpPr>
        <p:spPr bwMode="auto">
          <a:xfrm>
            <a:off x="1980340" y="3314700"/>
            <a:ext cx="477112"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dirty="0">
                <a:latin typeface="Arial" panose="020B0604020202020204" pitchFamily="34" charset="0"/>
                <a:cs typeface="Arial" panose="020B0604020202020204" pitchFamily="34" charset="0"/>
              </a:rPr>
              <a:t>H</a:t>
            </a:r>
          </a:p>
        </p:txBody>
      </p:sp>
      <p:sp>
        <p:nvSpPr>
          <p:cNvPr id="22" name="Text Box 26"/>
          <p:cNvSpPr txBox="1">
            <a:spLocks noChangeArrowheads="1"/>
          </p:cNvSpPr>
          <p:nvPr/>
        </p:nvSpPr>
        <p:spPr bwMode="auto">
          <a:xfrm>
            <a:off x="2695232" y="3143252"/>
            <a:ext cx="50472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400" dirty="0">
                <a:latin typeface="Arial" panose="020B0604020202020204" pitchFamily="34" charset="0"/>
                <a:cs typeface="Arial" panose="020B0604020202020204" pitchFamily="34" charset="0"/>
              </a:rPr>
              <a:t>CB</a:t>
            </a:r>
          </a:p>
        </p:txBody>
      </p:sp>
      <p:sp>
        <p:nvSpPr>
          <p:cNvPr id="23" name="Line 27"/>
          <p:cNvSpPr>
            <a:spLocks noChangeShapeType="1"/>
          </p:cNvSpPr>
          <p:nvPr/>
        </p:nvSpPr>
        <p:spPr bwMode="auto">
          <a:xfrm flipV="1">
            <a:off x="2907280" y="2893221"/>
            <a:ext cx="265062" cy="250031"/>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24" name="Text Box 28"/>
          <p:cNvSpPr txBox="1">
            <a:spLocks noChangeArrowheads="1"/>
          </p:cNvSpPr>
          <p:nvPr/>
        </p:nvSpPr>
        <p:spPr bwMode="auto">
          <a:xfrm>
            <a:off x="3119331" y="2693195"/>
            <a:ext cx="537856"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400" dirty="0">
                <a:latin typeface="Arial" panose="020B0604020202020204" pitchFamily="34" charset="0"/>
                <a:cs typeface="Arial" panose="020B0604020202020204" pitchFamily="34" charset="0"/>
              </a:rPr>
              <a:t>CG</a:t>
            </a:r>
          </a:p>
        </p:txBody>
      </p:sp>
      <p:sp>
        <p:nvSpPr>
          <p:cNvPr id="25" name="Text Box 29"/>
          <p:cNvSpPr txBox="1">
            <a:spLocks noChangeArrowheads="1"/>
          </p:cNvSpPr>
          <p:nvPr/>
        </p:nvSpPr>
        <p:spPr bwMode="auto">
          <a:xfrm>
            <a:off x="3225357" y="2143127"/>
            <a:ext cx="604121"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400" dirty="0">
                <a:latin typeface="Arial" panose="020B0604020202020204" pitchFamily="34" charset="0"/>
                <a:cs typeface="Arial" panose="020B0604020202020204" pitchFamily="34" charset="0"/>
              </a:rPr>
              <a:t>CD</a:t>
            </a:r>
          </a:p>
        </p:txBody>
      </p:sp>
      <p:sp>
        <p:nvSpPr>
          <p:cNvPr id="26" name="Text Box 30"/>
          <p:cNvSpPr txBox="1">
            <a:spLocks noChangeArrowheads="1"/>
          </p:cNvSpPr>
          <p:nvPr/>
        </p:nvSpPr>
        <p:spPr bwMode="auto">
          <a:xfrm>
            <a:off x="3967529" y="1843089"/>
            <a:ext cx="490365"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400" dirty="0">
                <a:latin typeface="Arial" panose="020B0604020202020204" pitchFamily="34" charset="0"/>
                <a:cs typeface="Arial" panose="020B0604020202020204" pitchFamily="34" charset="0"/>
              </a:rPr>
              <a:t>CE</a:t>
            </a:r>
          </a:p>
        </p:txBody>
      </p:sp>
      <p:sp>
        <p:nvSpPr>
          <p:cNvPr id="27" name="Text Box 31"/>
          <p:cNvSpPr txBox="1">
            <a:spLocks noChangeArrowheads="1"/>
          </p:cNvSpPr>
          <p:nvPr/>
        </p:nvSpPr>
        <p:spPr bwMode="auto">
          <a:xfrm>
            <a:off x="4338618" y="1293020"/>
            <a:ext cx="519080"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400" dirty="0">
                <a:latin typeface="Arial" panose="020B0604020202020204" pitchFamily="34" charset="0"/>
                <a:cs typeface="Arial" panose="020B0604020202020204" pitchFamily="34" charset="0"/>
              </a:rPr>
              <a:t>NZ</a:t>
            </a:r>
          </a:p>
        </p:txBody>
      </p:sp>
      <p:sp>
        <p:nvSpPr>
          <p:cNvPr id="28" name="Line 32"/>
          <p:cNvSpPr>
            <a:spLocks noChangeShapeType="1"/>
          </p:cNvSpPr>
          <p:nvPr/>
        </p:nvSpPr>
        <p:spPr bwMode="auto">
          <a:xfrm flipV="1">
            <a:off x="3331381" y="2393156"/>
            <a:ext cx="53012"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29" name="Line 33"/>
          <p:cNvSpPr>
            <a:spLocks noChangeShapeType="1"/>
          </p:cNvSpPr>
          <p:nvPr/>
        </p:nvSpPr>
        <p:spPr bwMode="auto">
          <a:xfrm flipV="1">
            <a:off x="3596444" y="2043114"/>
            <a:ext cx="371087" cy="150019"/>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30" name="Line 34"/>
          <p:cNvSpPr>
            <a:spLocks noChangeShapeType="1"/>
          </p:cNvSpPr>
          <p:nvPr/>
        </p:nvSpPr>
        <p:spPr bwMode="auto">
          <a:xfrm flipV="1">
            <a:off x="4232591" y="1543052"/>
            <a:ext cx="159038"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31" name="AutoShape 35"/>
          <p:cNvSpPr>
            <a:spLocks noChangeArrowheads="1"/>
          </p:cNvSpPr>
          <p:nvPr/>
        </p:nvSpPr>
        <p:spPr bwMode="auto">
          <a:xfrm rot="600000" flipV="1">
            <a:off x="3437407" y="1743077"/>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nvGrpSpPr>
          <p:cNvPr id="32" name="Group 36"/>
          <p:cNvGrpSpPr>
            <a:grpSpLocks/>
          </p:cNvGrpSpPr>
          <p:nvPr/>
        </p:nvGrpSpPr>
        <p:grpSpPr bwMode="auto">
          <a:xfrm rot="21000000">
            <a:off x="3119329" y="1843087"/>
            <a:ext cx="159038" cy="323999"/>
            <a:chOff x="1728" y="3312"/>
            <a:chExt cx="109" cy="336"/>
          </a:xfrm>
        </p:grpSpPr>
        <p:sp>
          <p:nvSpPr>
            <p:cNvPr id="134" name="Line 37"/>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35" name="Line 38"/>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36" name="Line 39"/>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37" name="Line 40"/>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38" name="Line 41"/>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39" name="Line 42"/>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40" name="Line 43"/>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41" name="Line 44"/>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sp>
        <p:nvSpPr>
          <p:cNvPr id="33" name="Text Box 45"/>
          <p:cNvSpPr txBox="1">
            <a:spLocks noChangeArrowheads="1"/>
          </p:cNvSpPr>
          <p:nvPr/>
        </p:nvSpPr>
        <p:spPr bwMode="auto">
          <a:xfrm>
            <a:off x="2960294" y="1593056"/>
            <a:ext cx="477112"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a:latin typeface="Arial" panose="020B0604020202020204" pitchFamily="34" charset="0"/>
                <a:cs typeface="Arial" panose="020B0604020202020204" pitchFamily="34" charset="0"/>
              </a:rPr>
              <a:t>H</a:t>
            </a:r>
            <a:endParaRPr lang="en-US" sz="1400">
              <a:latin typeface="Arial" panose="020B0604020202020204" pitchFamily="34" charset="0"/>
              <a:cs typeface="Arial" panose="020B0604020202020204" pitchFamily="34" charset="0"/>
            </a:endParaRPr>
          </a:p>
        </p:txBody>
      </p:sp>
      <p:sp>
        <p:nvSpPr>
          <p:cNvPr id="34" name="Text Box 46"/>
          <p:cNvSpPr txBox="1">
            <a:spLocks noChangeArrowheads="1"/>
          </p:cNvSpPr>
          <p:nvPr/>
        </p:nvSpPr>
        <p:spPr bwMode="auto">
          <a:xfrm>
            <a:off x="3543429" y="1543050"/>
            <a:ext cx="424100"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a:latin typeface="Arial" panose="020B0604020202020204" pitchFamily="34" charset="0"/>
                <a:cs typeface="Arial" panose="020B0604020202020204" pitchFamily="34" charset="0"/>
              </a:rPr>
              <a:t>H</a:t>
            </a:r>
            <a:endParaRPr lang="en-US" sz="1400">
              <a:latin typeface="Arial" panose="020B0604020202020204" pitchFamily="34" charset="0"/>
              <a:cs typeface="Arial" panose="020B0604020202020204" pitchFamily="34" charset="0"/>
            </a:endParaRPr>
          </a:p>
        </p:txBody>
      </p:sp>
      <p:grpSp>
        <p:nvGrpSpPr>
          <p:cNvPr id="35" name="Group 47"/>
          <p:cNvGrpSpPr>
            <a:grpSpLocks/>
          </p:cNvGrpSpPr>
          <p:nvPr/>
        </p:nvGrpSpPr>
        <p:grpSpPr bwMode="auto">
          <a:xfrm flipV="1">
            <a:off x="3808492" y="2143125"/>
            <a:ext cx="1007237" cy="607368"/>
            <a:chOff x="2160" y="1817"/>
            <a:chExt cx="912" cy="583"/>
          </a:xfrm>
        </p:grpSpPr>
        <p:sp>
          <p:nvSpPr>
            <p:cNvPr id="122" name="AutoShape 48"/>
            <p:cNvSpPr>
              <a:spLocks noChangeArrowheads="1"/>
            </p:cNvSpPr>
            <p:nvPr/>
          </p:nvSpPr>
          <p:spPr bwMode="auto">
            <a:xfrm rot="600000" flipV="1">
              <a:off x="2592" y="1968"/>
              <a:ext cx="96" cy="432"/>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nvGrpSpPr>
            <p:cNvPr id="123" name="Group 49"/>
            <p:cNvGrpSpPr>
              <a:grpSpLocks/>
            </p:cNvGrpSpPr>
            <p:nvPr/>
          </p:nvGrpSpPr>
          <p:grpSpPr bwMode="auto">
            <a:xfrm rot="21000000">
              <a:off x="2304" y="2064"/>
              <a:ext cx="144" cy="311"/>
              <a:chOff x="1728" y="3312"/>
              <a:chExt cx="109" cy="336"/>
            </a:xfrm>
          </p:grpSpPr>
          <p:sp>
            <p:nvSpPr>
              <p:cNvPr id="126" name="Line 50"/>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27" name="Line 51"/>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28" name="Line 52"/>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29" name="Line 53"/>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30" name="Line 54"/>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31" name="Line 55"/>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32" name="Line 56"/>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33" name="Line 57"/>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sp>
          <p:nvSpPr>
            <p:cNvPr id="124" name="Text Box 58"/>
            <p:cNvSpPr txBox="1">
              <a:spLocks noChangeArrowheads="1"/>
            </p:cNvSpPr>
            <p:nvPr/>
          </p:nvSpPr>
          <p:spPr bwMode="auto">
            <a:xfrm>
              <a:off x="2160" y="1817"/>
              <a:ext cx="432" cy="29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latin typeface="Arial" panose="020B0604020202020204" pitchFamily="34" charset="0"/>
                  <a:cs typeface="Arial" panose="020B0604020202020204" pitchFamily="34" charset="0"/>
                </a:rPr>
                <a:t>  </a:t>
              </a:r>
              <a:r>
                <a:rPr lang="en-US" sz="1100">
                  <a:latin typeface="Arial" panose="020B0604020202020204" pitchFamily="34" charset="0"/>
                  <a:cs typeface="Arial" panose="020B0604020202020204" pitchFamily="34" charset="0"/>
                </a:rPr>
                <a:t>H</a:t>
              </a:r>
            </a:p>
          </p:txBody>
        </p:sp>
        <p:sp>
          <p:nvSpPr>
            <p:cNvPr id="125" name="Text Box 59"/>
            <p:cNvSpPr txBox="1">
              <a:spLocks noChangeArrowheads="1"/>
            </p:cNvSpPr>
            <p:nvPr/>
          </p:nvSpPr>
          <p:spPr bwMode="auto">
            <a:xfrm>
              <a:off x="2688" y="2105"/>
              <a:ext cx="384" cy="29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rot="10800000">
              <a:spAutoFit/>
            </a:bodyPr>
            <a:lstStyle/>
            <a:p>
              <a:pPr>
                <a:spcBef>
                  <a:spcPct val="50000"/>
                </a:spcBef>
              </a:pPr>
              <a:endParaRPr lang="en-US" sz="1400">
                <a:latin typeface="Arial" panose="020B0604020202020204" pitchFamily="34" charset="0"/>
                <a:cs typeface="Arial" panose="020B0604020202020204" pitchFamily="34" charset="0"/>
              </a:endParaRPr>
            </a:p>
          </p:txBody>
        </p:sp>
      </p:grpSp>
      <p:sp>
        <p:nvSpPr>
          <p:cNvPr id="36" name="Text Box 60"/>
          <p:cNvSpPr txBox="1">
            <a:spLocks noChangeArrowheads="1"/>
          </p:cNvSpPr>
          <p:nvPr/>
        </p:nvSpPr>
        <p:spPr bwMode="auto">
          <a:xfrm>
            <a:off x="3066319" y="3293269"/>
            <a:ext cx="371087"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a:latin typeface="Arial" panose="020B0604020202020204" pitchFamily="34" charset="0"/>
                <a:cs typeface="Arial" panose="020B0604020202020204" pitchFamily="34" charset="0"/>
              </a:rPr>
              <a:t>H</a:t>
            </a:r>
            <a:endParaRPr lang="en-US" sz="1400">
              <a:latin typeface="Arial" panose="020B0604020202020204" pitchFamily="34" charset="0"/>
              <a:cs typeface="Arial" panose="020B0604020202020204" pitchFamily="34" charset="0"/>
            </a:endParaRPr>
          </a:p>
        </p:txBody>
      </p:sp>
      <p:sp>
        <p:nvSpPr>
          <p:cNvPr id="37" name="Text Box 61"/>
          <p:cNvSpPr txBox="1">
            <a:spLocks noChangeArrowheads="1"/>
          </p:cNvSpPr>
          <p:nvPr/>
        </p:nvSpPr>
        <p:spPr bwMode="auto">
          <a:xfrm>
            <a:off x="3384392" y="3390156"/>
            <a:ext cx="287258"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US" sz="1100">
                <a:latin typeface="Arial" panose="020B0604020202020204" pitchFamily="34" charset="0"/>
                <a:cs typeface="Arial" panose="020B0604020202020204" pitchFamily="34" charset="0"/>
              </a:rPr>
              <a:t>H</a:t>
            </a:r>
            <a:endParaRPr lang="en-US" sz="1400">
              <a:latin typeface="Arial" panose="020B0604020202020204" pitchFamily="34" charset="0"/>
              <a:cs typeface="Arial" panose="020B0604020202020204" pitchFamily="34" charset="0"/>
            </a:endParaRPr>
          </a:p>
        </p:txBody>
      </p:sp>
      <p:sp>
        <p:nvSpPr>
          <p:cNvPr id="38" name="Rectangle 62"/>
          <p:cNvSpPr>
            <a:spLocks noChangeArrowheads="1"/>
          </p:cNvSpPr>
          <p:nvPr/>
        </p:nvSpPr>
        <p:spPr bwMode="auto">
          <a:xfrm>
            <a:off x="4285604" y="2599432"/>
            <a:ext cx="287258"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US" sz="1100">
                <a:latin typeface="Arial" panose="020B0604020202020204" pitchFamily="34" charset="0"/>
                <a:cs typeface="Arial" panose="020B0604020202020204" pitchFamily="34" charset="0"/>
              </a:rPr>
              <a:t>H</a:t>
            </a:r>
            <a:endParaRPr lang="en-US" sz="1400">
              <a:latin typeface="Arial" panose="020B0604020202020204" pitchFamily="34" charset="0"/>
              <a:cs typeface="Arial" panose="020B0604020202020204" pitchFamily="34" charset="0"/>
            </a:endParaRPr>
          </a:p>
        </p:txBody>
      </p:sp>
      <p:sp>
        <p:nvSpPr>
          <p:cNvPr id="39" name="Line 63"/>
          <p:cNvSpPr>
            <a:spLocks noChangeShapeType="1"/>
          </p:cNvSpPr>
          <p:nvPr/>
        </p:nvSpPr>
        <p:spPr bwMode="auto">
          <a:xfrm flipV="1">
            <a:off x="4709705" y="1293019"/>
            <a:ext cx="371087" cy="100013"/>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40" name="AutoShape 64"/>
          <p:cNvSpPr>
            <a:spLocks noChangeArrowheads="1"/>
          </p:cNvSpPr>
          <p:nvPr/>
        </p:nvSpPr>
        <p:spPr bwMode="auto">
          <a:xfrm rot="600000" flipV="1">
            <a:off x="4603680" y="892971"/>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nvGrpSpPr>
          <p:cNvPr id="41" name="Group 65"/>
          <p:cNvGrpSpPr>
            <a:grpSpLocks/>
          </p:cNvGrpSpPr>
          <p:nvPr/>
        </p:nvGrpSpPr>
        <p:grpSpPr bwMode="auto">
          <a:xfrm rot="21000000">
            <a:off x="4285603" y="992981"/>
            <a:ext cx="159038" cy="323999"/>
            <a:chOff x="1728" y="3312"/>
            <a:chExt cx="109" cy="336"/>
          </a:xfrm>
        </p:grpSpPr>
        <p:sp>
          <p:nvSpPr>
            <p:cNvPr id="114" name="Line 66"/>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15" name="Line 67"/>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16" name="Line 68"/>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17" name="Line 69"/>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18" name="Line 70"/>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19" name="Line 71"/>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20" name="Line 72"/>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121" name="Line 73"/>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sp>
        <p:nvSpPr>
          <p:cNvPr id="42" name="Text Box 74"/>
          <p:cNvSpPr txBox="1">
            <a:spLocks noChangeArrowheads="1"/>
          </p:cNvSpPr>
          <p:nvPr/>
        </p:nvSpPr>
        <p:spPr bwMode="auto">
          <a:xfrm>
            <a:off x="4126568" y="742950"/>
            <a:ext cx="477112"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a:latin typeface="Arial" panose="020B0604020202020204" pitchFamily="34" charset="0"/>
                <a:cs typeface="Arial" panose="020B0604020202020204" pitchFamily="34" charset="0"/>
              </a:rPr>
              <a:t>H</a:t>
            </a:r>
            <a:endParaRPr lang="en-US" sz="1400">
              <a:latin typeface="Arial" panose="020B0604020202020204" pitchFamily="34" charset="0"/>
              <a:cs typeface="Arial" panose="020B0604020202020204" pitchFamily="34" charset="0"/>
            </a:endParaRPr>
          </a:p>
        </p:txBody>
      </p:sp>
      <p:sp>
        <p:nvSpPr>
          <p:cNvPr id="43" name="Text Box 75"/>
          <p:cNvSpPr txBox="1">
            <a:spLocks noChangeArrowheads="1"/>
          </p:cNvSpPr>
          <p:nvPr/>
        </p:nvSpPr>
        <p:spPr bwMode="auto">
          <a:xfrm>
            <a:off x="4921753" y="742950"/>
            <a:ext cx="424100"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a:latin typeface="Arial" panose="020B0604020202020204" pitchFamily="34" charset="0"/>
                <a:cs typeface="Arial" panose="020B0604020202020204" pitchFamily="34" charset="0"/>
              </a:rPr>
              <a:t>H</a:t>
            </a:r>
            <a:endParaRPr lang="en-US" sz="1400">
              <a:latin typeface="Arial" panose="020B0604020202020204" pitchFamily="34" charset="0"/>
              <a:cs typeface="Arial" panose="020B0604020202020204" pitchFamily="34" charset="0"/>
            </a:endParaRPr>
          </a:p>
        </p:txBody>
      </p:sp>
      <p:sp>
        <p:nvSpPr>
          <p:cNvPr id="44" name="Text Box 76"/>
          <p:cNvSpPr txBox="1">
            <a:spLocks noChangeArrowheads="1"/>
          </p:cNvSpPr>
          <p:nvPr/>
        </p:nvSpPr>
        <p:spPr bwMode="auto">
          <a:xfrm>
            <a:off x="5027777" y="1189881"/>
            <a:ext cx="287258"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US" sz="1100">
                <a:latin typeface="Arial" panose="020B0604020202020204" pitchFamily="34" charset="0"/>
                <a:cs typeface="Arial" panose="020B0604020202020204" pitchFamily="34" charset="0"/>
              </a:rPr>
              <a:t>H</a:t>
            </a:r>
          </a:p>
        </p:txBody>
      </p:sp>
      <p:sp>
        <p:nvSpPr>
          <p:cNvPr id="45" name="Line 77"/>
          <p:cNvSpPr>
            <a:spLocks noChangeShapeType="1"/>
          </p:cNvSpPr>
          <p:nvPr/>
        </p:nvSpPr>
        <p:spPr bwMode="auto">
          <a:xfrm flipV="1">
            <a:off x="5822964" y="3893346"/>
            <a:ext cx="424100"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46" name="Line 78"/>
          <p:cNvSpPr>
            <a:spLocks noChangeShapeType="1"/>
          </p:cNvSpPr>
          <p:nvPr/>
        </p:nvSpPr>
        <p:spPr bwMode="auto">
          <a:xfrm>
            <a:off x="6565139" y="3943350"/>
            <a:ext cx="318075"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47" name="Text Box 79"/>
          <p:cNvSpPr txBox="1">
            <a:spLocks noChangeArrowheads="1"/>
          </p:cNvSpPr>
          <p:nvPr/>
        </p:nvSpPr>
        <p:spPr bwMode="auto">
          <a:xfrm>
            <a:off x="6194053" y="3693320"/>
            <a:ext cx="47711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dirty="0">
                <a:solidFill>
                  <a:srgbClr val="0000FF"/>
                </a:solidFill>
                <a:latin typeface="Arial" panose="020B0604020202020204" pitchFamily="34" charset="0"/>
                <a:cs typeface="Arial" panose="020B0604020202020204" pitchFamily="34" charset="0"/>
              </a:rPr>
              <a:t>CA</a:t>
            </a:r>
          </a:p>
        </p:txBody>
      </p:sp>
      <p:sp>
        <p:nvSpPr>
          <p:cNvPr id="48" name="Text Box 80"/>
          <p:cNvSpPr txBox="1">
            <a:spLocks noChangeArrowheads="1"/>
          </p:cNvSpPr>
          <p:nvPr/>
        </p:nvSpPr>
        <p:spPr bwMode="auto">
          <a:xfrm>
            <a:off x="6830201" y="4193383"/>
            <a:ext cx="26506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solidFill>
                  <a:srgbClr val="0000FF"/>
                </a:solidFill>
                <a:latin typeface="Arial" panose="020B0604020202020204" pitchFamily="34" charset="0"/>
                <a:cs typeface="Arial" panose="020B0604020202020204" pitchFamily="34" charset="0"/>
              </a:rPr>
              <a:t>C</a:t>
            </a:r>
          </a:p>
        </p:txBody>
      </p:sp>
      <p:sp>
        <p:nvSpPr>
          <p:cNvPr id="49" name="Text Box 81"/>
          <p:cNvSpPr txBox="1">
            <a:spLocks noChangeArrowheads="1"/>
          </p:cNvSpPr>
          <p:nvPr/>
        </p:nvSpPr>
        <p:spPr bwMode="auto">
          <a:xfrm flipV="1">
            <a:off x="5610914" y="4243389"/>
            <a:ext cx="26506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solidFill>
                  <a:srgbClr val="0000FF"/>
                </a:solidFill>
                <a:latin typeface="Arial" panose="020B0604020202020204" pitchFamily="34" charset="0"/>
                <a:cs typeface="Arial" panose="020B0604020202020204" pitchFamily="34" charset="0"/>
              </a:rPr>
              <a:t>N</a:t>
            </a:r>
          </a:p>
        </p:txBody>
      </p:sp>
      <p:sp>
        <p:nvSpPr>
          <p:cNvPr id="50" name="Line 82"/>
          <p:cNvSpPr>
            <a:spLocks noChangeShapeType="1"/>
          </p:cNvSpPr>
          <p:nvPr/>
        </p:nvSpPr>
        <p:spPr bwMode="auto">
          <a:xfrm>
            <a:off x="6936226" y="4493419"/>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51" name="Line 83"/>
          <p:cNvSpPr>
            <a:spLocks noChangeShapeType="1"/>
          </p:cNvSpPr>
          <p:nvPr/>
        </p:nvSpPr>
        <p:spPr bwMode="auto">
          <a:xfrm>
            <a:off x="6989238" y="4493419"/>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52" name="Text Box 84"/>
          <p:cNvSpPr txBox="1">
            <a:spLocks noChangeArrowheads="1"/>
          </p:cNvSpPr>
          <p:nvPr/>
        </p:nvSpPr>
        <p:spPr bwMode="auto">
          <a:xfrm>
            <a:off x="6830201" y="4793456"/>
            <a:ext cx="212050"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solidFill>
                  <a:srgbClr val="0000FF"/>
                </a:solidFill>
                <a:latin typeface="Arial" panose="020B0604020202020204" pitchFamily="34" charset="0"/>
                <a:cs typeface="Arial" panose="020B0604020202020204" pitchFamily="34" charset="0"/>
              </a:rPr>
              <a:t>O</a:t>
            </a:r>
          </a:p>
        </p:txBody>
      </p:sp>
      <p:sp>
        <p:nvSpPr>
          <p:cNvPr id="53" name="Line 85"/>
          <p:cNvSpPr>
            <a:spLocks noChangeShapeType="1"/>
          </p:cNvSpPr>
          <p:nvPr/>
        </p:nvSpPr>
        <p:spPr bwMode="auto">
          <a:xfrm>
            <a:off x="5716940" y="4543425"/>
            <a:ext cx="0"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54" name="Text Box 86"/>
          <p:cNvSpPr txBox="1">
            <a:spLocks noChangeArrowheads="1"/>
          </p:cNvSpPr>
          <p:nvPr/>
        </p:nvSpPr>
        <p:spPr bwMode="auto">
          <a:xfrm>
            <a:off x="5557902" y="4743450"/>
            <a:ext cx="318075" cy="4308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a:solidFill>
                  <a:srgbClr val="0000FF"/>
                </a:solidFill>
                <a:latin typeface="Arial" panose="020B0604020202020204" pitchFamily="34" charset="0"/>
                <a:cs typeface="Arial" panose="020B0604020202020204" pitchFamily="34" charset="0"/>
              </a:rPr>
              <a:t> H</a:t>
            </a:r>
            <a:endParaRPr lang="en-US" sz="1400">
              <a:solidFill>
                <a:srgbClr val="0000FF"/>
              </a:solidFill>
              <a:latin typeface="Arial" panose="020B0604020202020204" pitchFamily="34" charset="0"/>
              <a:cs typeface="Arial" panose="020B0604020202020204" pitchFamily="34" charset="0"/>
            </a:endParaRPr>
          </a:p>
        </p:txBody>
      </p:sp>
      <p:sp>
        <p:nvSpPr>
          <p:cNvPr id="55" name="AutoShape 87"/>
          <p:cNvSpPr>
            <a:spLocks noChangeArrowheads="1"/>
          </p:cNvSpPr>
          <p:nvPr/>
        </p:nvSpPr>
        <p:spPr bwMode="auto">
          <a:xfrm rot="600000" flipV="1">
            <a:off x="6512128" y="3293271"/>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n>
                <a:solidFill>
                  <a:srgbClr val="0000FF"/>
                </a:solidFill>
              </a:ln>
              <a:solidFill>
                <a:srgbClr val="0000FF"/>
              </a:solidFill>
              <a:latin typeface="Arial" panose="020B0604020202020204" pitchFamily="34" charset="0"/>
              <a:cs typeface="Arial" panose="020B0604020202020204" pitchFamily="34" charset="0"/>
            </a:endParaRPr>
          </a:p>
        </p:txBody>
      </p:sp>
      <p:sp>
        <p:nvSpPr>
          <p:cNvPr id="56" name="Line 88"/>
          <p:cNvSpPr>
            <a:spLocks noChangeShapeType="1"/>
          </p:cNvSpPr>
          <p:nvPr/>
        </p:nvSpPr>
        <p:spPr bwMode="auto">
          <a:xfrm flipV="1">
            <a:off x="7095264" y="3893344"/>
            <a:ext cx="477112" cy="400050"/>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grpSp>
        <p:nvGrpSpPr>
          <p:cNvPr id="57" name="Group 89"/>
          <p:cNvGrpSpPr>
            <a:grpSpLocks/>
          </p:cNvGrpSpPr>
          <p:nvPr/>
        </p:nvGrpSpPr>
        <p:grpSpPr bwMode="auto">
          <a:xfrm rot="21000000">
            <a:off x="6194051" y="3393281"/>
            <a:ext cx="159038" cy="323999"/>
            <a:chOff x="1728" y="3312"/>
            <a:chExt cx="109" cy="336"/>
          </a:xfrm>
        </p:grpSpPr>
        <p:sp>
          <p:nvSpPr>
            <p:cNvPr id="106" name="Line 90"/>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107" name="Line 91"/>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108" name="Line 92"/>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109" name="Line 93"/>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110" name="Line 94"/>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111" name="Line 95"/>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112" name="Line 96"/>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113" name="Line 97"/>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grpSp>
      <p:sp>
        <p:nvSpPr>
          <p:cNvPr id="58" name="Text Box 98"/>
          <p:cNvSpPr txBox="1">
            <a:spLocks noChangeArrowheads="1"/>
          </p:cNvSpPr>
          <p:nvPr/>
        </p:nvSpPr>
        <p:spPr bwMode="auto">
          <a:xfrm>
            <a:off x="6057902" y="3143250"/>
            <a:ext cx="477112"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dirty="0">
                <a:solidFill>
                  <a:srgbClr val="0000FF"/>
                </a:solidFill>
                <a:latin typeface="Arial" panose="020B0604020202020204" pitchFamily="34" charset="0"/>
                <a:cs typeface="Arial" panose="020B0604020202020204" pitchFamily="34" charset="0"/>
              </a:rPr>
              <a:t>H</a:t>
            </a:r>
          </a:p>
        </p:txBody>
      </p:sp>
      <p:sp>
        <p:nvSpPr>
          <p:cNvPr id="59" name="Text Box 99"/>
          <p:cNvSpPr txBox="1">
            <a:spLocks noChangeArrowheads="1"/>
          </p:cNvSpPr>
          <p:nvPr/>
        </p:nvSpPr>
        <p:spPr bwMode="auto">
          <a:xfrm>
            <a:off x="6571767" y="3085953"/>
            <a:ext cx="460546"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400" dirty="0">
                <a:solidFill>
                  <a:srgbClr val="0000FF"/>
                </a:solidFill>
                <a:latin typeface="Arial" panose="020B0604020202020204" pitchFamily="34" charset="0"/>
                <a:cs typeface="Arial" panose="020B0604020202020204" pitchFamily="34" charset="0"/>
              </a:rPr>
              <a:t>CB</a:t>
            </a:r>
          </a:p>
        </p:txBody>
      </p:sp>
      <p:sp>
        <p:nvSpPr>
          <p:cNvPr id="60" name="Line 100"/>
          <p:cNvSpPr>
            <a:spLocks noChangeShapeType="1"/>
          </p:cNvSpPr>
          <p:nvPr/>
        </p:nvSpPr>
        <p:spPr bwMode="auto">
          <a:xfrm flipV="1">
            <a:off x="6883213" y="2893219"/>
            <a:ext cx="318075"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61" name="Text Box 101"/>
          <p:cNvSpPr txBox="1">
            <a:spLocks noChangeArrowheads="1"/>
          </p:cNvSpPr>
          <p:nvPr/>
        </p:nvSpPr>
        <p:spPr bwMode="auto">
          <a:xfrm>
            <a:off x="7148275" y="2693195"/>
            <a:ext cx="510245"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400" dirty="0">
                <a:solidFill>
                  <a:srgbClr val="0000FF"/>
                </a:solidFill>
                <a:latin typeface="Arial" panose="020B0604020202020204" pitchFamily="34" charset="0"/>
                <a:cs typeface="Arial" panose="020B0604020202020204" pitchFamily="34" charset="0"/>
              </a:rPr>
              <a:t>OG</a:t>
            </a:r>
          </a:p>
        </p:txBody>
      </p:sp>
      <p:sp>
        <p:nvSpPr>
          <p:cNvPr id="62" name="Line 102"/>
          <p:cNvSpPr>
            <a:spLocks noChangeShapeType="1"/>
          </p:cNvSpPr>
          <p:nvPr/>
        </p:nvSpPr>
        <p:spPr bwMode="auto">
          <a:xfrm>
            <a:off x="3834997" y="3993358"/>
            <a:ext cx="424100"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63" name="Line 103"/>
          <p:cNvSpPr>
            <a:spLocks noChangeShapeType="1"/>
          </p:cNvSpPr>
          <p:nvPr/>
        </p:nvSpPr>
        <p:spPr bwMode="auto">
          <a:xfrm flipV="1">
            <a:off x="4577174" y="3943352"/>
            <a:ext cx="344581"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64" name="Text Box 104"/>
          <p:cNvSpPr txBox="1">
            <a:spLocks noChangeArrowheads="1"/>
          </p:cNvSpPr>
          <p:nvPr/>
        </p:nvSpPr>
        <p:spPr bwMode="auto">
          <a:xfrm>
            <a:off x="4206087" y="4243389"/>
            <a:ext cx="47711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dirty="0">
                <a:solidFill>
                  <a:srgbClr val="FF0000"/>
                </a:solidFill>
                <a:latin typeface="Arial" panose="020B0604020202020204" pitchFamily="34" charset="0"/>
                <a:cs typeface="Arial" panose="020B0604020202020204" pitchFamily="34" charset="0"/>
              </a:rPr>
              <a:t>CA</a:t>
            </a:r>
          </a:p>
        </p:txBody>
      </p:sp>
      <p:sp>
        <p:nvSpPr>
          <p:cNvPr id="65" name="Text Box 105"/>
          <p:cNvSpPr txBox="1">
            <a:spLocks noChangeArrowheads="1"/>
          </p:cNvSpPr>
          <p:nvPr/>
        </p:nvSpPr>
        <p:spPr bwMode="auto">
          <a:xfrm>
            <a:off x="4842234" y="3743327"/>
            <a:ext cx="26506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solidFill>
                  <a:srgbClr val="FF0000"/>
                </a:solidFill>
                <a:latin typeface="Arial" panose="020B0604020202020204" pitchFamily="34" charset="0"/>
                <a:cs typeface="Arial" panose="020B0604020202020204" pitchFamily="34" charset="0"/>
              </a:rPr>
              <a:t>C</a:t>
            </a:r>
          </a:p>
        </p:txBody>
      </p:sp>
      <p:sp>
        <p:nvSpPr>
          <p:cNvPr id="66" name="Text Box 106"/>
          <p:cNvSpPr txBox="1">
            <a:spLocks noChangeArrowheads="1"/>
          </p:cNvSpPr>
          <p:nvPr/>
        </p:nvSpPr>
        <p:spPr bwMode="auto">
          <a:xfrm flipV="1">
            <a:off x="3675960" y="3693320"/>
            <a:ext cx="26506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solidFill>
                  <a:srgbClr val="FF0000"/>
                </a:solidFill>
                <a:latin typeface="Arial" panose="020B0604020202020204" pitchFamily="34" charset="0"/>
                <a:cs typeface="Arial" panose="020B0604020202020204" pitchFamily="34" charset="0"/>
              </a:rPr>
              <a:t>N</a:t>
            </a:r>
          </a:p>
        </p:txBody>
      </p:sp>
      <p:sp>
        <p:nvSpPr>
          <p:cNvPr id="67" name="Line 107"/>
          <p:cNvSpPr>
            <a:spLocks noChangeShapeType="1"/>
          </p:cNvSpPr>
          <p:nvPr/>
        </p:nvSpPr>
        <p:spPr bwMode="auto">
          <a:xfrm flipV="1">
            <a:off x="4948259" y="3443287"/>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68" name="Line 108"/>
          <p:cNvSpPr>
            <a:spLocks noChangeShapeType="1"/>
          </p:cNvSpPr>
          <p:nvPr/>
        </p:nvSpPr>
        <p:spPr bwMode="auto">
          <a:xfrm flipV="1">
            <a:off x="5001272" y="3443287"/>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69" name="Text Box 109"/>
          <p:cNvSpPr txBox="1">
            <a:spLocks noChangeArrowheads="1"/>
          </p:cNvSpPr>
          <p:nvPr/>
        </p:nvSpPr>
        <p:spPr bwMode="auto">
          <a:xfrm>
            <a:off x="4842236" y="3143252"/>
            <a:ext cx="212050"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solidFill>
                  <a:srgbClr val="FF0000"/>
                </a:solidFill>
                <a:latin typeface="Arial" panose="020B0604020202020204" pitchFamily="34" charset="0"/>
                <a:cs typeface="Arial" panose="020B0604020202020204" pitchFamily="34" charset="0"/>
              </a:rPr>
              <a:t>O</a:t>
            </a:r>
          </a:p>
        </p:txBody>
      </p:sp>
      <p:sp>
        <p:nvSpPr>
          <p:cNvPr id="70" name="Line 110"/>
          <p:cNvSpPr>
            <a:spLocks noChangeShapeType="1"/>
          </p:cNvSpPr>
          <p:nvPr/>
        </p:nvSpPr>
        <p:spPr bwMode="auto">
          <a:xfrm flipV="1">
            <a:off x="3808492" y="3518297"/>
            <a:ext cx="0"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71" name="Text Box 111"/>
          <p:cNvSpPr txBox="1">
            <a:spLocks noChangeArrowheads="1"/>
          </p:cNvSpPr>
          <p:nvPr/>
        </p:nvSpPr>
        <p:spPr bwMode="auto">
          <a:xfrm flipV="1">
            <a:off x="3649454" y="3302645"/>
            <a:ext cx="318075" cy="4308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a:solidFill>
                  <a:srgbClr val="FF0000"/>
                </a:solidFill>
                <a:latin typeface="Arial" panose="020B0604020202020204" pitchFamily="34" charset="0"/>
                <a:cs typeface="Arial" panose="020B0604020202020204" pitchFamily="34" charset="0"/>
              </a:rPr>
              <a:t> H</a:t>
            </a:r>
            <a:endParaRPr lang="en-US" sz="1400">
              <a:solidFill>
                <a:srgbClr val="FF0000"/>
              </a:solidFill>
              <a:latin typeface="Arial" panose="020B0604020202020204" pitchFamily="34" charset="0"/>
              <a:cs typeface="Arial" panose="020B0604020202020204" pitchFamily="34" charset="0"/>
            </a:endParaRPr>
          </a:p>
        </p:txBody>
      </p:sp>
      <p:sp>
        <p:nvSpPr>
          <p:cNvPr id="72" name="AutoShape 112"/>
          <p:cNvSpPr>
            <a:spLocks noChangeArrowheads="1"/>
          </p:cNvSpPr>
          <p:nvPr/>
        </p:nvSpPr>
        <p:spPr bwMode="auto">
          <a:xfrm rot="21000000">
            <a:off x="4524162" y="4493421"/>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73" name="Line 113"/>
          <p:cNvSpPr>
            <a:spLocks noChangeShapeType="1"/>
          </p:cNvSpPr>
          <p:nvPr/>
        </p:nvSpPr>
        <p:spPr bwMode="auto">
          <a:xfrm>
            <a:off x="5107298" y="3943350"/>
            <a:ext cx="477112" cy="400050"/>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nvGrpSpPr>
          <p:cNvPr id="74" name="Group 114"/>
          <p:cNvGrpSpPr>
            <a:grpSpLocks/>
          </p:cNvGrpSpPr>
          <p:nvPr/>
        </p:nvGrpSpPr>
        <p:grpSpPr bwMode="auto">
          <a:xfrm rot="600000" flipV="1">
            <a:off x="4206085" y="4519464"/>
            <a:ext cx="159038" cy="323999"/>
            <a:chOff x="1728" y="3312"/>
            <a:chExt cx="109" cy="336"/>
          </a:xfrm>
        </p:grpSpPr>
        <p:sp>
          <p:nvSpPr>
            <p:cNvPr id="98" name="Line 115"/>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99" name="Line 116"/>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100" name="Line 117"/>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101" name="Line 118"/>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102" name="Line 119"/>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103" name="Line 120"/>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104" name="Line 121"/>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sp>
          <p:nvSpPr>
            <p:cNvPr id="105" name="Line 122"/>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FF0000"/>
                </a:solidFill>
                <a:latin typeface="Arial" panose="020B0604020202020204" pitchFamily="34" charset="0"/>
                <a:cs typeface="Arial" panose="020B0604020202020204" pitchFamily="34" charset="0"/>
              </a:endParaRPr>
            </a:p>
          </p:txBody>
        </p:sp>
      </p:grpSp>
      <p:sp>
        <p:nvSpPr>
          <p:cNvPr id="75" name="Text Box 123"/>
          <p:cNvSpPr txBox="1">
            <a:spLocks noChangeArrowheads="1"/>
          </p:cNvSpPr>
          <p:nvPr/>
        </p:nvSpPr>
        <p:spPr bwMode="auto">
          <a:xfrm flipV="1">
            <a:off x="3861504" y="4843462"/>
            <a:ext cx="477112"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a:solidFill>
                  <a:srgbClr val="FF0000"/>
                </a:solidFill>
                <a:latin typeface="Arial" panose="020B0604020202020204" pitchFamily="34" charset="0"/>
                <a:cs typeface="Arial" panose="020B0604020202020204" pitchFamily="34" charset="0"/>
              </a:rPr>
              <a:t>H</a:t>
            </a:r>
          </a:p>
        </p:txBody>
      </p:sp>
      <p:sp>
        <p:nvSpPr>
          <p:cNvPr id="76" name="Text Box 124"/>
          <p:cNvSpPr txBox="1">
            <a:spLocks noChangeArrowheads="1"/>
          </p:cNvSpPr>
          <p:nvPr/>
        </p:nvSpPr>
        <p:spPr bwMode="auto">
          <a:xfrm flipV="1">
            <a:off x="4285604" y="4893469"/>
            <a:ext cx="477112" cy="2616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100" dirty="0">
                <a:solidFill>
                  <a:srgbClr val="FF0000"/>
                </a:solidFill>
              </a:rPr>
              <a:t>H</a:t>
            </a:r>
          </a:p>
        </p:txBody>
      </p:sp>
      <p:grpSp>
        <p:nvGrpSpPr>
          <p:cNvPr id="77" name="Group 125"/>
          <p:cNvGrpSpPr>
            <a:grpSpLocks/>
          </p:cNvGrpSpPr>
          <p:nvPr/>
        </p:nvGrpSpPr>
        <p:grpSpPr bwMode="auto">
          <a:xfrm flipV="1">
            <a:off x="2960292" y="2993232"/>
            <a:ext cx="1007237" cy="607368"/>
            <a:chOff x="2160" y="1817"/>
            <a:chExt cx="912" cy="583"/>
          </a:xfrm>
        </p:grpSpPr>
        <p:sp>
          <p:nvSpPr>
            <p:cNvPr id="86" name="AutoShape 126"/>
            <p:cNvSpPr>
              <a:spLocks noChangeArrowheads="1"/>
            </p:cNvSpPr>
            <p:nvPr/>
          </p:nvSpPr>
          <p:spPr bwMode="auto">
            <a:xfrm rot="600000" flipV="1">
              <a:off x="2592" y="1968"/>
              <a:ext cx="96" cy="432"/>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nvGrpSpPr>
            <p:cNvPr id="87" name="Group 127"/>
            <p:cNvGrpSpPr>
              <a:grpSpLocks/>
            </p:cNvGrpSpPr>
            <p:nvPr/>
          </p:nvGrpSpPr>
          <p:grpSpPr bwMode="auto">
            <a:xfrm rot="21000000">
              <a:off x="2304" y="2064"/>
              <a:ext cx="144" cy="311"/>
              <a:chOff x="1728" y="3312"/>
              <a:chExt cx="109" cy="336"/>
            </a:xfrm>
          </p:grpSpPr>
          <p:sp>
            <p:nvSpPr>
              <p:cNvPr id="90" name="Line 128"/>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91" name="Line 129"/>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92" name="Line 130"/>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93" name="Line 131"/>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94" name="Line 132"/>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95" name="Line 133"/>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96" name="Line 134"/>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sp>
            <p:nvSpPr>
              <p:cNvPr id="97" name="Line 135"/>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latin typeface="Arial" panose="020B0604020202020204" pitchFamily="34" charset="0"/>
                  <a:cs typeface="Arial" panose="020B0604020202020204" pitchFamily="34" charset="0"/>
                </a:endParaRPr>
              </a:p>
            </p:txBody>
          </p:sp>
        </p:grpSp>
        <p:sp>
          <p:nvSpPr>
            <p:cNvPr id="88" name="Text Box 136"/>
            <p:cNvSpPr txBox="1">
              <a:spLocks noChangeArrowheads="1"/>
            </p:cNvSpPr>
            <p:nvPr/>
          </p:nvSpPr>
          <p:spPr bwMode="auto">
            <a:xfrm>
              <a:off x="2160" y="1817"/>
              <a:ext cx="432" cy="29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latin typeface="Arial" panose="020B0604020202020204" pitchFamily="34" charset="0"/>
                  <a:cs typeface="Arial" panose="020B0604020202020204" pitchFamily="34" charset="0"/>
                </a:rPr>
                <a:t> </a:t>
              </a:r>
              <a:endParaRPr lang="en-US" sz="1100">
                <a:latin typeface="Arial" panose="020B0604020202020204" pitchFamily="34" charset="0"/>
                <a:cs typeface="Arial" panose="020B0604020202020204" pitchFamily="34" charset="0"/>
              </a:endParaRPr>
            </a:p>
          </p:txBody>
        </p:sp>
        <p:sp>
          <p:nvSpPr>
            <p:cNvPr id="89" name="Text Box 137"/>
            <p:cNvSpPr txBox="1">
              <a:spLocks noChangeArrowheads="1"/>
            </p:cNvSpPr>
            <p:nvPr/>
          </p:nvSpPr>
          <p:spPr bwMode="auto">
            <a:xfrm>
              <a:off x="2688" y="2105"/>
              <a:ext cx="384" cy="29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rot="10800000">
              <a:spAutoFit/>
            </a:bodyPr>
            <a:lstStyle/>
            <a:p>
              <a:pPr>
                <a:spcBef>
                  <a:spcPct val="50000"/>
                </a:spcBef>
              </a:pPr>
              <a:endParaRPr lang="en-US" sz="1400">
                <a:latin typeface="Arial" panose="020B0604020202020204" pitchFamily="34" charset="0"/>
                <a:cs typeface="Arial" panose="020B0604020202020204" pitchFamily="34" charset="0"/>
              </a:endParaRPr>
            </a:p>
          </p:txBody>
        </p:sp>
      </p:grpSp>
      <p:sp>
        <p:nvSpPr>
          <p:cNvPr id="78" name="Text Box 138"/>
          <p:cNvSpPr txBox="1">
            <a:spLocks noChangeArrowheads="1"/>
          </p:cNvSpPr>
          <p:nvPr/>
        </p:nvSpPr>
        <p:spPr bwMode="auto">
          <a:xfrm>
            <a:off x="7254300" y="2243139"/>
            <a:ext cx="265062" cy="30777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400">
                <a:solidFill>
                  <a:srgbClr val="0000FF"/>
                </a:solidFill>
                <a:latin typeface="Arial" panose="020B0604020202020204" pitchFamily="34" charset="0"/>
                <a:cs typeface="Arial" panose="020B0604020202020204" pitchFamily="34" charset="0"/>
              </a:rPr>
              <a:t>H</a:t>
            </a:r>
          </a:p>
        </p:txBody>
      </p:sp>
      <p:sp>
        <p:nvSpPr>
          <p:cNvPr id="79" name="Line 139"/>
          <p:cNvSpPr>
            <a:spLocks noChangeShapeType="1"/>
          </p:cNvSpPr>
          <p:nvPr/>
        </p:nvSpPr>
        <p:spPr bwMode="auto">
          <a:xfrm flipV="1">
            <a:off x="7360327" y="2493171"/>
            <a:ext cx="53012" cy="250031"/>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400">
              <a:solidFill>
                <a:srgbClr val="0000FF"/>
              </a:solidFill>
              <a:latin typeface="Arial" panose="020B0604020202020204" pitchFamily="34" charset="0"/>
              <a:cs typeface="Arial" panose="020B0604020202020204" pitchFamily="34" charset="0"/>
            </a:endParaRPr>
          </a:p>
        </p:txBody>
      </p:sp>
      <p:sp>
        <p:nvSpPr>
          <p:cNvPr id="150" name="Text Box 146"/>
          <p:cNvSpPr txBox="1">
            <a:spLocks noChangeArrowheads="1"/>
          </p:cNvSpPr>
          <p:nvPr/>
        </p:nvSpPr>
        <p:spPr bwMode="auto">
          <a:xfrm>
            <a:off x="5721653" y="857252"/>
            <a:ext cx="1798698" cy="83099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a:r>
              <a:rPr lang="en-US" dirty="0">
                <a:latin typeface="Arial" panose="020B0604020202020204" pitchFamily="34" charset="0"/>
                <a:cs typeface="Arial" panose="020B0604020202020204" pitchFamily="34" charset="0"/>
              </a:rPr>
              <a:t>Lys</a:t>
            </a:r>
            <a:r>
              <a:rPr lang="en-US" dirty="0">
                <a:solidFill>
                  <a:srgbClr val="FF00FF"/>
                </a:solidFill>
                <a:latin typeface="Arial" panose="020B0604020202020204" pitchFamily="34" charset="0"/>
                <a:cs typeface="Arial" panose="020B0604020202020204" pitchFamily="34" charset="0"/>
              </a:rPr>
              <a:t>-</a:t>
            </a:r>
            <a:r>
              <a:rPr lang="en-US" dirty="0">
                <a:solidFill>
                  <a:srgbClr val="FF0000"/>
                </a:solidFill>
                <a:latin typeface="Arial" panose="020B0604020202020204" pitchFamily="34" charset="0"/>
                <a:cs typeface="Arial" panose="020B0604020202020204" pitchFamily="34" charset="0"/>
              </a:rPr>
              <a:t>Gly</a:t>
            </a:r>
            <a:r>
              <a:rPr lang="en-US" dirty="0">
                <a:solidFill>
                  <a:srgbClr val="FF00FF"/>
                </a:solidFill>
                <a:latin typeface="Arial" panose="020B0604020202020204" pitchFamily="34" charset="0"/>
                <a:cs typeface="Arial" panose="020B0604020202020204" pitchFamily="34" charset="0"/>
              </a:rPr>
              <a:t>-</a:t>
            </a:r>
            <a:r>
              <a:rPr lang="en-US" dirty="0">
                <a:solidFill>
                  <a:srgbClr val="0000FF"/>
                </a:solidFill>
                <a:latin typeface="Arial" panose="020B0604020202020204" pitchFamily="34" charset="0"/>
                <a:cs typeface="Arial" panose="020B0604020202020204" pitchFamily="34" charset="0"/>
              </a:rPr>
              <a:t>Ser</a:t>
            </a:r>
          </a:p>
          <a:p>
            <a:pPr algn="ctr"/>
            <a:r>
              <a:rPr lang="en-US" dirty="0">
                <a:latin typeface="Arial" panose="020B0604020202020204" pitchFamily="34" charset="0"/>
                <a:cs typeface="Arial" panose="020B0604020202020204" pitchFamily="34" charset="0"/>
              </a:rPr>
              <a:t>K</a:t>
            </a:r>
            <a:r>
              <a:rPr lang="en-US" dirty="0">
                <a:solidFill>
                  <a:srgbClr val="0000FF"/>
                </a:solidFill>
                <a:latin typeface="Arial" panose="020B0604020202020204" pitchFamily="34" charset="0"/>
                <a:cs typeface="Arial" panose="020B0604020202020204" pitchFamily="34" charset="0"/>
              </a:rPr>
              <a:t>-</a:t>
            </a:r>
            <a:r>
              <a:rPr lang="en-US" dirty="0">
                <a:solidFill>
                  <a:srgbClr val="FF0000"/>
                </a:solidFill>
                <a:latin typeface="Arial" panose="020B0604020202020204" pitchFamily="34" charset="0"/>
                <a:cs typeface="Arial" panose="020B0604020202020204" pitchFamily="34" charset="0"/>
              </a:rPr>
              <a:t>G</a:t>
            </a:r>
            <a:r>
              <a:rPr lang="en-US" dirty="0">
                <a:solidFill>
                  <a:srgbClr val="0000FF"/>
                </a:solidFill>
                <a:latin typeface="Arial" panose="020B0604020202020204" pitchFamily="34" charset="0"/>
                <a:cs typeface="Arial" panose="020B0604020202020204" pitchFamily="34" charset="0"/>
              </a:rPr>
              <a:t>-S</a:t>
            </a:r>
          </a:p>
        </p:txBody>
      </p:sp>
      <p:sp>
        <p:nvSpPr>
          <p:cNvPr id="3" name="Circular Arrow 2">
            <a:extLst>
              <a:ext uri="{FF2B5EF4-FFF2-40B4-BE49-F238E27FC236}">
                <a16:creationId xmlns:a16="http://schemas.microsoft.com/office/drawing/2014/main" id="{26CF9CBD-D3A6-DB46-949F-C95768AF2D5E}"/>
              </a:ext>
            </a:extLst>
          </p:cNvPr>
          <p:cNvSpPr/>
          <p:nvPr/>
        </p:nvSpPr>
        <p:spPr>
          <a:xfrm rot="947370">
            <a:off x="2396047" y="3449074"/>
            <a:ext cx="400050" cy="444270"/>
          </a:xfrm>
          <a:prstGeom prst="circularArrow">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solidFill>
                <a:schemeClr val="tx1"/>
              </a:solidFill>
            </a:endParaRPr>
          </a:p>
        </p:txBody>
      </p:sp>
      <p:sp>
        <p:nvSpPr>
          <p:cNvPr id="151" name="Circular Arrow 150">
            <a:extLst>
              <a:ext uri="{FF2B5EF4-FFF2-40B4-BE49-F238E27FC236}">
                <a16:creationId xmlns:a16="http://schemas.microsoft.com/office/drawing/2014/main" id="{203F6D57-2900-5245-B929-D7CAF136FDC6}"/>
              </a:ext>
            </a:extLst>
          </p:cNvPr>
          <p:cNvSpPr/>
          <p:nvPr/>
        </p:nvSpPr>
        <p:spPr>
          <a:xfrm rot="947370">
            <a:off x="2787863" y="2885091"/>
            <a:ext cx="400050" cy="444270"/>
          </a:xfrm>
          <a:prstGeom prst="circularArrow">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solidFill>
                <a:schemeClr val="tx1"/>
              </a:solidFill>
            </a:endParaRPr>
          </a:p>
        </p:txBody>
      </p:sp>
      <p:sp>
        <p:nvSpPr>
          <p:cNvPr id="152" name="Circular Arrow 151">
            <a:extLst>
              <a:ext uri="{FF2B5EF4-FFF2-40B4-BE49-F238E27FC236}">
                <a16:creationId xmlns:a16="http://schemas.microsoft.com/office/drawing/2014/main" id="{F6373215-EB9F-2E47-A093-DC8DBD97385B}"/>
              </a:ext>
            </a:extLst>
          </p:cNvPr>
          <p:cNvSpPr/>
          <p:nvPr/>
        </p:nvSpPr>
        <p:spPr>
          <a:xfrm rot="947370">
            <a:off x="3119960" y="2459238"/>
            <a:ext cx="400050" cy="444270"/>
          </a:xfrm>
          <a:prstGeom prst="circularArrow">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solidFill>
                <a:schemeClr val="tx1"/>
              </a:solidFill>
            </a:endParaRPr>
          </a:p>
        </p:txBody>
      </p:sp>
      <p:sp>
        <p:nvSpPr>
          <p:cNvPr id="153" name="Circular Arrow 152">
            <a:extLst>
              <a:ext uri="{FF2B5EF4-FFF2-40B4-BE49-F238E27FC236}">
                <a16:creationId xmlns:a16="http://schemas.microsoft.com/office/drawing/2014/main" id="{A02D518D-76D5-9E41-B4B2-C6C4D70793DC}"/>
              </a:ext>
            </a:extLst>
          </p:cNvPr>
          <p:cNvSpPr/>
          <p:nvPr/>
        </p:nvSpPr>
        <p:spPr>
          <a:xfrm rot="947370">
            <a:off x="3592745" y="1938968"/>
            <a:ext cx="400050" cy="444270"/>
          </a:xfrm>
          <a:prstGeom prst="circularArrow">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solidFill>
                <a:schemeClr val="tx1"/>
              </a:solidFill>
            </a:endParaRPr>
          </a:p>
        </p:txBody>
      </p:sp>
      <p:sp>
        <p:nvSpPr>
          <p:cNvPr id="155" name="Circular Arrow 154">
            <a:extLst>
              <a:ext uri="{FF2B5EF4-FFF2-40B4-BE49-F238E27FC236}">
                <a16:creationId xmlns:a16="http://schemas.microsoft.com/office/drawing/2014/main" id="{B014E703-F90E-B04D-8E80-C725F30B4090}"/>
              </a:ext>
            </a:extLst>
          </p:cNvPr>
          <p:cNvSpPr/>
          <p:nvPr/>
        </p:nvSpPr>
        <p:spPr>
          <a:xfrm rot="947370">
            <a:off x="6348686" y="3330542"/>
            <a:ext cx="400050" cy="444270"/>
          </a:xfrm>
          <a:prstGeom prst="circularArrow">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solidFill>
                <a:schemeClr val="tx1"/>
              </a:solidFill>
            </a:endParaRPr>
          </a:p>
        </p:txBody>
      </p:sp>
      <p:sp>
        <p:nvSpPr>
          <p:cNvPr id="5" name="TextBox 4">
            <a:extLst>
              <a:ext uri="{FF2B5EF4-FFF2-40B4-BE49-F238E27FC236}">
                <a16:creationId xmlns:a16="http://schemas.microsoft.com/office/drawing/2014/main" id="{F2A6F307-2237-724A-9953-7C05290AA833}"/>
              </a:ext>
            </a:extLst>
          </p:cNvPr>
          <p:cNvSpPr txBox="1"/>
          <p:nvPr/>
        </p:nvSpPr>
        <p:spPr>
          <a:xfrm>
            <a:off x="2159654" y="2914529"/>
            <a:ext cx="608738" cy="461665"/>
          </a:xfrm>
          <a:prstGeom prst="rect">
            <a:avLst/>
          </a:prstGeom>
          <a:noFill/>
        </p:spPr>
        <p:txBody>
          <a:bodyPr wrap="square" rtlCol="0">
            <a:spAutoFit/>
          </a:bodyPr>
          <a:lstStyle/>
          <a:p>
            <a:r>
              <a:rPr lang="en-US" dirty="0">
                <a:solidFill>
                  <a:srgbClr val="FF0000"/>
                </a:solidFill>
                <a:latin typeface="Symbol" pitchFamily="2" charset="2"/>
              </a:rPr>
              <a:t>c</a:t>
            </a:r>
            <a:r>
              <a:rPr lang="en-US" baseline="-25000" dirty="0">
                <a:solidFill>
                  <a:srgbClr val="FF0000"/>
                </a:solidFill>
                <a:latin typeface="Symbol" pitchFamily="2" charset="2"/>
              </a:rPr>
              <a:t>1</a:t>
            </a:r>
            <a:endParaRPr lang="en-US" dirty="0">
              <a:solidFill>
                <a:srgbClr val="FF0000"/>
              </a:solidFill>
              <a:latin typeface="Symbol" pitchFamily="2" charset="2"/>
            </a:endParaRPr>
          </a:p>
        </p:txBody>
      </p:sp>
      <p:sp>
        <p:nvSpPr>
          <p:cNvPr id="156" name="TextBox 155">
            <a:extLst>
              <a:ext uri="{FF2B5EF4-FFF2-40B4-BE49-F238E27FC236}">
                <a16:creationId xmlns:a16="http://schemas.microsoft.com/office/drawing/2014/main" id="{7DDCAD41-ECCC-C744-889A-38A70032B8A6}"/>
              </a:ext>
            </a:extLst>
          </p:cNvPr>
          <p:cNvSpPr txBox="1"/>
          <p:nvPr/>
        </p:nvSpPr>
        <p:spPr>
          <a:xfrm>
            <a:off x="2441900" y="2479557"/>
            <a:ext cx="608738" cy="461665"/>
          </a:xfrm>
          <a:prstGeom prst="rect">
            <a:avLst/>
          </a:prstGeom>
          <a:noFill/>
        </p:spPr>
        <p:txBody>
          <a:bodyPr wrap="square" rtlCol="0">
            <a:spAutoFit/>
          </a:bodyPr>
          <a:lstStyle/>
          <a:p>
            <a:r>
              <a:rPr lang="en-US" dirty="0">
                <a:solidFill>
                  <a:srgbClr val="FF0000"/>
                </a:solidFill>
                <a:latin typeface="Symbol" pitchFamily="2" charset="2"/>
              </a:rPr>
              <a:t>c</a:t>
            </a:r>
            <a:r>
              <a:rPr lang="en-US" baseline="-25000" dirty="0">
                <a:solidFill>
                  <a:srgbClr val="FF0000"/>
                </a:solidFill>
                <a:latin typeface="Symbol" pitchFamily="2" charset="2"/>
              </a:rPr>
              <a:t>2</a:t>
            </a:r>
            <a:endParaRPr lang="en-US" dirty="0">
              <a:solidFill>
                <a:srgbClr val="FF0000"/>
              </a:solidFill>
              <a:latin typeface="Symbol" pitchFamily="2" charset="2"/>
            </a:endParaRPr>
          </a:p>
        </p:txBody>
      </p:sp>
      <p:sp>
        <p:nvSpPr>
          <p:cNvPr id="157" name="TextBox 156">
            <a:extLst>
              <a:ext uri="{FF2B5EF4-FFF2-40B4-BE49-F238E27FC236}">
                <a16:creationId xmlns:a16="http://schemas.microsoft.com/office/drawing/2014/main" id="{29A38C38-5A21-B944-A39C-682E42309180}"/>
              </a:ext>
            </a:extLst>
          </p:cNvPr>
          <p:cNvSpPr txBox="1"/>
          <p:nvPr/>
        </p:nvSpPr>
        <p:spPr>
          <a:xfrm>
            <a:off x="2828863" y="2021838"/>
            <a:ext cx="608738" cy="461665"/>
          </a:xfrm>
          <a:prstGeom prst="rect">
            <a:avLst/>
          </a:prstGeom>
          <a:noFill/>
        </p:spPr>
        <p:txBody>
          <a:bodyPr wrap="square" rtlCol="0">
            <a:spAutoFit/>
          </a:bodyPr>
          <a:lstStyle/>
          <a:p>
            <a:r>
              <a:rPr lang="en-US" dirty="0">
                <a:solidFill>
                  <a:srgbClr val="FF0000"/>
                </a:solidFill>
                <a:latin typeface="Symbol" pitchFamily="2" charset="2"/>
              </a:rPr>
              <a:t>c</a:t>
            </a:r>
            <a:r>
              <a:rPr lang="en-US" baseline="-25000" dirty="0">
                <a:solidFill>
                  <a:srgbClr val="FF0000"/>
                </a:solidFill>
                <a:latin typeface="Symbol" pitchFamily="2" charset="2"/>
              </a:rPr>
              <a:t>3</a:t>
            </a:r>
            <a:endParaRPr lang="en-US" dirty="0">
              <a:solidFill>
                <a:srgbClr val="FF0000"/>
              </a:solidFill>
              <a:latin typeface="Symbol" pitchFamily="2" charset="2"/>
            </a:endParaRPr>
          </a:p>
        </p:txBody>
      </p:sp>
      <p:sp>
        <p:nvSpPr>
          <p:cNvPr id="158" name="TextBox 157">
            <a:extLst>
              <a:ext uri="{FF2B5EF4-FFF2-40B4-BE49-F238E27FC236}">
                <a16:creationId xmlns:a16="http://schemas.microsoft.com/office/drawing/2014/main" id="{B18D03CA-F178-9D4A-916C-4C323901D251}"/>
              </a:ext>
            </a:extLst>
          </p:cNvPr>
          <p:cNvSpPr txBox="1"/>
          <p:nvPr/>
        </p:nvSpPr>
        <p:spPr>
          <a:xfrm>
            <a:off x="3652666" y="1430376"/>
            <a:ext cx="608738" cy="461665"/>
          </a:xfrm>
          <a:prstGeom prst="rect">
            <a:avLst/>
          </a:prstGeom>
          <a:noFill/>
        </p:spPr>
        <p:txBody>
          <a:bodyPr wrap="square" rtlCol="0">
            <a:spAutoFit/>
          </a:bodyPr>
          <a:lstStyle/>
          <a:p>
            <a:r>
              <a:rPr lang="en-US" dirty="0">
                <a:solidFill>
                  <a:srgbClr val="FF0000"/>
                </a:solidFill>
                <a:latin typeface="Symbol" pitchFamily="2" charset="2"/>
              </a:rPr>
              <a:t>c</a:t>
            </a:r>
            <a:r>
              <a:rPr lang="en-US" baseline="-25000" dirty="0">
                <a:solidFill>
                  <a:srgbClr val="FF0000"/>
                </a:solidFill>
                <a:latin typeface="Symbol" pitchFamily="2" charset="2"/>
              </a:rPr>
              <a:t>4</a:t>
            </a:r>
            <a:endParaRPr lang="en-US" dirty="0">
              <a:solidFill>
                <a:srgbClr val="FF0000"/>
              </a:solidFill>
              <a:latin typeface="Symbol" pitchFamily="2" charset="2"/>
            </a:endParaRPr>
          </a:p>
        </p:txBody>
      </p:sp>
      <p:sp>
        <p:nvSpPr>
          <p:cNvPr id="159" name="TextBox 158">
            <a:extLst>
              <a:ext uri="{FF2B5EF4-FFF2-40B4-BE49-F238E27FC236}">
                <a16:creationId xmlns:a16="http://schemas.microsoft.com/office/drawing/2014/main" id="{4395F1DE-FA64-0A4C-B256-F8DCC11C7A09}"/>
              </a:ext>
            </a:extLst>
          </p:cNvPr>
          <p:cNvSpPr txBox="1"/>
          <p:nvPr/>
        </p:nvSpPr>
        <p:spPr>
          <a:xfrm>
            <a:off x="6669043" y="3343275"/>
            <a:ext cx="608738" cy="461665"/>
          </a:xfrm>
          <a:prstGeom prst="rect">
            <a:avLst/>
          </a:prstGeom>
          <a:noFill/>
        </p:spPr>
        <p:txBody>
          <a:bodyPr wrap="square" rtlCol="0">
            <a:spAutoFit/>
          </a:bodyPr>
          <a:lstStyle/>
          <a:p>
            <a:r>
              <a:rPr lang="en-US" dirty="0">
                <a:solidFill>
                  <a:srgbClr val="FF0000"/>
                </a:solidFill>
                <a:latin typeface="Symbol" pitchFamily="2" charset="2"/>
              </a:rPr>
              <a:t>c</a:t>
            </a:r>
            <a:r>
              <a:rPr lang="en-US" baseline="-25000" dirty="0">
                <a:solidFill>
                  <a:srgbClr val="FF0000"/>
                </a:solidFill>
                <a:latin typeface="Symbol" pitchFamily="2" charset="2"/>
              </a:rPr>
              <a:t>1</a:t>
            </a:r>
            <a:endParaRPr lang="en-US" dirty="0">
              <a:solidFill>
                <a:srgbClr val="FF0000"/>
              </a:solidFill>
              <a:latin typeface="Symbol" pitchFamily="2" charset="2"/>
            </a:endParaRPr>
          </a:p>
        </p:txBody>
      </p:sp>
    </p:spTree>
    <p:extLst>
      <p:ext uri="{BB962C8B-B14F-4D97-AF65-F5344CB8AC3E}">
        <p14:creationId xmlns:p14="http://schemas.microsoft.com/office/powerpoint/2010/main" val="97458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7761" y="57150"/>
            <a:ext cx="5829300" cy="857250"/>
          </a:xfrm>
        </p:spPr>
        <p:txBody>
          <a:bodyPr>
            <a:noAutofit/>
          </a:bodyPr>
          <a:lstStyle/>
          <a:p>
            <a:r>
              <a:rPr lang="en-US" sz="2400" dirty="0">
                <a:solidFill>
                  <a:srgbClr val="0000FF"/>
                </a:solidFill>
              </a:rPr>
              <a:t>Side-chain Degrees of Freedom Are (mostly) Discrete -- Rotamers</a:t>
            </a:r>
          </a:p>
        </p:txBody>
      </p:sp>
      <p:sp>
        <p:nvSpPr>
          <p:cNvPr id="4" name="TextBox 3"/>
          <p:cNvSpPr txBox="1"/>
          <p:nvPr/>
        </p:nvSpPr>
        <p:spPr>
          <a:xfrm>
            <a:off x="6267229" y="2800352"/>
            <a:ext cx="1238250" cy="646331"/>
          </a:xfrm>
          <a:prstGeom prst="rect">
            <a:avLst/>
          </a:prstGeom>
          <a:noFill/>
        </p:spPr>
        <p:txBody>
          <a:bodyPr wrap="square" rtlCol="0">
            <a:spAutoFit/>
          </a:bodyPr>
          <a:lstStyle/>
          <a:p>
            <a:r>
              <a:rPr lang="en-US" sz="1800" dirty="0"/>
              <a:t>Lysine</a:t>
            </a:r>
          </a:p>
          <a:p>
            <a:r>
              <a:rPr lang="en-US" sz="1800" dirty="0"/>
              <a:t>chi1</a:t>
            </a:r>
          </a:p>
        </p:txBody>
      </p:sp>
      <p:sp>
        <p:nvSpPr>
          <p:cNvPr id="5" name="TextBox 4">
            <a:extLst>
              <a:ext uri="{FF2B5EF4-FFF2-40B4-BE49-F238E27FC236}">
                <a16:creationId xmlns:a16="http://schemas.microsoft.com/office/drawing/2014/main" id="{3A22CEB1-A840-F448-B872-7A7BC45AFB3B}"/>
              </a:ext>
            </a:extLst>
          </p:cNvPr>
          <p:cNvSpPr txBox="1"/>
          <p:nvPr/>
        </p:nvSpPr>
        <p:spPr>
          <a:xfrm>
            <a:off x="3442511" y="3767015"/>
            <a:ext cx="447558" cy="369332"/>
          </a:xfrm>
          <a:prstGeom prst="rect">
            <a:avLst/>
          </a:prstGeom>
          <a:noFill/>
        </p:spPr>
        <p:txBody>
          <a:bodyPr wrap="none" rtlCol="0">
            <a:spAutoFit/>
          </a:bodyPr>
          <a:lstStyle/>
          <a:p>
            <a:r>
              <a:rPr lang="en-US" sz="1800" dirty="0">
                <a:solidFill>
                  <a:srgbClr val="FF0000"/>
                </a:solidFill>
              </a:rPr>
              <a:t>g+</a:t>
            </a:r>
          </a:p>
        </p:txBody>
      </p:sp>
      <p:sp>
        <p:nvSpPr>
          <p:cNvPr id="6" name="TextBox 5">
            <a:extLst>
              <a:ext uri="{FF2B5EF4-FFF2-40B4-BE49-F238E27FC236}">
                <a16:creationId xmlns:a16="http://schemas.microsoft.com/office/drawing/2014/main" id="{26029226-C77C-F242-92DF-E719D80859BD}"/>
              </a:ext>
            </a:extLst>
          </p:cNvPr>
          <p:cNvSpPr txBox="1"/>
          <p:nvPr/>
        </p:nvSpPr>
        <p:spPr>
          <a:xfrm>
            <a:off x="4457700" y="2528257"/>
            <a:ext cx="248786" cy="369332"/>
          </a:xfrm>
          <a:prstGeom prst="rect">
            <a:avLst/>
          </a:prstGeom>
          <a:noFill/>
        </p:spPr>
        <p:txBody>
          <a:bodyPr wrap="none" rtlCol="0">
            <a:spAutoFit/>
          </a:bodyPr>
          <a:lstStyle/>
          <a:p>
            <a:r>
              <a:rPr lang="en-US" sz="1800" dirty="0">
                <a:solidFill>
                  <a:srgbClr val="FF0000"/>
                </a:solidFill>
              </a:rPr>
              <a:t>t</a:t>
            </a:r>
          </a:p>
        </p:txBody>
      </p:sp>
      <p:sp>
        <p:nvSpPr>
          <p:cNvPr id="7" name="TextBox 6">
            <a:extLst>
              <a:ext uri="{FF2B5EF4-FFF2-40B4-BE49-F238E27FC236}">
                <a16:creationId xmlns:a16="http://schemas.microsoft.com/office/drawing/2014/main" id="{65BECDE9-A401-6643-94AF-89FAC2057168}"/>
              </a:ext>
            </a:extLst>
          </p:cNvPr>
          <p:cNvSpPr txBox="1"/>
          <p:nvPr/>
        </p:nvSpPr>
        <p:spPr>
          <a:xfrm>
            <a:off x="5425055" y="1790171"/>
            <a:ext cx="389850" cy="369332"/>
          </a:xfrm>
          <a:prstGeom prst="rect">
            <a:avLst/>
          </a:prstGeom>
          <a:noFill/>
        </p:spPr>
        <p:txBody>
          <a:bodyPr wrap="none" rtlCol="0">
            <a:spAutoFit/>
          </a:bodyPr>
          <a:lstStyle/>
          <a:p>
            <a:r>
              <a:rPr lang="en-US" sz="1800" dirty="0">
                <a:solidFill>
                  <a:srgbClr val="FF0000"/>
                </a:solidFill>
              </a:rPr>
              <a:t>g-</a:t>
            </a:r>
          </a:p>
        </p:txBody>
      </p:sp>
      <p:pic>
        <p:nvPicPr>
          <p:cNvPr id="9" name="Picture 8">
            <a:extLst>
              <a:ext uri="{FF2B5EF4-FFF2-40B4-BE49-F238E27FC236}">
                <a16:creationId xmlns:a16="http://schemas.microsoft.com/office/drawing/2014/main" id="{967B8F1F-C4A7-C643-9335-D65256D5AB4B}"/>
              </a:ext>
            </a:extLst>
          </p:cNvPr>
          <p:cNvPicPr>
            <a:picLocks noChangeAspect="1"/>
          </p:cNvPicPr>
          <p:nvPr/>
        </p:nvPicPr>
        <p:blipFill>
          <a:blip r:embed="rId2"/>
          <a:stretch>
            <a:fillRect/>
          </a:stretch>
        </p:blipFill>
        <p:spPr>
          <a:xfrm>
            <a:off x="1315633" y="2079365"/>
            <a:ext cx="904875" cy="923925"/>
          </a:xfrm>
          <a:prstGeom prst="rect">
            <a:avLst/>
          </a:prstGeom>
        </p:spPr>
      </p:pic>
      <p:pic>
        <p:nvPicPr>
          <p:cNvPr id="11" name="Picture 10">
            <a:extLst>
              <a:ext uri="{FF2B5EF4-FFF2-40B4-BE49-F238E27FC236}">
                <a16:creationId xmlns:a16="http://schemas.microsoft.com/office/drawing/2014/main" id="{6AD82E81-F175-5D40-A99C-ABD166399D7A}"/>
              </a:ext>
            </a:extLst>
          </p:cNvPr>
          <p:cNvPicPr>
            <a:picLocks noChangeAspect="1"/>
          </p:cNvPicPr>
          <p:nvPr/>
        </p:nvPicPr>
        <p:blipFill>
          <a:blip r:embed="rId3"/>
          <a:stretch>
            <a:fillRect/>
          </a:stretch>
        </p:blipFill>
        <p:spPr>
          <a:xfrm>
            <a:off x="3371852" y="1022866"/>
            <a:ext cx="780208" cy="737843"/>
          </a:xfrm>
          <a:prstGeom prst="rect">
            <a:avLst/>
          </a:prstGeom>
        </p:spPr>
      </p:pic>
      <p:pic>
        <p:nvPicPr>
          <p:cNvPr id="13" name="Picture 12">
            <a:extLst>
              <a:ext uri="{FF2B5EF4-FFF2-40B4-BE49-F238E27FC236}">
                <a16:creationId xmlns:a16="http://schemas.microsoft.com/office/drawing/2014/main" id="{915FB8A4-BC15-D649-97D8-F76FE3687DB3}"/>
              </a:ext>
            </a:extLst>
          </p:cNvPr>
          <p:cNvPicPr>
            <a:picLocks noChangeAspect="1"/>
          </p:cNvPicPr>
          <p:nvPr/>
        </p:nvPicPr>
        <p:blipFill>
          <a:blip r:embed="rId4"/>
          <a:stretch>
            <a:fillRect/>
          </a:stretch>
        </p:blipFill>
        <p:spPr>
          <a:xfrm>
            <a:off x="4229102" y="996117"/>
            <a:ext cx="603250" cy="685800"/>
          </a:xfrm>
          <a:prstGeom prst="rect">
            <a:avLst/>
          </a:prstGeom>
        </p:spPr>
      </p:pic>
      <p:pic>
        <p:nvPicPr>
          <p:cNvPr id="15" name="Picture 14">
            <a:extLst>
              <a:ext uri="{FF2B5EF4-FFF2-40B4-BE49-F238E27FC236}">
                <a16:creationId xmlns:a16="http://schemas.microsoft.com/office/drawing/2014/main" id="{D16118C8-4EE8-C14A-9927-69F8C9682C24}"/>
              </a:ext>
            </a:extLst>
          </p:cNvPr>
          <p:cNvPicPr>
            <a:picLocks noChangeAspect="1"/>
          </p:cNvPicPr>
          <p:nvPr/>
        </p:nvPicPr>
        <p:blipFill>
          <a:blip r:embed="rId5"/>
          <a:stretch>
            <a:fillRect/>
          </a:stretch>
        </p:blipFill>
        <p:spPr>
          <a:xfrm>
            <a:off x="5020810" y="990039"/>
            <a:ext cx="808490" cy="764590"/>
          </a:xfrm>
          <a:prstGeom prst="rect">
            <a:avLst/>
          </a:prstGeom>
        </p:spPr>
      </p:pic>
      <p:sp>
        <p:nvSpPr>
          <p:cNvPr id="16" name="TextBox 15">
            <a:extLst>
              <a:ext uri="{FF2B5EF4-FFF2-40B4-BE49-F238E27FC236}">
                <a16:creationId xmlns:a16="http://schemas.microsoft.com/office/drawing/2014/main" id="{8B0FD4DC-8C0C-E445-8568-28189B2D7125}"/>
              </a:ext>
            </a:extLst>
          </p:cNvPr>
          <p:cNvSpPr txBox="1"/>
          <p:nvPr/>
        </p:nvSpPr>
        <p:spPr>
          <a:xfrm>
            <a:off x="6343650" y="1085852"/>
            <a:ext cx="1695450" cy="646331"/>
          </a:xfrm>
          <a:prstGeom prst="rect">
            <a:avLst/>
          </a:prstGeom>
          <a:noFill/>
        </p:spPr>
        <p:txBody>
          <a:bodyPr wrap="square" rtlCol="0">
            <a:spAutoFit/>
          </a:bodyPr>
          <a:lstStyle/>
          <a:p>
            <a:r>
              <a:rPr lang="en-US" sz="1800" dirty="0">
                <a:solidFill>
                  <a:srgbClr val="FF0000"/>
                </a:solidFill>
              </a:rPr>
              <a:t>Staggered conformations</a:t>
            </a:r>
          </a:p>
        </p:txBody>
      </p:sp>
      <p:sp>
        <p:nvSpPr>
          <p:cNvPr id="17" name="TextBox 16">
            <a:extLst>
              <a:ext uri="{FF2B5EF4-FFF2-40B4-BE49-F238E27FC236}">
                <a16:creationId xmlns:a16="http://schemas.microsoft.com/office/drawing/2014/main" id="{99646106-294E-7B45-A951-E008D93F384B}"/>
              </a:ext>
            </a:extLst>
          </p:cNvPr>
          <p:cNvSpPr txBox="1"/>
          <p:nvPr/>
        </p:nvSpPr>
        <p:spPr>
          <a:xfrm>
            <a:off x="1247629" y="1425402"/>
            <a:ext cx="1371600" cy="715581"/>
          </a:xfrm>
          <a:prstGeom prst="rect">
            <a:avLst/>
          </a:prstGeom>
          <a:noFill/>
        </p:spPr>
        <p:txBody>
          <a:bodyPr wrap="square" rtlCol="0">
            <a:spAutoFit/>
          </a:bodyPr>
          <a:lstStyle/>
          <a:p>
            <a:r>
              <a:rPr lang="en-US" sz="1350" dirty="0">
                <a:solidFill>
                  <a:schemeClr val="tx2"/>
                </a:solidFill>
              </a:rPr>
              <a:t>sp</a:t>
            </a:r>
            <a:r>
              <a:rPr lang="en-US" sz="1350" baseline="30000" dirty="0">
                <a:solidFill>
                  <a:schemeClr val="tx2"/>
                </a:solidFill>
              </a:rPr>
              <a:t>3</a:t>
            </a:r>
            <a:r>
              <a:rPr lang="en-US" sz="1350" dirty="0">
                <a:solidFill>
                  <a:schemeClr val="tx2"/>
                </a:solidFill>
              </a:rPr>
              <a:t>-sp</a:t>
            </a:r>
            <a:r>
              <a:rPr lang="en-US" sz="1350" baseline="30000" dirty="0">
                <a:solidFill>
                  <a:schemeClr val="tx2"/>
                </a:solidFill>
              </a:rPr>
              <a:t>3</a:t>
            </a:r>
          </a:p>
          <a:p>
            <a:r>
              <a:rPr lang="en-US" sz="1350" dirty="0">
                <a:solidFill>
                  <a:schemeClr val="tx2"/>
                </a:solidFill>
              </a:rPr>
              <a:t>Eclipsed conformations:</a:t>
            </a:r>
          </a:p>
        </p:txBody>
      </p:sp>
      <p:pic>
        <p:nvPicPr>
          <p:cNvPr id="19" name="Picture 18">
            <a:extLst>
              <a:ext uri="{FF2B5EF4-FFF2-40B4-BE49-F238E27FC236}">
                <a16:creationId xmlns:a16="http://schemas.microsoft.com/office/drawing/2014/main" id="{460A6FF6-9E35-A541-9066-179387724FD5}"/>
              </a:ext>
            </a:extLst>
          </p:cNvPr>
          <p:cNvPicPr>
            <a:picLocks noChangeAspect="1"/>
          </p:cNvPicPr>
          <p:nvPr/>
        </p:nvPicPr>
        <p:blipFill>
          <a:blip r:embed="rId6"/>
          <a:stretch>
            <a:fillRect/>
          </a:stretch>
        </p:blipFill>
        <p:spPr>
          <a:xfrm>
            <a:off x="1247629" y="3026075"/>
            <a:ext cx="1071563" cy="923925"/>
          </a:xfrm>
          <a:prstGeom prst="rect">
            <a:avLst/>
          </a:prstGeom>
        </p:spPr>
      </p:pic>
      <p:pic>
        <p:nvPicPr>
          <p:cNvPr id="21" name="Picture 20">
            <a:extLst>
              <a:ext uri="{FF2B5EF4-FFF2-40B4-BE49-F238E27FC236}">
                <a16:creationId xmlns:a16="http://schemas.microsoft.com/office/drawing/2014/main" id="{F0C303E3-D2CA-0D47-A26E-B232491A53F5}"/>
              </a:ext>
            </a:extLst>
          </p:cNvPr>
          <p:cNvPicPr>
            <a:picLocks noChangeAspect="1"/>
          </p:cNvPicPr>
          <p:nvPr/>
        </p:nvPicPr>
        <p:blipFill>
          <a:blip r:embed="rId7"/>
          <a:stretch>
            <a:fillRect/>
          </a:stretch>
        </p:blipFill>
        <p:spPr>
          <a:xfrm>
            <a:off x="1183919" y="4029877"/>
            <a:ext cx="1036589" cy="1096601"/>
          </a:xfrm>
          <a:prstGeom prst="rect">
            <a:avLst/>
          </a:prstGeom>
        </p:spPr>
      </p:pic>
      <p:sp>
        <p:nvSpPr>
          <p:cNvPr id="22" name="Down Arrow 21">
            <a:extLst>
              <a:ext uri="{FF2B5EF4-FFF2-40B4-BE49-F238E27FC236}">
                <a16:creationId xmlns:a16="http://schemas.microsoft.com/office/drawing/2014/main" id="{27EBC540-E3E3-684E-9C1C-70E0BC56042D}"/>
              </a:ext>
            </a:extLst>
          </p:cNvPr>
          <p:cNvSpPr/>
          <p:nvPr/>
        </p:nvSpPr>
        <p:spPr>
          <a:xfrm>
            <a:off x="3159140" y="3954730"/>
            <a:ext cx="112557" cy="489084"/>
          </a:xfrm>
          <a:prstGeom prst="downArrow">
            <a:avLst/>
          </a:prstGeom>
          <a:solidFill>
            <a:schemeClr val="accent2"/>
          </a:solidFill>
          <a:ln>
            <a:solidFill>
              <a:schemeClr val="tx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23" name="Down Arrow 22">
            <a:extLst>
              <a:ext uri="{FF2B5EF4-FFF2-40B4-BE49-F238E27FC236}">
                <a16:creationId xmlns:a16="http://schemas.microsoft.com/office/drawing/2014/main" id="{B9057BFC-DDB7-644C-8FE4-523295CF8080}"/>
              </a:ext>
            </a:extLst>
          </p:cNvPr>
          <p:cNvSpPr/>
          <p:nvPr/>
        </p:nvSpPr>
        <p:spPr>
          <a:xfrm>
            <a:off x="4015120" y="3940138"/>
            <a:ext cx="112557" cy="489084"/>
          </a:xfrm>
          <a:prstGeom prst="downArrow">
            <a:avLst/>
          </a:prstGeom>
          <a:solidFill>
            <a:schemeClr val="accent2"/>
          </a:solidFill>
          <a:ln>
            <a:solidFill>
              <a:schemeClr val="tx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24" name="Down Arrow 23">
            <a:extLst>
              <a:ext uri="{FF2B5EF4-FFF2-40B4-BE49-F238E27FC236}">
                <a16:creationId xmlns:a16="http://schemas.microsoft.com/office/drawing/2014/main" id="{57A9A726-2D0A-BC42-BF82-00FDF66CB595}"/>
              </a:ext>
            </a:extLst>
          </p:cNvPr>
          <p:cNvSpPr/>
          <p:nvPr/>
        </p:nvSpPr>
        <p:spPr>
          <a:xfrm>
            <a:off x="4954767" y="3969321"/>
            <a:ext cx="112557" cy="489084"/>
          </a:xfrm>
          <a:prstGeom prst="downArrow">
            <a:avLst/>
          </a:prstGeom>
          <a:solidFill>
            <a:schemeClr val="accent2"/>
          </a:solidFill>
          <a:ln>
            <a:solidFill>
              <a:schemeClr val="tx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cxnSp>
        <p:nvCxnSpPr>
          <p:cNvPr id="26" name="Straight Arrow Connector 25">
            <a:extLst>
              <a:ext uri="{FF2B5EF4-FFF2-40B4-BE49-F238E27FC236}">
                <a16:creationId xmlns:a16="http://schemas.microsoft.com/office/drawing/2014/main" id="{9AB522F7-1315-6642-87A4-BB45D315022C}"/>
              </a:ext>
            </a:extLst>
          </p:cNvPr>
          <p:cNvCxnSpPr>
            <a:cxnSpLocks/>
          </p:cNvCxnSpPr>
          <p:nvPr/>
        </p:nvCxnSpPr>
        <p:spPr>
          <a:xfrm flipH="1" flipV="1">
            <a:off x="5857875" y="1419712"/>
            <a:ext cx="457200" cy="569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4492D0D4-E7B1-E945-ADA8-187311AFDD9A}"/>
              </a:ext>
            </a:extLst>
          </p:cNvPr>
          <p:cNvCxnSpPr/>
          <p:nvPr/>
        </p:nvCxnSpPr>
        <p:spPr>
          <a:xfrm>
            <a:off x="2114550" y="4286250"/>
            <a:ext cx="914400" cy="0"/>
          </a:xfrm>
          <a:prstGeom prst="straightConnector1">
            <a:avLst/>
          </a:prstGeom>
          <a:ln>
            <a:solidFill>
              <a:schemeClr val="tx2"/>
            </a:solidFill>
            <a:tailEnd type="triangle"/>
          </a:ln>
        </p:spPr>
        <p:style>
          <a:lnRef idx="2">
            <a:schemeClr val="accent1"/>
          </a:lnRef>
          <a:fillRef idx="0">
            <a:schemeClr val="accent1"/>
          </a:fillRef>
          <a:effectRef idx="1">
            <a:schemeClr val="accent1"/>
          </a:effectRef>
          <a:fontRef idx="minor">
            <a:schemeClr val="tx1"/>
          </a:fontRef>
        </p:style>
      </p:cxnSp>
      <p:pic>
        <p:nvPicPr>
          <p:cNvPr id="30" name="Picture 29">
            <a:extLst>
              <a:ext uri="{FF2B5EF4-FFF2-40B4-BE49-F238E27FC236}">
                <a16:creationId xmlns:a16="http://schemas.microsoft.com/office/drawing/2014/main" id="{09038249-AC11-504F-AE2D-BA51D48FDABC}"/>
              </a:ext>
            </a:extLst>
          </p:cNvPr>
          <p:cNvPicPr>
            <a:picLocks noChangeAspect="1"/>
          </p:cNvPicPr>
          <p:nvPr/>
        </p:nvPicPr>
        <p:blipFill>
          <a:blip r:embed="rId8"/>
          <a:stretch>
            <a:fillRect/>
          </a:stretch>
        </p:blipFill>
        <p:spPr>
          <a:xfrm>
            <a:off x="2582361" y="1540293"/>
            <a:ext cx="3586186" cy="3586186"/>
          </a:xfrm>
          <a:prstGeom prst="rect">
            <a:avLst/>
          </a:prstGeom>
        </p:spPr>
      </p:pic>
    </p:spTree>
    <p:extLst>
      <p:ext uri="{BB962C8B-B14F-4D97-AF65-F5344CB8AC3E}">
        <p14:creationId xmlns:p14="http://schemas.microsoft.com/office/powerpoint/2010/main" val="2870366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62" name="Rectangle 2"/>
          <p:cNvSpPr>
            <a:spLocks noGrp="1" noChangeArrowheads="1"/>
          </p:cNvSpPr>
          <p:nvPr>
            <p:ph type="title"/>
          </p:nvPr>
        </p:nvSpPr>
        <p:spPr>
          <a:xfrm>
            <a:off x="1268694" y="58495"/>
            <a:ext cx="6572250" cy="387350"/>
          </a:xfrm>
        </p:spPr>
        <p:txBody>
          <a:bodyPr>
            <a:noAutofit/>
          </a:bodyPr>
          <a:lstStyle/>
          <a:p>
            <a:r>
              <a:rPr lang="en-US" sz="3000" dirty="0">
                <a:solidFill>
                  <a:srgbClr val="0000FF"/>
                </a:solidFill>
              </a:rPr>
              <a:t>Side-chain rotamers</a:t>
            </a:r>
            <a:endParaRPr lang="en-US" sz="3600" dirty="0">
              <a:solidFill>
                <a:srgbClr val="0000FF"/>
              </a:solidFill>
            </a:endParaRPr>
          </a:p>
        </p:txBody>
      </p:sp>
      <p:pic>
        <p:nvPicPr>
          <p:cNvPr id="860163" name="Picture 3" descr="sergplus.png                                                   001E5A41Macintosh HD                   7C262FC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550196"/>
            <a:ext cx="2228850" cy="1783556"/>
          </a:xfrm>
          <a:prstGeom prst="rect">
            <a:avLst/>
          </a:prstGeom>
          <a:noFill/>
          <a:extLst>
            <a:ext uri="{909E8E84-426E-40dd-AFC4-6F175D3DCCD1}">
              <a14:hiddenFill xmlns="" xmlns:a14="http://schemas.microsoft.com/office/drawing/2010/main">
                <a:solidFill>
                  <a:srgbClr val="FFFFFF"/>
                </a:solidFill>
              </a14:hiddenFill>
            </a:ext>
          </a:extLst>
        </p:spPr>
      </p:pic>
      <p:pic>
        <p:nvPicPr>
          <p:cNvPr id="860164" name="Picture 4" descr="sertrans.png                                                   001E5A41Macintosh HD                   7C262FCF:"/>
          <p:cNvPicPr>
            <a:picLocks noChangeAspect="1" noChangeArrowheads="1"/>
          </p:cNvPicPr>
          <p:nvPr/>
        </p:nvPicPr>
        <p:blipFill>
          <a:blip r:embed="rId3">
            <a:extLst>
              <a:ext uri="{28A0092B-C50C-407E-A947-70E740481C1C}">
                <a14:useLocalDpi xmlns:a14="http://schemas.microsoft.com/office/drawing/2010/main" val="0"/>
              </a:ext>
            </a:extLst>
          </a:blip>
          <a:srcRect b="14233"/>
          <a:stretch>
            <a:fillRect/>
          </a:stretch>
        </p:blipFill>
        <p:spPr bwMode="auto">
          <a:xfrm>
            <a:off x="3429000" y="1550194"/>
            <a:ext cx="2400300" cy="1647825"/>
          </a:xfrm>
          <a:prstGeom prst="rect">
            <a:avLst/>
          </a:prstGeom>
          <a:noFill/>
          <a:extLst>
            <a:ext uri="{909E8E84-426E-40dd-AFC4-6F175D3DCCD1}">
              <a14:hiddenFill xmlns="" xmlns:a14="http://schemas.microsoft.com/office/drawing/2010/main">
                <a:solidFill>
                  <a:srgbClr val="FFFFFF"/>
                </a:solidFill>
              </a14:hiddenFill>
            </a:ext>
          </a:extLst>
        </p:spPr>
      </p:pic>
      <p:pic>
        <p:nvPicPr>
          <p:cNvPr id="860165" name="Picture 5" descr="&#10;sergminus.png                                                  001E5A41Macintosh HD                   7C262FC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9300" y="1550194"/>
            <a:ext cx="2171700" cy="1738313"/>
          </a:xfrm>
          <a:prstGeom prst="rect">
            <a:avLst/>
          </a:prstGeom>
          <a:noFill/>
          <a:extLst>
            <a:ext uri="{909E8E84-426E-40dd-AFC4-6F175D3DCCD1}">
              <a14:hiddenFill xmlns="" xmlns:a14="http://schemas.microsoft.com/office/drawing/2010/main">
                <a:solidFill>
                  <a:srgbClr val="FFFFFF"/>
                </a:solidFill>
              </a14:hiddenFill>
            </a:ext>
          </a:extLst>
        </p:spPr>
      </p:pic>
      <p:sp>
        <p:nvSpPr>
          <p:cNvPr id="860166" name="Text Box 6"/>
          <p:cNvSpPr txBox="1">
            <a:spLocks noChangeArrowheads="1"/>
          </p:cNvSpPr>
          <p:nvPr/>
        </p:nvSpPr>
        <p:spPr bwMode="auto">
          <a:xfrm>
            <a:off x="1955006" y="3406378"/>
            <a:ext cx="1537494" cy="41549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2100" dirty="0"/>
              <a:t>g+ (+60°)</a:t>
            </a:r>
          </a:p>
        </p:txBody>
      </p:sp>
      <p:sp>
        <p:nvSpPr>
          <p:cNvPr id="860167" name="Text Box 7"/>
          <p:cNvSpPr txBox="1">
            <a:spLocks noChangeArrowheads="1"/>
          </p:cNvSpPr>
          <p:nvPr/>
        </p:nvSpPr>
        <p:spPr bwMode="auto">
          <a:xfrm>
            <a:off x="4229100" y="3406378"/>
            <a:ext cx="1833772" cy="41549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US" sz="2100" dirty="0"/>
              <a:t>Trans (180°)</a:t>
            </a:r>
          </a:p>
        </p:txBody>
      </p:sp>
      <p:sp>
        <p:nvSpPr>
          <p:cNvPr id="860168" name="Text Box 8"/>
          <p:cNvSpPr txBox="1">
            <a:spLocks noChangeArrowheads="1"/>
          </p:cNvSpPr>
          <p:nvPr/>
        </p:nvSpPr>
        <p:spPr bwMode="auto">
          <a:xfrm>
            <a:off x="6686550" y="3406378"/>
            <a:ext cx="1335622" cy="41549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US" sz="2100" dirty="0"/>
              <a:t>g- (-60°)</a:t>
            </a:r>
          </a:p>
        </p:txBody>
      </p:sp>
      <p:pic>
        <p:nvPicPr>
          <p:cNvPr id="860172" name="Picture 12" descr="&#10;newman.png                                                     001E5A41Macintosh HD                   7C262FC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8900" y="3867150"/>
            <a:ext cx="1381125" cy="1307306"/>
          </a:xfrm>
          <a:prstGeom prst="rect">
            <a:avLst/>
          </a:prstGeom>
          <a:noFill/>
          <a:extLst>
            <a:ext uri="{909E8E84-426E-40dd-AFC4-6F175D3DCCD1}">
              <a14:hiddenFill xmlns="" xmlns:a14="http://schemas.microsoft.com/office/drawing/2010/main">
                <a:solidFill>
                  <a:srgbClr val="FFFFFF"/>
                </a:solidFill>
              </a14:hiddenFill>
            </a:ext>
          </a:extLst>
        </p:spPr>
      </p:pic>
      <p:sp>
        <p:nvSpPr>
          <p:cNvPr id="860173" name="Text Box 13"/>
          <p:cNvSpPr txBox="1">
            <a:spLocks noChangeArrowheads="1"/>
          </p:cNvSpPr>
          <p:nvPr/>
        </p:nvSpPr>
        <p:spPr bwMode="auto">
          <a:xfrm>
            <a:off x="1246717" y="4382294"/>
            <a:ext cx="1371600" cy="55399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500" dirty="0"/>
              <a:t>the Newman projection</a:t>
            </a:r>
          </a:p>
        </p:txBody>
      </p:sp>
      <p:pic>
        <p:nvPicPr>
          <p:cNvPr id="11" name="Picture 3" descr="dihe.jpg                                                       001F98D3Macintosh HD                   C255569A:"/>
          <p:cNvPicPr>
            <a:picLocks noChangeAspect="1" noChangeArrowheads="1"/>
          </p:cNvPicPr>
          <p:nvPr/>
        </p:nvPicPr>
        <p:blipFill rotWithShape="1">
          <a:blip r:embed="rId6">
            <a:extLst>
              <a:ext uri="{28A0092B-C50C-407E-A947-70E740481C1C}">
                <a14:useLocalDpi xmlns:a14="http://schemas.microsoft.com/office/drawing/2010/main" val="0"/>
              </a:ext>
            </a:extLst>
          </a:blip>
          <a:srcRect l="20874" b="79790"/>
          <a:stretch/>
        </p:blipFill>
        <p:spPr bwMode="auto">
          <a:xfrm>
            <a:off x="4783668" y="3942027"/>
            <a:ext cx="2856442" cy="1062567"/>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extBox 1"/>
          <p:cNvSpPr txBox="1"/>
          <p:nvPr/>
        </p:nvSpPr>
        <p:spPr>
          <a:xfrm>
            <a:off x="3319462" y="481080"/>
            <a:ext cx="2909888" cy="1246495"/>
          </a:xfrm>
          <a:prstGeom prst="rect">
            <a:avLst/>
          </a:prstGeom>
          <a:noFill/>
        </p:spPr>
        <p:txBody>
          <a:bodyPr wrap="square" rtlCol="0">
            <a:spAutoFit/>
          </a:bodyPr>
          <a:lstStyle/>
          <a:p>
            <a:r>
              <a:rPr lang="en-US" sz="1500" dirty="0">
                <a:latin typeface="Symbol" pitchFamily="2" charset="2"/>
              </a:rPr>
              <a:t>c</a:t>
            </a:r>
            <a:r>
              <a:rPr lang="en-US" sz="1500" baseline="-25000" dirty="0"/>
              <a:t>1</a:t>
            </a:r>
            <a:r>
              <a:rPr lang="en-US" sz="1500" dirty="0"/>
              <a:t>=N-CA-CB-CG</a:t>
            </a:r>
          </a:p>
          <a:p>
            <a:r>
              <a:rPr lang="en-US" sz="1500" dirty="0">
                <a:latin typeface="Symbol" pitchFamily="2" charset="2"/>
              </a:rPr>
              <a:t>c</a:t>
            </a:r>
            <a:r>
              <a:rPr lang="en-US" sz="1500" baseline="-25000" dirty="0"/>
              <a:t>1</a:t>
            </a:r>
            <a:r>
              <a:rPr lang="en-US" sz="1500" dirty="0"/>
              <a:t>=N-CA-CB-CG1 (VAL, ILE)</a:t>
            </a:r>
          </a:p>
          <a:p>
            <a:r>
              <a:rPr lang="en-US" sz="1500" dirty="0">
                <a:latin typeface="Symbol" pitchFamily="2" charset="2"/>
              </a:rPr>
              <a:t>c</a:t>
            </a:r>
            <a:r>
              <a:rPr lang="en-US" sz="1500" baseline="-25000" dirty="0"/>
              <a:t>1</a:t>
            </a:r>
            <a:r>
              <a:rPr lang="en-US" sz="1500" dirty="0"/>
              <a:t>=N-CA-CB-OG   (SER)</a:t>
            </a:r>
          </a:p>
          <a:p>
            <a:r>
              <a:rPr lang="en-US" sz="1500" dirty="0">
                <a:latin typeface="Symbol" pitchFamily="2" charset="2"/>
              </a:rPr>
              <a:t>c</a:t>
            </a:r>
            <a:r>
              <a:rPr lang="en-US" sz="1500" baseline="-25000" dirty="0"/>
              <a:t>1</a:t>
            </a:r>
            <a:r>
              <a:rPr lang="en-US" sz="1500" dirty="0"/>
              <a:t>=N-CA-CB-OG1 (THR)</a:t>
            </a:r>
          </a:p>
          <a:p>
            <a:r>
              <a:rPr lang="en-US" sz="1500" dirty="0">
                <a:latin typeface="Symbol" pitchFamily="2" charset="2"/>
              </a:rPr>
              <a:t>c</a:t>
            </a:r>
            <a:r>
              <a:rPr lang="en-US" sz="1500" baseline="-25000" dirty="0"/>
              <a:t>1</a:t>
            </a:r>
            <a:r>
              <a:rPr lang="en-US" sz="1500" dirty="0"/>
              <a:t>=N-CA-CB-SG   (CYS)</a:t>
            </a:r>
          </a:p>
        </p:txBody>
      </p:sp>
      <p:pic>
        <p:nvPicPr>
          <p:cNvPr id="15" name="Picture 14" descr="10559.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40417" y="2127848"/>
            <a:ext cx="680996" cy="802413"/>
          </a:xfrm>
          <a:prstGeom prst="rect">
            <a:avLst/>
          </a:prstGeom>
        </p:spPr>
      </p:pic>
      <p:sp>
        <p:nvSpPr>
          <p:cNvPr id="16" name="TextBox 15"/>
          <p:cNvSpPr txBox="1"/>
          <p:nvPr/>
        </p:nvSpPr>
        <p:spPr>
          <a:xfrm>
            <a:off x="1386418" y="2718596"/>
            <a:ext cx="1206500" cy="369332"/>
          </a:xfrm>
          <a:prstGeom prst="rect">
            <a:avLst/>
          </a:prstGeom>
          <a:noFill/>
        </p:spPr>
        <p:txBody>
          <a:bodyPr wrap="square" rtlCol="0">
            <a:spAutoFit/>
          </a:bodyPr>
          <a:lstStyle/>
          <a:p>
            <a:r>
              <a:rPr lang="en-US" sz="1800" dirty="0"/>
              <a:t>+60°</a:t>
            </a:r>
          </a:p>
        </p:txBody>
      </p:sp>
      <p:pic>
        <p:nvPicPr>
          <p:cNvPr id="26" name="Picture 25" descr="10559.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7320000" flipH="1">
            <a:off x="6104468" y="2083397"/>
            <a:ext cx="680996" cy="802413"/>
          </a:xfrm>
          <a:prstGeom prst="rect">
            <a:avLst/>
          </a:prstGeom>
        </p:spPr>
      </p:pic>
      <p:sp>
        <p:nvSpPr>
          <p:cNvPr id="27" name="TextBox 26"/>
          <p:cNvSpPr txBox="1"/>
          <p:nvPr/>
        </p:nvSpPr>
        <p:spPr>
          <a:xfrm>
            <a:off x="6792383" y="1742812"/>
            <a:ext cx="1007534" cy="369332"/>
          </a:xfrm>
          <a:prstGeom prst="rect">
            <a:avLst/>
          </a:prstGeom>
          <a:noFill/>
        </p:spPr>
        <p:txBody>
          <a:bodyPr wrap="square" rtlCol="0">
            <a:spAutoFit/>
          </a:bodyPr>
          <a:lstStyle/>
          <a:p>
            <a:r>
              <a:rPr lang="en-US" sz="1800" dirty="0"/>
              <a:t>-60°</a:t>
            </a:r>
          </a:p>
        </p:txBody>
      </p:sp>
    </p:spTree>
    <p:extLst>
      <p:ext uri="{BB962C8B-B14F-4D97-AF65-F5344CB8AC3E}">
        <p14:creationId xmlns:p14="http://schemas.microsoft.com/office/powerpoint/2010/main" val="3911907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89653-3624-6840-99A2-81C934158697}"/>
              </a:ext>
            </a:extLst>
          </p:cNvPr>
          <p:cNvSpPr>
            <a:spLocks noGrp="1"/>
          </p:cNvSpPr>
          <p:nvPr>
            <p:ph type="title"/>
          </p:nvPr>
        </p:nvSpPr>
        <p:spPr>
          <a:xfrm>
            <a:off x="1657350" y="104042"/>
            <a:ext cx="5829300" cy="571500"/>
          </a:xfrm>
        </p:spPr>
        <p:txBody>
          <a:bodyPr/>
          <a:lstStyle/>
          <a:p>
            <a:r>
              <a:rPr lang="en-US" dirty="0"/>
              <a:t>Chi1 is always </a:t>
            </a:r>
            <a:r>
              <a:rPr lang="en-US" dirty="0" err="1"/>
              <a:t>rotameric</a:t>
            </a:r>
            <a:endParaRPr lang="en-US" dirty="0"/>
          </a:p>
        </p:txBody>
      </p:sp>
      <p:sp>
        <p:nvSpPr>
          <p:cNvPr id="3" name="Slide Number Placeholder 2">
            <a:extLst>
              <a:ext uri="{FF2B5EF4-FFF2-40B4-BE49-F238E27FC236}">
                <a16:creationId xmlns:a16="http://schemas.microsoft.com/office/drawing/2014/main" id="{BDF4B326-574C-6A49-BE4C-A96E2AB509C3}"/>
              </a:ext>
            </a:extLst>
          </p:cNvPr>
          <p:cNvSpPr>
            <a:spLocks noGrp="1"/>
          </p:cNvSpPr>
          <p:nvPr>
            <p:ph type="sldNum" sz="quarter" idx="12"/>
          </p:nvPr>
        </p:nvSpPr>
        <p:spPr/>
        <p:txBody>
          <a:bodyPr/>
          <a:lstStyle/>
          <a:p>
            <a:fld id="{6AB731A8-D2AA-4C49-B749-6A62528463DE}" type="slidenum">
              <a:rPr lang="en-US" smtClean="0"/>
              <a:pPr/>
              <a:t>11</a:t>
            </a:fld>
            <a:endParaRPr lang="en-US"/>
          </a:p>
        </p:txBody>
      </p:sp>
      <p:pic>
        <p:nvPicPr>
          <p:cNvPr id="5" name="Picture 4" descr="A graph of a normalized number of blood vessels&#10;&#10;AI-generated content may be incorrect.">
            <a:extLst>
              <a:ext uri="{FF2B5EF4-FFF2-40B4-BE49-F238E27FC236}">
                <a16:creationId xmlns:a16="http://schemas.microsoft.com/office/drawing/2014/main" id="{9F68D646-4271-B68F-4C10-D35E82FC52B4}"/>
              </a:ext>
            </a:extLst>
          </p:cNvPr>
          <p:cNvPicPr>
            <a:picLocks noChangeAspect="1"/>
          </p:cNvPicPr>
          <p:nvPr/>
        </p:nvPicPr>
        <p:blipFill>
          <a:blip r:embed="rId2"/>
          <a:stretch>
            <a:fillRect/>
          </a:stretch>
        </p:blipFill>
        <p:spPr>
          <a:xfrm>
            <a:off x="1721054" y="744415"/>
            <a:ext cx="5701891" cy="3654669"/>
          </a:xfrm>
          <a:prstGeom prst="rect">
            <a:avLst/>
          </a:prstGeom>
        </p:spPr>
      </p:pic>
      <p:sp>
        <p:nvSpPr>
          <p:cNvPr id="7" name="TextBox 6">
            <a:extLst>
              <a:ext uri="{FF2B5EF4-FFF2-40B4-BE49-F238E27FC236}">
                <a16:creationId xmlns:a16="http://schemas.microsoft.com/office/drawing/2014/main" id="{8A5901A5-CE3C-6727-D129-753FB2A7E548}"/>
              </a:ext>
            </a:extLst>
          </p:cNvPr>
          <p:cNvSpPr txBox="1"/>
          <p:nvPr/>
        </p:nvSpPr>
        <p:spPr>
          <a:xfrm>
            <a:off x="990600" y="4399084"/>
            <a:ext cx="6934200" cy="369332"/>
          </a:xfrm>
          <a:prstGeom prst="rect">
            <a:avLst/>
          </a:prstGeom>
          <a:noFill/>
        </p:spPr>
        <p:txBody>
          <a:bodyPr wrap="square">
            <a:spAutoFit/>
          </a:bodyPr>
          <a:lstStyle/>
          <a:p>
            <a:r>
              <a:rPr lang="en-US" sz="1800" dirty="0"/>
              <a:t>https://dunbrack.fccc.edu/bbdep2010/</a:t>
            </a:r>
            <a:r>
              <a:rPr lang="en-US" sz="1800" dirty="0" err="1"/>
              <a:t>ConformationalAnalysis.php</a:t>
            </a:r>
            <a:endParaRPr lang="en-US" sz="1800" dirty="0"/>
          </a:p>
        </p:txBody>
      </p:sp>
    </p:spTree>
    <p:extLst>
      <p:ext uri="{BB962C8B-B14F-4D97-AF65-F5344CB8AC3E}">
        <p14:creationId xmlns:p14="http://schemas.microsoft.com/office/powerpoint/2010/main" val="1747824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763EC-F65D-E945-AB3C-E188AA1A0EB7}"/>
              </a:ext>
            </a:extLst>
          </p:cNvPr>
          <p:cNvSpPr>
            <a:spLocks noGrp="1"/>
          </p:cNvSpPr>
          <p:nvPr>
            <p:ph type="title"/>
          </p:nvPr>
        </p:nvSpPr>
        <p:spPr>
          <a:xfrm>
            <a:off x="1200150" y="10945"/>
            <a:ext cx="6743700" cy="352628"/>
          </a:xfrm>
        </p:spPr>
        <p:txBody>
          <a:bodyPr>
            <a:normAutofit fontScale="90000"/>
          </a:bodyPr>
          <a:lstStyle/>
          <a:p>
            <a:r>
              <a:rPr lang="en-US" sz="2100" dirty="0" err="1"/>
              <a:t>Rotameric</a:t>
            </a:r>
            <a:r>
              <a:rPr lang="en-US" sz="2100" dirty="0"/>
              <a:t> and Non-</a:t>
            </a:r>
            <a:r>
              <a:rPr lang="en-US" sz="2100" dirty="0" err="1"/>
              <a:t>rotameric</a:t>
            </a:r>
            <a:r>
              <a:rPr lang="en-US" sz="2100" dirty="0"/>
              <a:t> Degrees of Freedom</a:t>
            </a:r>
          </a:p>
        </p:txBody>
      </p:sp>
      <p:sp>
        <p:nvSpPr>
          <p:cNvPr id="3" name="Slide Number Placeholder 2">
            <a:extLst>
              <a:ext uri="{FF2B5EF4-FFF2-40B4-BE49-F238E27FC236}">
                <a16:creationId xmlns:a16="http://schemas.microsoft.com/office/drawing/2014/main" id="{7AF60DD2-1A0A-4E4B-A140-BB3BB66B06F4}"/>
              </a:ext>
            </a:extLst>
          </p:cNvPr>
          <p:cNvSpPr>
            <a:spLocks noGrp="1"/>
          </p:cNvSpPr>
          <p:nvPr>
            <p:ph type="sldNum" sz="quarter" idx="12"/>
          </p:nvPr>
        </p:nvSpPr>
        <p:spPr/>
        <p:txBody>
          <a:bodyPr/>
          <a:lstStyle/>
          <a:p>
            <a:fld id="{6AB731A8-D2AA-4C49-B749-6A62528463DE}" type="slidenum">
              <a:rPr lang="en-US" smtClean="0"/>
              <a:pPr/>
              <a:t>12</a:t>
            </a:fld>
            <a:endParaRPr lang="en-US"/>
          </a:p>
        </p:txBody>
      </p:sp>
      <p:pic>
        <p:nvPicPr>
          <p:cNvPr id="10" name="Picture 9">
            <a:extLst>
              <a:ext uri="{FF2B5EF4-FFF2-40B4-BE49-F238E27FC236}">
                <a16:creationId xmlns:a16="http://schemas.microsoft.com/office/drawing/2014/main" id="{4EBBDED0-F631-7448-9BCA-779B19E04141}"/>
              </a:ext>
            </a:extLst>
          </p:cNvPr>
          <p:cNvPicPr>
            <a:picLocks noChangeAspect="1"/>
          </p:cNvPicPr>
          <p:nvPr/>
        </p:nvPicPr>
        <p:blipFill>
          <a:blip r:embed="rId2"/>
          <a:stretch>
            <a:fillRect/>
          </a:stretch>
        </p:blipFill>
        <p:spPr>
          <a:xfrm>
            <a:off x="1285941" y="1514546"/>
            <a:ext cx="3183660" cy="3267075"/>
          </a:xfrm>
          <a:prstGeom prst="rect">
            <a:avLst/>
          </a:prstGeom>
        </p:spPr>
      </p:pic>
      <p:pic>
        <p:nvPicPr>
          <p:cNvPr id="13" name="Picture 12">
            <a:extLst>
              <a:ext uri="{FF2B5EF4-FFF2-40B4-BE49-F238E27FC236}">
                <a16:creationId xmlns:a16="http://schemas.microsoft.com/office/drawing/2014/main" id="{EE238F6A-F926-7744-9120-3801DDE956D0}"/>
              </a:ext>
            </a:extLst>
          </p:cNvPr>
          <p:cNvPicPr>
            <a:picLocks noChangeAspect="1"/>
          </p:cNvPicPr>
          <p:nvPr/>
        </p:nvPicPr>
        <p:blipFill>
          <a:blip r:embed="rId3"/>
          <a:stretch>
            <a:fillRect/>
          </a:stretch>
        </p:blipFill>
        <p:spPr>
          <a:xfrm>
            <a:off x="4400551" y="1451996"/>
            <a:ext cx="3244616" cy="3329627"/>
          </a:xfrm>
          <a:prstGeom prst="rect">
            <a:avLst/>
          </a:prstGeom>
        </p:spPr>
      </p:pic>
      <p:sp>
        <p:nvSpPr>
          <p:cNvPr id="14" name="TextBox 13">
            <a:extLst>
              <a:ext uri="{FF2B5EF4-FFF2-40B4-BE49-F238E27FC236}">
                <a16:creationId xmlns:a16="http://schemas.microsoft.com/office/drawing/2014/main" id="{480C103A-724D-2A4F-87B1-B747CCA6607F}"/>
              </a:ext>
            </a:extLst>
          </p:cNvPr>
          <p:cNvSpPr txBox="1"/>
          <p:nvPr/>
        </p:nvSpPr>
        <p:spPr>
          <a:xfrm>
            <a:off x="2263517" y="512795"/>
            <a:ext cx="1401346" cy="646331"/>
          </a:xfrm>
          <a:prstGeom prst="rect">
            <a:avLst/>
          </a:prstGeom>
          <a:noFill/>
        </p:spPr>
        <p:txBody>
          <a:bodyPr wrap="none" rtlCol="0">
            <a:spAutoFit/>
          </a:bodyPr>
          <a:lstStyle/>
          <a:p>
            <a:pPr algn="ctr"/>
            <a:r>
              <a:rPr lang="en-US" sz="1800" dirty="0">
                <a:latin typeface="Symbol" pitchFamily="2" charset="2"/>
              </a:rPr>
              <a:t>c</a:t>
            </a:r>
            <a:r>
              <a:rPr lang="en-US" sz="1800" baseline="-25000" dirty="0"/>
              <a:t>1 </a:t>
            </a:r>
            <a:r>
              <a:rPr lang="en-US" sz="1800" dirty="0" err="1"/>
              <a:t>rotameric</a:t>
            </a:r>
            <a:endParaRPr lang="en-US" sz="1800" dirty="0"/>
          </a:p>
          <a:p>
            <a:pPr algn="ctr"/>
            <a:r>
              <a:rPr lang="en-US" sz="1800" dirty="0">
                <a:latin typeface="Symbol" pitchFamily="2" charset="2"/>
              </a:rPr>
              <a:t>c</a:t>
            </a:r>
            <a:r>
              <a:rPr lang="en-US" sz="1800" baseline="-25000" dirty="0">
                <a:latin typeface="Symbol" pitchFamily="2" charset="2"/>
              </a:rPr>
              <a:t>2</a:t>
            </a:r>
            <a:r>
              <a:rPr lang="en-US" sz="1800" baseline="-25000" dirty="0"/>
              <a:t> </a:t>
            </a:r>
            <a:r>
              <a:rPr lang="en-US" sz="1800" dirty="0" err="1"/>
              <a:t>rotameric</a:t>
            </a:r>
            <a:endParaRPr lang="en-US" sz="1800" dirty="0"/>
          </a:p>
        </p:txBody>
      </p:sp>
      <p:sp>
        <p:nvSpPr>
          <p:cNvPr id="15" name="TextBox 14">
            <a:extLst>
              <a:ext uri="{FF2B5EF4-FFF2-40B4-BE49-F238E27FC236}">
                <a16:creationId xmlns:a16="http://schemas.microsoft.com/office/drawing/2014/main" id="{70DEA087-B0EF-DF46-A3A8-B33F931D34CA}"/>
              </a:ext>
            </a:extLst>
          </p:cNvPr>
          <p:cNvSpPr txBox="1"/>
          <p:nvPr/>
        </p:nvSpPr>
        <p:spPr>
          <a:xfrm>
            <a:off x="5183695" y="536697"/>
            <a:ext cx="1869423" cy="646331"/>
          </a:xfrm>
          <a:prstGeom prst="rect">
            <a:avLst/>
          </a:prstGeom>
          <a:noFill/>
        </p:spPr>
        <p:txBody>
          <a:bodyPr wrap="none" rtlCol="0">
            <a:spAutoFit/>
          </a:bodyPr>
          <a:lstStyle/>
          <a:p>
            <a:pPr algn="ctr"/>
            <a:r>
              <a:rPr lang="en-US" sz="1800" dirty="0">
                <a:latin typeface="Symbol" pitchFamily="2" charset="2"/>
              </a:rPr>
              <a:t>c</a:t>
            </a:r>
            <a:r>
              <a:rPr lang="en-US" sz="1800" baseline="-25000" dirty="0"/>
              <a:t>1 </a:t>
            </a:r>
            <a:r>
              <a:rPr lang="en-US" sz="1800" dirty="0" err="1"/>
              <a:t>rotameric</a:t>
            </a:r>
            <a:endParaRPr lang="en-US" sz="1800" dirty="0"/>
          </a:p>
          <a:p>
            <a:pPr algn="ctr"/>
            <a:r>
              <a:rPr lang="en-US" sz="1800" dirty="0">
                <a:solidFill>
                  <a:srgbClr val="FF0000"/>
                </a:solidFill>
                <a:latin typeface="Symbol" pitchFamily="2" charset="2"/>
              </a:rPr>
              <a:t>c</a:t>
            </a:r>
            <a:r>
              <a:rPr lang="en-US" sz="1800" baseline="-25000" dirty="0">
                <a:solidFill>
                  <a:srgbClr val="FF0000"/>
                </a:solidFill>
                <a:latin typeface="Symbol" pitchFamily="2" charset="2"/>
              </a:rPr>
              <a:t>2</a:t>
            </a:r>
            <a:r>
              <a:rPr lang="en-US" sz="1800" dirty="0">
                <a:solidFill>
                  <a:srgbClr val="FF0000"/>
                </a:solidFill>
                <a:latin typeface="Symbol" pitchFamily="2" charset="2"/>
              </a:rPr>
              <a:t> </a:t>
            </a:r>
            <a:r>
              <a:rPr lang="en-US" sz="1800" dirty="0">
                <a:solidFill>
                  <a:srgbClr val="FF0000"/>
                </a:solidFill>
              </a:rPr>
              <a:t>non-</a:t>
            </a:r>
            <a:r>
              <a:rPr lang="en-US" sz="1800" dirty="0" err="1">
                <a:solidFill>
                  <a:srgbClr val="FF0000"/>
                </a:solidFill>
              </a:rPr>
              <a:t>rotameric</a:t>
            </a:r>
            <a:endParaRPr lang="en-US" sz="1800" dirty="0">
              <a:solidFill>
                <a:srgbClr val="FF0000"/>
              </a:solidFill>
            </a:endParaRPr>
          </a:p>
        </p:txBody>
      </p:sp>
    </p:spTree>
    <p:extLst>
      <p:ext uri="{BB962C8B-B14F-4D97-AF65-F5344CB8AC3E}">
        <p14:creationId xmlns:p14="http://schemas.microsoft.com/office/powerpoint/2010/main" val="3953163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A1DAF47E-E931-EA4D-BA3C-47FCBB586D83}"/>
              </a:ext>
            </a:extLst>
          </p:cNvPr>
          <p:cNvPicPr>
            <a:picLocks noChangeAspect="1"/>
          </p:cNvPicPr>
          <p:nvPr/>
        </p:nvPicPr>
        <p:blipFill>
          <a:blip r:embed="rId2">
            <a:extLst>
              <a:ext uri="{96DAC541-7B7A-43D3-8B79-37D633B846F1}">
                <asvg:svgBlip xmlns:asvg="http://schemas.microsoft.com/office/drawing/2016/SVG/main" r:embed="rId3"/>
              </a:ext>
            </a:extLst>
          </a:blip>
          <a:srcRect t="39341" r="45434" b="32662"/>
          <a:stretch>
            <a:fillRect/>
          </a:stretch>
        </p:blipFill>
        <p:spPr>
          <a:xfrm>
            <a:off x="4763073" y="1136483"/>
            <a:ext cx="2819400" cy="1780397"/>
          </a:xfrm>
          <a:prstGeom prst="rect">
            <a:avLst/>
          </a:prstGeom>
        </p:spPr>
      </p:pic>
      <p:sp>
        <p:nvSpPr>
          <p:cNvPr id="4" name="TextBox 3">
            <a:extLst>
              <a:ext uri="{FF2B5EF4-FFF2-40B4-BE49-F238E27FC236}">
                <a16:creationId xmlns:a16="http://schemas.microsoft.com/office/drawing/2014/main" id="{813A8943-AC2F-0D2D-E435-CE3001087632}"/>
              </a:ext>
            </a:extLst>
          </p:cNvPr>
          <p:cNvSpPr txBox="1"/>
          <p:nvPr/>
        </p:nvSpPr>
        <p:spPr>
          <a:xfrm>
            <a:off x="685800" y="209550"/>
            <a:ext cx="7162800" cy="830997"/>
          </a:xfrm>
          <a:prstGeom prst="rect">
            <a:avLst/>
          </a:prstGeom>
          <a:noFill/>
        </p:spPr>
        <p:txBody>
          <a:bodyPr wrap="square">
            <a:spAutoFit/>
          </a:bodyPr>
          <a:lstStyle/>
          <a:p>
            <a:pPr algn="ctr"/>
            <a:r>
              <a:rPr lang="en-US" sz="2400" dirty="0">
                <a:solidFill>
                  <a:srgbClr val="0432FF"/>
                </a:solidFill>
              </a:rPr>
              <a:t>3. Amino acids contain hydrophobic, charged, and polar side groups, and the backbone is very polar.</a:t>
            </a:r>
          </a:p>
        </p:txBody>
      </p:sp>
      <p:pic>
        <p:nvPicPr>
          <p:cNvPr id="2" name="Graphic 1">
            <a:extLst>
              <a:ext uri="{FF2B5EF4-FFF2-40B4-BE49-F238E27FC236}">
                <a16:creationId xmlns:a16="http://schemas.microsoft.com/office/drawing/2014/main" id="{A5DC78F2-077F-1F94-47E1-E617AD73206A}"/>
              </a:ext>
            </a:extLst>
          </p:cNvPr>
          <p:cNvPicPr>
            <a:picLocks noChangeAspect="1"/>
          </p:cNvPicPr>
          <p:nvPr/>
        </p:nvPicPr>
        <p:blipFill>
          <a:blip r:embed="rId2">
            <a:extLst>
              <a:ext uri="{96DAC541-7B7A-43D3-8B79-37D633B846F1}">
                <asvg:svgBlip xmlns:asvg="http://schemas.microsoft.com/office/drawing/2016/SVG/main" r:embed="rId3"/>
              </a:ext>
            </a:extLst>
          </a:blip>
          <a:srcRect t="69152"/>
          <a:stretch>
            <a:fillRect/>
          </a:stretch>
        </p:blipFill>
        <p:spPr>
          <a:xfrm>
            <a:off x="70109" y="1098157"/>
            <a:ext cx="4663440" cy="1770568"/>
          </a:xfrm>
          <a:prstGeom prst="rect">
            <a:avLst/>
          </a:prstGeom>
        </p:spPr>
      </p:pic>
      <p:pic>
        <p:nvPicPr>
          <p:cNvPr id="7" name="Graphic 6">
            <a:extLst>
              <a:ext uri="{FF2B5EF4-FFF2-40B4-BE49-F238E27FC236}">
                <a16:creationId xmlns:a16="http://schemas.microsoft.com/office/drawing/2014/main" id="{0A9F4550-0910-274C-23E2-1C69F7974E49}"/>
              </a:ext>
            </a:extLst>
          </p:cNvPr>
          <p:cNvPicPr>
            <a:picLocks noChangeAspect="1"/>
          </p:cNvPicPr>
          <p:nvPr/>
        </p:nvPicPr>
        <p:blipFill>
          <a:blip r:embed="rId2">
            <a:extLst>
              <a:ext uri="{96DAC541-7B7A-43D3-8B79-37D633B846F1}">
                <asvg:svgBlip xmlns:asvg="http://schemas.microsoft.com/office/drawing/2016/SVG/main" r:embed="rId3"/>
              </a:ext>
            </a:extLst>
          </a:blip>
          <a:srcRect t="3918" b="60843"/>
          <a:stretch>
            <a:fillRect/>
          </a:stretch>
        </p:blipFill>
        <p:spPr>
          <a:xfrm>
            <a:off x="60960" y="2936632"/>
            <a:ext cx="4663440" cy="2022600"/>
          </a:xfrm>
          <a:prstGeom prst="rect">
            <a:avLst/>
          </a:prstGeom>
        </p:spPr>
      </p:pic>
      <p:pic>
        <p:nvPicPr>
          <p:cNvPr id="8" name="Graphic 7">
            <a:extLst>
              <a:ext uri="{FF2B5EF4-FFF2-40B4-BE49-F238E27FC236}">
                <a16:creationId xmlns:a16="http://schemas.microsoft.com/office/drawing/2014/main" id="{C8290B02-4A27-4C23-6536-30BFF3EC6829}"/>
              </a:ext>
            </a:extLst>
          </p:cNvPr>
          <p:cNvPicPr>
            <a:picLocks noChangeAspect="1"/>
          </p:cNvPicPr>
          <p:nvPr/>
        </p:nvPicPr>
        <p:blipFill>
          <a:blip r:embed="rId2">
            <a:extLst>
              <a:ext uri="{96DAC541-7B7A-43D3-8B79-37D633B846F1}">
                <asvg:svgBlip xmlns:asvg="http://schemas.microsoft.com/office/drawing/2016/SVG/main" r:embed="rId3"/>
              </a:ext>
            </a:extLst>
          </a:blip>
          <a:srcRect l="55072" t="39341" b="34792"/>
          <a:stretch>
            <a:fillRect/>
          </a:stretch>
        </p:blipFill>
        <p:spPr>
          <a:xfrm>
            <a:off x="4731804" y="2997194"/>
            <a:ext cx="2819400" cy="1997786"/>
          </a:xfrm>
          <a:prstGeom prst="rect">
            <a:avLst/>
          </a:prstGeom>
        </p:spPr>
      </p:pic>
      <p:sp>
        <p:nvSpPr>
          <p:cNvPr id="13" name="Line 102">
            <a:extLst>
              <a:ext uri="{FF2B5EF4-FFF2-40B4-BE49-F238E27FC236}">
                <a16:creationId xmlns:a16="http://schemas.microsoft.com/office/drawing/2014/main" id="{BDF2B983-DEF7-EEFC-9403-83BBBBCBBB0F}"/>
              </a:ext>
            </a:extLst>
          </p:cNvPr>
          <p:cNvSpPr>
            <a:spLocks noChangeShapeType="1"/>
          </p:cNvSpPr>
          <p:nvPr/>
        </p:nvSpPr>
        <p:spPr bwMode="auto">
          <a:xfrm>
            <a:off x="7809380" y="2507456"/>
            <a:ext cx="424100"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4" name="Line 103">
            <a:extLst>
              <a:ext uri="{FF2B5EF4-FFF2-40B4-BE49-F238E27FC236}">
                <a16:creationId xmlns:a16="http://schemas.microsoft.com/office/drawing/2014/main" id="{780493D7-1C40-419A-B66F-14D280E44C3C}"/>
              </a:ext>
            </a:extLst>
          </p:cNvPr>
          <p:cNvSpPr>
            <a:spLocks noChangeShapeType="1"/>
          </p:cNvSpPr>
          <p:nvPr/>
        </p:nvSpPr>
        <p:spPr bwMode="auto">
          <a:xfrm flipV="1">
            <a:off x="8551557" y="2457450"/>
            <a:ext cx="344581" cy="350044"/>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5" name="Text Box 104">
            <a:extLst>
              <a:ext uri="{FF2B5EF4-FFF2-40B4-BE49-F238E27FC236}">
                <a16:creationId xmlns:a16="http://schemas.microsoft.com/office/drawing/2014/main" id="{A59F9B94-753C-32E7-0EC1-B574A24B88E2}"/>
              </a:ext>
            </a:extLst>
          </p:cNvPr>
          <p:cNvSpPr txBox="1">
            <a:spLocks noChangeArrowheads="1"/>
          </p:cNvSpPr>
          <p:nvPr/>
        </p:nvSpPr>
        <p:spPr bwMode="auto">
          <a:xfrm>
            <a:off x="8180470" y="2757487"/>
            <a:ext cx="52778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800" dirty="0">
                <a:solidFill>
                  <a:srgbClr val="FF0000"/>
                </a:solidFill>
                <a:latin typeface="Arial" panose="020B0604020202020204" pitchFamily="34" charset="0"/>
                <a:cs typeface="Arial" panose="020B0604020202020204" pitchFamily="34" charset="0"/>
              </a:rPr>
              <a:t>CA</a:t>
            </a:r>
          </a:p>
        </p:txBody>
      </p:sp>
      <p:sp>
        <p:nvSpPr>
          <p:cNvPr id="16" name="Text Box 105">
            <a:extLst>
              <a:ext uri="{FF2B5EF4-FFF2-40B4-BE49-F238E27FC236}">
                <a16:creationId xmlns:a16="http://schemas.microsoft.com/office/drawing/2014/main" id="{AAA8D31F-ACAB-D306-16F9-F5B8CEA5D6EF}"/>
              </a:ext>
            </a:extLst>
          </p:cNvPr>
          <p:cNvSpPr txBox="1">
            <a:spLocks noChangeArrowheads="1"/>
          </p:cNvSpPr>
          <p:nvPr/>
        </p:nvSpPr>
        <p:spPr bwMode="auto">
          <a:xfrm>
            <a:off x="8816617" y="2257425"/>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FF0000"/>
                </a:solidFill>
                <a:latin typeface="Arial" panose="020B0604020202020204" pitchFamily="34" charset="0"/>
                <a:cs typeface="Arial" panose="020B0604020202020204" pitchFamily="34" charset="0"/>
              </a:rPr>
              <a:t>C</a:t>
            </a:r>
          </a:p>
        </p:txBody>
      </p:sp>
      <p:sp>
        <p:nvSpPr>
          <p:cNvPr id="17" name="Text Box 106">
            <a:extLst>
              <a:ext uri="{FF2B5EF4-FFF2-40B4-BE49-F238E27FC236}">
                <a16:creationId xmlns:a16="http://schemas.microsoft.com/office/drawing/2014/main" id="{BC2550F1-1EB1-9677-6A45-8E8D71F0CF95}"/>
              </a:ext>
            </a:extLst>
          </p:cNvPr>
          <p:cNvSpPr txBox="1">
            <a:spLocks noChangeArrowheads="1"/>
          </p:cNvSpPr>
          <p:nvPr/>
        </p:nvSpPr>
        <p:spPr bwMode="auto">
          <a:xfrm flipV="1">
            <a:off x="7650343" y="2207419"/>
            <a:ext cx="265062"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FF0000"/>
                </a:solidFill>
                <a:latin typeface="Arial" panose="020B0604020202020204" pitchFamily="34" charset="0"/>
                <a:cs typeface="Arial" panose="020B0604020202020204" pitchFamily="34" charset="0"/>
              </a:rPr>
              <a:t>N</a:t>
            </a:r>
          </a:p>
        </p:txBody>
      </p:sp>
      <p:sp>
        <p:nvSpPr>
          <p:cNvPr id="18" name="Line 107">
            <a:extLst>
              <a:ext uri="{FF2B5EF4-FFF2-40B4-BE49-F238E27FC236}">
                <a16:creationId xmlns:a16="http://schemas.microsoft.com/office/drawing/2014/main" id="{EE060326-6E79-2922-1224-124C5B7207B0}"/>
              </a:ext>
            </a:extLst>
          </p:cNvPr>
          <p:cNvSpPr>
            <a:spLocks noChangeShapeType="1"/>
          </p:cNvSpPr>
          <p:nvPr/>
        </p:nvSpPr>
        <p:spPr bwMode="auto">
          <a:xfrm flipV="1">
            <a:off x="8922642" y="1957386"/>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19" name="Line 108">
            <a:extLst>
              <a:ext uri="{FF2B5EF4-FFF2-40B4-BE49-F238E27FC236}">
                <a16:creationId xmlns:a16="http://schemas.microsoft.com/office/drawing/2014/main" id="{E4378205-3464-8997-5D98-BC3EC7370972}"/>
              </a:ext>
            </a:extLst>
          </p:cNvPr>
          <p:cNvSpPr>
            <a:spLocks noChangeShapeType="1"/>
          </p:cNvSpPr>
          <p:nvPr/>
        </p:nvSpPr>
        <p:spPr bwMode="auto">
          <a:xfrm flipV="1">
            <a:off x="8975655" y="1957386"/>
            <a:ext cx="0" cy="300038"/>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20" name="Text Box 109">
            <a:extLst>
              <a:ext uri="{FF2B5EF4-FFF2-40B4-BE49-F238E27FC236}">
                <a16:creationId xmlns:a16="http://schemas.microsoft.com/office/drawing/2014/main" id="{37E2404B-BB2B-FACF-DC62-F22E1136C6AC}"/>
              </a:ext>
            </a:extLst>
          </p:cNvPr>
          <p:cNvSpPr txBox="1">
            <a:spLocks noChangeArrowheads="1"/>
          </p:cNvSpPr>
          <p:nvPr/>
        </p:nvSpPr>
        <p:spPr bwMode="auto">
          <a:xfrm>
            <a:off x="8816619" y="1657350"/>
            <a:ext cx="21205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800">
                <a:solidFill>
                  <a:srgbClr val="FF0000"/>
                </a:solidFill>
                <a:latin typeface="Arial" panose="020B0604020202020204" pitchFamily="34" charset="0"/>
                <a:cs typeface="Arial" panose="020B0604020202020204" pitchFamily="34" charset="0"/>
              </a:rPr>
              <a:t>O</a:t>
            </a:r>
          </a:p>
        </p:txBody>
      </p:sp>
      <p:sp>
        <p:nvSpPr>
          <p:cNvPr id="21" name="Line 110">
            <a:extLst>
              <a:ext uri="{FF2B5EF4-FFF2-40B4-BE49-F238E27FC236}">
                <a16:creationId xmlns:a16="http://schemas.microsoft.com/office/drawing/2014/main" id="{15F2BDE7-2404-C122-28CE-409DAE0F4EDA}"/>
              </a:ext>
            </a:extLst>
          </p:cNvPr>
          <p:cNvSpPr>
            <a:spLocks noChangeShapeType="1"/>
          </p:cNvSpPr>
          <p:nvPr/>
        </p:nvSpPr>
        <p:spPr bwMode="auto">
          <a:xfrm flipV="1">
            <a:off x="7782875" y="2032396"/>
            <a:ext cx="0" cy="200025"/>
          </a:xfrm>
          <a:prstGeom prst="line">
            <a:avLst/>
          </a:prstGeom>
          <a:noFill/>
          <a:ln w="1905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22" name="Text Box 111">
            <a:extLst>
              <a:ext uri="{FF2B5EF4-FFF2-40B4-BE49-F238E27FC236}">
                <a16:creationId xmlns:a16="http://schemas.microsoft.com/office/drawing/2014/main" id="{01D1DD31-1EE8-099E-9284-30CCF3FDC959}"/>
              </a:ext>
            </a:extLst>
          </p:cNvPr>
          <p:cNvSpPr txBox="1">
            <a:spLocks noChangeArrowheads="1"/>
          </p:cNvSpPr>
          <p:nvPr/>
        </p:nvSpPr>
        <p:spPr bwMode="auto">
          <a:xfrm flipV="1">
            <a:off x="7543800" y="1768851"/>
            <a:ext cx="453813" cy="33855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US" sz="1350" dirty="0">
                <a:solidFill>
                  <a:srgbClr val="FF0000"/>
                </a:solidFill>
                <a:latin typeface="Arial" panose="020B0604020202020204" pitchFamily="34" charset="0"/>
                <a:cs typeface="Arial" panose="020B0604020202020204" pitchFamily="34" charset="0"/>
              </a:rPr>
              <a:t> </a:t>
            </a:r>
            <a:r>
              <a:rPr lang="en-US" sz="1600" dirty="0">
                <a:solidFill>
                  <a:srgbClr val="FF0000"/>
                </a:solidFill>
                <a:latin typeface="Arial" panose="020B0604020202020204" pitchFamily="34" charset="0"/>
                <a:cs typeface="Arial" panose="020B0604020202020204" pitchFamily="34" charset="0"/>
              </a:rPr>
              <a:t>H</a:t>
            </a:r>
            <a:endParaRPr lang="en-US" sz="1800" dirty="0">
              <a:solidFill>
                <a:srgbClr val="FF0000"/>
              </a:solidFill>
              <a:latin typeface="Arial" panose="020B0604020202020204" pitchFamily="34" charset="0"/>
              <a:cs typeface="Arial" panose="020B0604020202020204" pitchFamily="34" charset="0"/>
            </a:endParaRPr>
          </a:p>
        </p:txBody>
      </p:sp>
      <p:sp>
        <p:nvSpPr>
          <p:cNvPr id="23" name="AutoShape 112">
            <a:extLst>
              <a:ext uri="{FF2B5EF4-FFF2-40B4-BE49-F238E27FC236}">
                <a16:creationId xmlns:a16="http://schemas.microsoft.com/office/drawing/2014/main" id="{C5FF7212-E8A9-0D6B-D66D-0C54741EDA00}"/>
              </a:ext>
            </a:extLst>
          </p:cNvPr>
          <p:cNvSpPr>
            <a:spLocks noChangeArrowheads="1"/>
          </p:cNvSpPr>
          <p:nvPr/>
        </p:nvSpPr>
        <p:spPr bwMode="auto">
          <a:xfrm rot="21000000">
            <a:off x="8498545" y="3007519"/>
            <a:ext cx="106025" cy="450056"/>
          </a:xfrm>
          <a:prstGeom prst="triangle">
            <a:avLst>
              <a:gd name="adj" fmla="val 0"/>
            </a:avLst>
          </a:prstGeom>
          <a:solidFill>
            <a:schemeClr val="tx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grpSp>
        <p:nvGrpSpPr>
          <p:cNvPr id="24" name="Group 114">
            <a:extLst>
              <a:ext uri="{FF2B5EF4-FFF2-40B4-BE49-F238E27FC236}">
                <a16:creationId xmlns:a16="http://schemas.microsoft.com/office/drawing/2014/main" id="{DFEDB7FF-A9CB-F62B-CBEA-C1BE3B10882B}"/>
              </a:ext>
            </a:extLst>
          </p:cNvPr>
          <p:cNvGrpSpPr>
            <a:grpSpLocks/>
          </p:cNvGrpSpPr>
          <p:nvPr/>
        </p:nvGrpSpPr>
        <p:grpSpPr bwMode="auto">
          <a:xfrm rot="600000" flipV="1">
            <a:off x="8180468" y="3033562"/>
            <a:ext cx="159038" cy="323999"/>
            <a:chOff x="1728" y="3312"/>
            <a:chExt cx="109" cy="336"/>
          </a:xfrm>
        </p:grpSpPr>
        <p:sp>
          <p:nvSpPr>
            <p:cNvPr id="25" name="Line 115">
              <a:extLst>
                <a:ext uri="{FF2B5EF4-FFF2-40B4-BE49-F238E27FC236}">
                  <a16:creationId xmlns:a16="http://schemas.microsoft.com/office/drawing/2014/main" id="{A73405CD-3725-F263-FF78-29BF4CEAB034}"/>
                </a:ext>
              </a:extLst>
            </p:cNvPr>
            <p:cNvSpPr>
              <a:spLocks noChangeShapeType="1"/>
            </p:cNvSpPr>
            <p:nvPr/>
          </p:nvSpPr>
          <p:spPr bwMode="auto">
            <a:xfrm>
              <a:off x="1728" y="3312"/>
              <a:ext cx="10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26" name="Line 116">
              <a:extLst>
                <a:ext uri="{FF2B5EF4-FFF2-40B4-BE49-F238E27FC236}">
                  <a16:creationId xmlns:a16="http://schemas.microsoft.com/office/drawing/2014/main" id="{B11E62B5-7EC6-7C4B-8A8F-19686B23B116}"/>
                </a:ext>
              </a:extLst>
            </p:cNvPr>
            <p:cNvSpPr>
              <a:spLocks noChangeShapeType="1"/>
            </p:cNvSpPr>
            <p:nvPr/>
          </p:nvSpPr>
          <p:spPr bwMode="auto">
            <a:xfrm>
              <a:off x="1741" y="3360"/>
              <a:ext cx="9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27" name="Line 117">
              <a:extLst>
                <a:ext uri="{FF2B5EF4-FFF2-40B4-BE49-F238E27FC236}">
                  <a16:creationId xmlns:a16="http://schemas.microsoft.com/office/drawing/2014/main" id="{C9E4548C-6CB7-F258-B7D4-58AF62BED1CE}"/>
                </a:ext>
              </a:extLst>
            </p:cNvPr>
            <p:cNvSpPr>
              <a:spLocks noChangeShapeType="1"/>
            </p:cNvSpPr>
            <p:nvPr/>
          </p:nvSpPr>
          <p:spPr bwMode="auto">
            <a:xfrm>
              <a:off x="1751" y="3408"/>
              <a:ext cx="86"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28" name="Line 118">
              <a:extLst>
                <a:ext uri="{FF2B5EF4-FFF2-40B4-BE49-F238E27FC236}">
                  <a16:creationId xmlns:a16="http://schemas.microsoft.com/office/drawing/2014/main" id="{9DB462E3-E652-D254-8452-AB6D618ACBC0}"/>
                </a:ext>
              </a:extLst>
            </p:cNvPr>
            <p:cNvSpPr>
              <a:spLocks noChangeShapeType="1"/>
            </p:cNvSpPr>
            <p:nvPr/>
          </p:nvSpPr>
          <p:spPr bwMode="auto">
            <a:xfrm>
              <a:off x="1762" y="3456"/>
              <a:ext cx="75"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29" name="Line 119">
              <a:extLst>
                <a:ext uri="{FF2B5EF4-FFF2-40B4-BE49-F238E27FC236}">
                  <a16:creationId xmlns:a16="http://schemas.microsoft.com/office/drawing/2014/main" id="{53503EE5-0686-E92B-7E5D-90EE55AAC559}"/>
                </a:ext>
              </a:extLst>
            </p:cNvPr>
            <p:cNvSpPr>
              <a:spLocks noChangeShapeType="1"/>
            </p:cNvSpPr>
            <p:nvPr/>
          </p:nvSpPr>
          <p:spPr bwMode="auto">
            <a:xfrm>
              <a:off x="1774" y="3504"/>
              <a:ext cx="63"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30" name="Line 120">
              <a:extLst>
                <a:ext uri="{FF2B5EF4-FFF2-40B4-BE49-F238E27FC236}">
                  <a16:creationId xmlns:a16="http://schemas.microsoft.com/office/drawing/2014/main" id="{DB6CF6AF-7E89-6C7A-E9B5-ADE1FA2E7692}"/>
                </a:ext>
              </a:extLst>
            </p:cNvPr>
            <p:cNvSpPr>
              <a:spLocks noChangeShapeType="1"/>
            </p:cNvSpPr>
            <p:nvPr/>
          </p:nvSpPr>
          <p:spPr bwMode="auto">
            <a:xfrm>
              <a:off x="1785" y="3552"/>
              <a:ext cx="52"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31" name="Line 121">
              <a:extLst>
                <a:ext uri="{FF2B5EF4-FFF2-40B4-BE49-F238E27FC236}">
                  <a16:creationId xmlns:a16="http://schemas.microsoft.com/office/drawing/2014/main" id="{44215D02-295F-A56C-510B-6A3B8E1E3503}"/>
                </a:ext>
              </a:extLst>
            </p:cNvPr>
            <p:cNvSpPr>
              <a:spLocks noChangeShapeType="1"/>
            </p:cNvSpPr>
            <p:nvPr/>
          </p:nvSpPr>
          <p:spPr bwMode="auto">
            <a:xfrm>
              <a:off x="1797" y="3600"/>
              <a:ext cx="40"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sp>
          <p:nvSpPr>
            <p:cNvPr id="32" name="Line 122">
              <a:extLst>
                <a:ext uri="{FF2B5EF4-FFF2-40B4-BE49-F238E27FC236}">
                  <a16:creationId xmlns:a16="http://schemas.microsoft.com/office/drawing/2014/main" id="{1AE6A514-35E7-E75C-F3E9-FE28761AFE16}"/>
                </a:ext>
              </a:extLst>
            </p:cNvPr>
            <p:cNvSpPr>
              <a:spLocks noChangeShapeType="1"/>
            </p:cNvSpPr>
            <p:nvPr/>
          </p:nvSpPr>
          <p:spPr bwMode="auto">
            <a:xfrm>
              <a:off x="1808" y="3648"/>
              <a:ext cx="29" cy="0"/>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800">
                <a:solidFill>
                  <a:srgbClr val="FF0000"/>
                </a:solidFill>
                <a:latin typeface="Arial" panose="020B0604020202020204" pitchFamily="34" charset="0"/>
                <a:cs typeface="Arial" panose="020B0604020202020204" pitchFamily="34" charset="0"/>
              </a:endParaRPr>
            </a:p>
          </p:txBody>
        </p:sp>
      </p:grpSp>
      <p:sp>
        <p:nvSpPr>
          <p:cNvPr id="33" name="Text Box 123">
            <a:extLst>
              <a:ext uri="{FF2B5EF4-FFF2-40B4-BE49-F238E27FC236}">
                <a16:creationId xmlns:a16="http://schemas.microsoft.com/office/drawing/2014/main" id="{37C70F62-B09B-9345-425D-75779E62E434}"/>
              </a:ext>
            </a:extLst>
          </p:cNvPr>
          <p:cNvSpPr txBox="1">
            <a:spLocks noChangeArrowheads="1"/>
          </p:cNvSpPr>
          <p:nvPr/>
        </p:nvSpPr>
        <p:spPr bwMode="auto">
          <a:xfrm flipV="1">
            <a:off x="7835889" y="3357561"/>
            <a:ext cx="477112"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a:solidFill>
                  <a:srgbClr val="FF0000"/>
                </a:solidFill>
                <a:latin typeface="Arial" panose="020B0604020202020204" pitchFamily="34" charset="0"/>
                <a:cs typeface="Arial" panose="020B0604020202020204" pitchFamily="34" charset="0"/>
              </a:rPr>
              <a:t>H</a:t>
            </a:r>
          </a:p>
        </p:txBody>
      </p:sp>
      <p:sp>
        <p:nvSpPr>
          <p:cNvPr id="34" name="Text Box 124">
            <a:extLst>
              <a:ext uri="{FF2B5EF4-FFF2-40B4-BE49-F238E27FC236}">
                <a16:creationId xmlns:a16="http://schemas.microsoft.com/office/drawing/2014/main" id="{E9585135-7334-AB87-9AC2-6C758A4C01D6}"/>
              </a:ext>
            </a:extLst>
          </p:cNvPr>
          <p:cNvSpPr txBox="1">
            <a:spLocks noChangeArrowheads="1"/>
          </p:cNvSpPr>
          <p:nvPr/>
        </p:nvSpPr>
        <p:spPr bwMode="auto">
          <a:xfrm flipV="1">
            <a:off x="8259988" y="3407567"/>
            <a:ext cx="477112" cy="3000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1350" dirty="0">
                <a:solidFill>
                  <a:srgbClr val="FF0000"/>
                </a:solidFill>
                <a:latin typeface="Arial" panose="020B0604020202020204" pitchFamily="34" charset="0"/>
                <a:cs typeface="Arial" panose="020B0604020202020204" pitchFamily="34" charset="0"/>
              </a:rPr>
              <a:t>H</a:t>
            </a:r>
          </a:p>
        </p:txBody>
      </p:sp>
      <p:sp>
        <p:nvSpPr>
          <p:cNvPr id="37" name="TextBox 36">
            <a:extLst>
              <a:ext uri="{FF2B5EF4-FFF2-40B4-BE49-F238E27FC236}">
                <a16:creationId xmlns:a16="http://schemas.microsoft.com/office/drawing/2014/main" id="{4244034D-4D93-2E28-BA08-C1F90B0034B5}"/>
              </a:ext>
            </a:extLst>
          </p:cNvPr>
          <p:cNvSpPr txBox="1"/>
          <p:nvPr/>
        </p:nvSpPr>
        <p:spPr>
          <a:xfrm>
            <a:off x="7770707" y="2207419"/>
            <a:ext cx="538930" cy="338554"/>
          </a:xfrm>
          <a:prstGeom prst="rect">
            <a:avLst/>
          </a:prstGeom>
          <a:noFill/>
        </p:spPr>
        <p:txBody>
          <a:bodyPr wrap="none" rtlCol="0">
            <a:spAutoFit/>
          </a:bodyPr>
          <a:lstStyle/>
          <a:p>
            <a:r>
              <a:rPr lang="en-US" sz="1600" dirty="0"/>
              <a:t>-0.5</a:t>
            </a:r>
          </a:p>
        </p:txBody>
      </p:sp>
      <p:sp>
        <p:nvSpPr>
          <p:cNvPr id="38" name="TextBox 37">
            <a:extLst>
              <a:ext uri="{FF2B5EF4-FFF2-40B4-BE49-F238E27FC236}">
                <a16:creationId xmlns:a16="http://schemas.microsoft.com/office/drawing/2014/main" id="{437D5273-3902-4555-B250-42D95FF52213}"/>
              </a:ext>
            </a:extLst>
          </p:cNvPr>
          <p:cNvSpPr txBox="1"/>
          <p:nvPr/>
        </p:nvSpPr>
        <p:spPr>
          <a:xfrm>
            <a:off x="8456507" y="1657350"/>
            <a:ext cx="538930" cy="338554"/>
          </a:xfrm>
          <a:prstGeom prst="rect">
            <a:avLst/>
          </a:prstGeom>
          <a:noFill/>
        </p:spPr>
        <p:txBody>
          <a:bodyPr wrap="none" rtlCol="0">
            <a:spAutoFit/>
          </a:bodyPr>
          <a:lstStyle/>
          <a:p>
            <a:r>
              <a:rPr lang="en-US" sz="1600" dirty="0"/>
              <a:t>-0.5</a:t>
            </a:r>
          </a:p>
        </p:txBody>
      </p:sp>
      <p:sp>
        <p:nvSpPr>
          <p:cNvPr id="39" name="TextBox 38">
            <a:extLst>
              <a:ext uri="{FF2B5EF4-FFF2-40B4-BE49-F238E27FC236}">
                <a16:creationId xmlns:a16="http://schemas.microsoft.com/office/drawing/2014/main" id="{E472CE83-B567-C25D-9FEB-B3F5CDFC50AA}"/>
              </a:ext>
            </a:extLst>
          </p:cNvPr>
          <p:cNvSpPr txBox="1"/>
          <p:nvPr/>
        </p:nvSpPr>
        <p:spPr>
          <a:xfrm>
            <a:off x="7744054" y="1826627"/>
            <a:ext cx="590226" cy="338554"/>
          </a:xfrm>
          <a:prstGeom prst="rect">
            <a:avLst/>
          </a:prstGeom>
          <a:noFill/>
        </p:spPr>
        <p:txBody>
          <a:bodyPr wrap="none" rtlCol="0">
            <a:spAutoFit/>
          </a:bodyPr>
          <a:lstStyle/>
          <a:p>
            <a:r>
              <a:rPr lang="en-US" sz="1600" dirty="0"/>
              <a:t>+0.5</a:t>
            </a:r>
          </a:p>
        </p:txBody>
      </p:sp>
      <p:sp>
        <p:nvSpPr>
          <p:cNvPr id="45" name="TextBox 44">
            <a:extLst>
              <a:ext uri="{FF2B5EF4-FFF2-40B4-BE49-F238E27FC236}">
                <a16:creationId xmlns:a16="http://schemas.microsoft.com/office/drawing/2014/main" id="{114E9BC4-7ED4-7B2C-7021-B6C51655F4DD}"/>
              </a:ext>
            </a:extLst>
          </p:cNvPr>
          <p:cNvSpPr txBox="1"/>
          <p:nvPr/>
        </p:nvSpPr>
        <p:spPr>
          <a:xfrm>
            <a:off x="8405211" y="2233196"/>
            <a:ext cx="590226" cy="338554"/>
          </a:xfrm>
          <a:prstGeom prst="rect">
            <a:avLst/>
          </a:prstGeom>
          <a:noFill/>
        </p:spPr>
        <p:txBody>
          <a:bodyPr wrap="none" rtlCol="0">
            <a:spAutoFit/>
          </a:bodyPr>
          <a:lstStyle/>
          <a:p>
            <a:r>
              <a:rPr lang="en-US" sz="1600" dirty="0"/>
              <a:t>+0.5</a:t>
            </a:r>
          </a:p>
        </p:txBody>
      </p:sp>
    </p:spTree>
    <p:extLst>
      <p:ext uri="{BB962C8B-B14F-4D97-AF65-F5344CB8AC3E}">
        <p14:creationId xmlns:p14="http://schemas.microsoft.com/office/powerpoint/2010/main" val="3834511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3A062-4778-B6B7-DC28-C192880326E0}"/>
              </a:ext>
            </a:extLst>
          </p:cNvPr>
          <p:cNvSpPr>
            <a:spLocks noGrp="1"/>
          </p:cNvSpPr>
          <p:nvPr>
            <p:ph type="title"/>
          </p:nvPr>
        </p:nvSpPr>
        <p:spPr>
          <a:xfrm>
            <a:off x="228600" y="209550"/>
            <a:ext cx="8610600" cy="1015737"/>
          </a:xfrm>
        </p:spPr>
        <p:txBody>
          <a:bodyPr/>
          <a:lstStyle/>
          <a:p>
            <a:r>
              <a:rPr lang="en-US" sz="1800" dirty="0"/>
              <a:t>4. Hydrophobic side-chains need to be buried, mostly in contact with other hydrophobic groups, because otherwise water interacting with the hydrophobic group loses favorable water-water hydrogen bonds and entropy.</a:t>
            </a:r>
            <a:br>
              <a:rPr lang="en-US" sz="1800" dirty="0"/>
            </a:br>
            <a:endParaRPr lang="en-US" sz="1800" dirty="0"/>
          </a:p>
        </p:txBody>
      </p:sp>
      <p:pic>
        <p:nvPicPr>
          <p:cNvPr id="8" name="Picture 7" descr="A close-up of a drawing&#10;&#10;AI-generated content may be incorrect.">
            <a:extLst>
              <a:ext uri="{FF2B5EF4-FFF2-40B4-BE49-F238E27FC236}">
                <a16:creationId xmlns:a16="http://schemas.microsoft.com/office/drawing/2014/main" id="{5D96D1E2-49A6-FCB7-00AA-ADEF42FF3F0A}"/>
              </a:ext>
            </a:extLst>
          </p:cNvPr>
          <p:cNvPicPr>
            <a:picLocks noChangeAspect="1"/>
          </p:cNvPicPr>
          <p:nvPr/>
        </p:nvPicPr>
        <p:blipFill>
          <a:blip r:embed="rId3"/>
          <a:srcRect r="57843" b="15135"/>
          <a:stretch>
            <a:fillRect/>
          </a:stretch>
        </p:blipFill>
        <p:spPr>
          <a:xfrm>
            <a:off x="5940523" y="1709971"/>
            <a:ext cx="1880587" cy="2049689"/>
          </a:xfrm>
          <a:prstGeom prst="rect">
            <a:avLst/>
          </a:prstGeom>
        </p:spPr>
      </p:pic>
      <p:pic>
        <p:nvPicPr>
          <p:cNvPr id="9" name="Picture 8" descr="A close-up of a drawing&#10;&#10;AI-generated content may be incorrect.">
            <a:extLst>
              <a:ext uri="{FF2B5EF4-FFF2-40B4-BE49-F238E27FC236}">
                <a16:creationId xmlns:a16="http://schemas.microsoft.com/office/drawing/2014/main" id="{DD67EF06-192E-4B41-AEF4-B63A13AE6468}"/>
              </a:ext>
            </a:extLst>
          </p:cNvPr>
          <p:cNvPicPr>
            <a:picLocks noChangeAspect="1"/>
          </p:cNvPicPr>
          <p:nvPr/>
        </p:nvPicPr>
        <p:blipFill>
          <a:blip r:embed="rId3"/>
          <a:srcRect l="64129" b="30336"/>
          <a:stretch>
            <a:fillRect/>
          </a:stretch>
        </p:blipFill>
        <p:spPr>
          <a:xfrm>
            <a:off x="7549896" y="1742737"/>
            <a:ext cx="1600200" cy="1682553"/>
          </a:xfrm>
          <a:prstGeom prst="rect">
            <a:avLst/>
          </a:prstGeom>
        </p:spPr>
      </p:pic>
      <p:pic>
        <p:nvPicPr>
          <p:cNvPr id="10" name="Picture 9" descr="A diagram of a reaction&#10;&#10;AI-generated content may be incorrect.">
            <a:extLst>
              <a:ext uri="{FF2B5EF4-FFF2-40B4-BE49-F238E27FC236}">
                <a16:creationId xmlns:a16="http://schemas.microsoft.com/office/drawing/2014/main" id="{3F1DA3AE-D629-8A3C-0572-9D6F5D8D0AF9}"/>
              </a:ext>
            </a:extLst>
          </p:cNvPr>
          <p:cNvPicPr>
            <a:picLocks noChangeAspect="1"/>
          </p:cNvPicPr>
          <p:nvPr/>
        </p:nvPicPr>
        <p:blipFill>
          <a:blip r:embed="rId4"/>
          <a:srcRect l="60438" t="-1" b="33433"/>
          <a:stretch>
            <a:fillRect/>
          </a:stretch>
        </p:blipFill>
        <p:spPr>
          <a:xfrm>
            <a:off x="4191000" y="1581150"/>
            <a:ext cx="1743456" cy="2130450"/>
          </a:xfrm>
          <a:prstGeom prst="rect">
            <a:avLst/>
          </a:prstGeom>
        </p:spPr>
      </p:pic>
      <p:pic>
        <p:nvPicPr>
          <p:cNvPr id="6" name="Picture 5" descr="A diagram of a reaction&#10;&#10;AI-generated content may be incorrect.">
            <a:extLst>
              <a:ext uri="{FF2B5EF4-FFF2-40B4-BE49-F238E27FC236}">
                <a16:creationId xmlns:a16="http://schemas.microsoft.com/office/drawing/2014/main" id="{82C9CF8C-D5D1-E27E-A9B8-96F58F6B732C}"/>
              </a:ext>
            </a:extLst>
          </p:cNvPr>
          <p:cNvPicPr>
            <a:picLocks noChangeAspect="1"/>
          </p:cNvPicPr>
          <p:nvPr/>
        </p:nvPicPr>
        <p:blipFill>
          <a:blip r:embed="rId4"/>
          <a:srcRect r="60438" b="33718"/>
          <a:stretch>
            <a:fillRect/>
          </a:stretch>
        </p:blipFill>
        <p:spPr>
          <a:xfrm>
            <a:off x="2523744" y="1581150"/>
            <a:ext cx="1743456" cy="2121306"/>
          </a:xfrm>
          <a:prstGeom prst="rect">
            <a:avLst/>
          </a:prstGeom>
        </p:spPr>
      </p:pic>
      <p:pic>
        <p:nvPicPr>
          <p:cNvPr id="12" name="Picture 11" descr="A diagram of a molecule&#10;&#10;AI-generated content may be incorrect.">
            <a:extLst>
              <a:ext uri="{FF2B5EF4-FFF2-40B4-BE49-F238E27FC236}">
                <a16:creationId xmlns:a16="http://schemas.microsoft.com/office/drawing/2014/main" id="{C3AD0D4C-2B8E-95E3-B333-9AD1E22077E5}"/>
              </a:ext>
            </a:extLst>
          </p:cNvPr>
          <p:cNvPicPr>
            <a:picLocks noChangeAspect="1"/>
          </p:cNvPicPr>
          <p:nvPr/>
        </p:nvPicPr>
        <p:blipFill>
          <a:blip r:embed="rId5"/>
          <a:stretch>
            <a:fillRect/>
          </a:stretch>
        </p:blipFill>
        <p:spPr>
          <a:xfrm>
            <a:off x="103506" y="1742737"/>
            <a:ext cx="2438400" cy="1473200"/>
          </a:xfrm>
          <a:prstGeom prst="rect">
            <a:avLst/>
          </a:prstGeom>
        </p:spPr>
      </p:pic>
      <p:sp>
        <p:nvSpPr>
          <p:cNvPr id="13" name="TextBox 12">
            <a:extLst>
              <a:ext uri="{FF2B5EF4-FFF2-40B4-BE49-F238E27FC236}">
                <a16:creationId xmlns:a16="http://schemas.microsoft.com/office/drawing/2014/main" id="{E12D765A-2118-C2BE-D0C3-AD3632ECE709}"/>
              </a:ext>
            </a:extLst>
          </p:cNvPr>
          <p:cNvSpPr txBox="1"/>
          <p:nvPr/>
        </p:nvSpPr>
        <p:spPr>
          <a:xfrm>
            <a:off x="6204382" y="3739038"/>
            <a:ext cx="1447800" cy="646331"/>
          </a:xfrm>
          <a:prstGeom prst="rect">
            <a:avLst/>
          </a:prstGeom>
          <a:noFill/>
        </p:spPr>
        <p:txBody>
          <a:bodyPr wrap="square" rtlCol="0">
            <a:spAutoFit/>
          </a:bodyPr>
          <a:lstStyle/>
          <a:p>
            <a:r>
              <a:rPr lang="en-US" sz="1800" dirty="0"/>
              <a:t>Unfolded protein</a:t>
            </a:r>
          </a:p>
        </p:txBody>
      </p:sp>
      <p:sp>
        <p:nvSpPr>
          <p:cNvPr id="14" name="TextBox 13">
            <a:extLst>
              <a:ext uri="{FF2B5EF4-FFF2-40B4-BE49-F238E27FC236}">
                <a16:creationId xmlns:a16="http://schemas.microsoft.com/office/drawing/2014/main" id="{08FB809B-4A2F-B8FC-640C-C4204FFC3ADC}"/>
              </a:ext>
            </a:extLst>
          </p:cNvPr>
          <p:cNvSpPr txBox="1"/>
          <p:nvPr/>
        </p:nvSpPr>
        <p:spPr>
          <a:xfrm>
            <a:off x="7821110" y="3743833"/>
            <a:ext cx="1447800" cy="646331"/>
          </a:xfrm>
          <a:prstGeom prst="rect">
            <a:avLst/>
          </a:prstGeom>
          <a:noFill/>
        </p:spPr>
        <p:txBody>
          <a:bodyPr wrap="square" rtlCol="0">
            <a:spAutoFit/>
          </a:bodyPr>
          <a:lstStyle/>
          <a:p>
            <a:r>
              <a:rPr lang="en-US" sz="1800" dirty="0"/>
              <a:t>Folded protein</a:t>
            </a:r>
          </a:p>
        </p:txBody>
      </p:sp>
      <p:sp>
        <p:nvSpPr>
          <p:cNvPr id="15" name="TextBox 14">
            <a:extLst>
              <a:ext uri="{FF2B5EF4-FFF2-40B4-BE49-F238E27FC236}">
                <a16:creationId xmlns:a16="http://schemas.microsoft.com/office/drawing/2014/main" id="{B69A3A88-C0BC-A2DB-F467-AFA6E8D0E2D2}"/>
              </a:ext>
            </a:extLst>
          </p:cNvPr>
          <p:cNvSpPr txBox="1"/>
          <p:nvPr/>
        </p:nvSpPr>
        <p:spPr>
          <a:xfrm>
            <a:off x="119047" y="3528827"/>
            <a:ext cx="2500945" cy="1477328"/>
          </a:xfrm>
          <a:prstGeom prst="rect">
            <a:avLst/>
          </a:prstGeom>
          <a:noFill/>
        </p:spPr>
        <p:txBody>
          <a:bodyPr wrap="square" rtlCol="0">
            <a:spAutoFit/>
          </a:bodyPr>
          <a:lstStyle/>
          <a:p>
            <a:r>
              <a:rPr lang="en-US" sz="1800" dirty="0"/>
              <a:t>Water is very polar</a:t>
            </a:r>
            <a:br>
              <a:rPr lang="en-US" sz="1800" dirty="0"/>
            </a:br>
            <a:r>
              <a:rPr lang="en-US" sz="1800" dirty="0"/>
              <a:t>Maintains ~3.8 h-bonds per molecule.</a:t>
            </a:r>
          </a:p>
          <a:p>
            <a:endParaRPr lang="en-US" sz="1800" dirty="0"/>
          </a:p>
          <a:p>
            <a:r>
              <a:rPr lang="en-US" sz="1800" dirty="0"/>
              <a:t>High entropy</a:t>
            </a:r>
          </a:p>
        </p:txBody>
      </p:sp>
      <p:sp>
        <p:nvSpPr>
          <p:cNvPr id="16" name="TextBox 15">
            <a:extLst>
              <a:ext uri="{FF2B5EF4-FFF2-40B4-BE49-F238E27FC236}">
                <a16:creationId xmlns:a16="http://schemas.microsoft.com/office/drawing/2014/main" id="{42B43294-5A23-AA88-2547-23D4502B876C}"/>
              </a:ext>
            </a:extLst>
          </p:cNvPr>
          <p:cNvSpPr txBox="1"/>
          <p:nvPr/>
        </p:nvSpPr>
        <p:spPr>
          <a:xfrm>
            <a:off x="2746247" y="3753650"/>
            <a:ext cx="1520951" cy="1384995"/>
          </a:xfrm>
          <a:prstGeom prst="rect">
            <a:avLst/>
          </a:prstGeom>
          <a:noFill/>
        </p:spPr>
        <p:txBody>
          <a:bodyPr wrap="square" rtlCol="0">
            <a:spAutoFit/>
          </a:bodyPr>
          <a:lstStyle/>
          <a:p>
            <a:r>
              <a:rPr lang="en-US" sz="1400" dirty="0"/>
              <a:t>Exposed hydrophobic surface:</a:t>
            </a:r>
          </a:p>
          <a:p>
            <a:endParaRPr lang="en-US" sz="1400" dirty="0"/>
          </a:p>
          <a:p>
            <a:r>
              <a:rPr lang="en-US" sz="1400" dirty="0">
                <a:solidFill>
                  <a:srgbClr val="FF0000"/>
                </a:solidFill>
              </a:rPr>
              <a:t>Losing h-bonds</a:t>
            </a:r>
          </a:p>
          <a:p>
            <a:r>
              <a:rPr lang="en-US" sz="1400" dirty="0">
                <a:solidFill>
                  <a:srgbClr val="FF0000"/>
                </a:solidFill>
              </a:rPr>
              <a:t>Lose entropy</a:t>
            </a:r>
          </a:p>
        </p:txBody>
      </p:sp>
      <p:sp>
        <p:nvSpPr>
          <p:cNvPr id="18" name="TextBox 17">
            <a:extLst>
              <a:ext uri="{FF2B5EF4-FFF2-40B4-BE49-F238E27FC236}">
                <a16:creationId xmlns:a16="http://schemas.microsoft.com/office/drawing/2014/main" id="{E9DA771E-E9C8-766A-FDEB-F22A23824171}"/>
              </a:ext>
            </a:extLst>
          </p:cNvPr>
          <p:cNvSpPr txBox="1"/>
          <p:nvPr/>
        </p:nvSpPr>
        <p:spPr>
          <a:xfrm>
            <a:off x="4267198" y="3762794"/>
            <a:ext cx="1880587" cy="1384995"/>
          </a:xfrm>
          <a:prstGeom prst="rect">
            <a:avLst/>
          </a:prstGeom>
          <a:noFill/>
        </p:spPr>
        <p:txBody>
          <a:bodyPr wrap="square" rtlCol="0">
            <a:spAutoFit/>
          </a:bodyPr>
          <a:lstStyle/>
          <a:p>
            <a:r>
              <a:rPr lang="en-US" sz="1400" dirty="0"/>
              <a:t>Buried </a:t>
            </a:r>
          </a:p>
          <a:p>
            <a:r>
              <a:rPr lang="en-US" sz="1400" dirty="0"/>
              <a:t>hydrophobic </a:t>
            </a:r>
          </a:p>
          <a:p>
            <a:r>
              <a:rPr lang="en-US" sz="1400" dirty="0"/>
              <a:t>surface</a:t>
            </a:r>
          </a:p>
          <a:p>
            <a:endParaRPr lang="en-US" sz="1400" dirty="0"/>
          </a:p>
          <a:p>
            <a:r>
              <a:rPr lang="en-US" sz="1400" dirty="0">
                <a:solidFill>
                  <a:srgbClr val="FF0000"/>
                </a:solidFill>
              </a:rPr>
              <a:t>Losing fewer h-bonds</a:t>
            </a:r>
          </a:p>
          <a:p>
            <a:r>
              <a:rPr lang="en-US" sz="1400" dirty="0">
                <a:solidFill>
                  <a:srgbClr val="FF0000"/>
                </a:solidFill>
              </a:rPr>
              <a:t>Lower less entropy</a:t>
            </a:r>
          </a:p>
        </p:txBody>
      </p:sp>
    </p:spTree>
    <p:extLst>
      <p:ext uri="{BB962C8B-B14F-4D97-AF65-F5344CB8AC3E}">
        <p14:creationId xmlns:p14="http://schemas.microsoft.com/office/powerpoint/2010/main" val="1252734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70472"/>
            <a:ext cx="8458200" cy="628650"/>
          </a:xfrm>
        </p:spPr>
        <p:txBody>
          <a:bodyPr/>
          <a:lstStyle/>
          <a:p>
            <a:r>
              <a:rPr lang="en-US" sz="2000" dirty="0"/>
              <a:t>5. The polar groups need to be exposed to water (very polar) OR buried when forming intra or intermolecular hydrogen bonds.</a:t>
            </a:r>
            <a:br>
              <a:rPr lang="en-US" sz="2000" dirty="0"/>
            </a:br>
            <a:endParaRPr lang="en-US" sz="2000" dirty="0"/>
          </a:p>
        </p:txBody>
      </p:sp>
      <p:sp>
        <p:nvSpPr>
          <p:cNvPr id="4" name="Slide Number Placeholder 3"/>
          <p:cNvSpPr>
            <a:spLocks noGrp="1"/>
          </p:cNvSpPr>
          <p:nvPr>
            <p:ph type="sldNum" sz="quarter" idx="12"/>
          </p:nvPr>
        </p:nvSpPr>
        <p:spPr>
          <a:xfrm>
            <a:off x="7086600" y="4795785"/>
            <a:ext cx="1905000" cy="342900"/>
          </a:xfrm>
        </p:spPr>
        <p:txBody>
          <a:bodyPr/>
          <a:lstStyle/>
          <a:p>
            <a:fld id="{F2E72A03-EB12-EF4E-863F-3033767196BA}" type="slidenum">
              <a:rPr lang="en-US" smtClean="0"/>
              <a:pPr/>
              <a:t>15</a:t>
            </a:fld>
            <a:endParaRPr lang="en-US"/>
          </a:p>
        </p:txBody>
      </p:sp>
      <p:pic>
        <p:nvPicPr>
          <p:cNvPr id="6" name="Picture 5" descr="basichbond.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9148" y="1809750"/>
            <a:ext cx="3676650" cy="2749003"/>
          </a:xfrm>
          <a:prstGeom prst="rect">
            <a:avLst/>
          </a:prstGeom>
        </p:spPr>
      </p:pic>
      <p:pic>
        <p:nvPicPr>
          <p:cNvPr id="3" name="Picture 2" descr="serinehbond.gif"/>
          <p:cNvPicPr>
            <a:picLocks noChangeAspect="1"/>
          </p:cNvPicPr>
          <p:nvPr/>
        </p:nvPicPr>
        <p:blipFill rotWithShape="1">
          <a:blip r:embed="rId3">
            <a:extLst>
              <a:ext uri="{28A0092B-C50C-407E-A947-70E740481C1C}">
                <a14:useLocalDpi xmlns:a14="http://schemas.microsoft.com/office/drawing/2010/main" val="0"/>
              </a:ext>
            </a:extLst>
          </a:blip>
          <a:srcRect l="8504" r="1759"/>
          <a:stretch/>
        </p:blipFill>
        <p:spPr>
          <a:xfrm>
            <a:off x="4743449" y="1882228"/>
            <a:ext cx="3701563" cy="2673351"/>
          </a:xfrm>
          <a:prstGeom prst="rect">
            <a:avLst/>
          </a:prstGeom>
        </p:spPr>
      </p:pic>
    </p:spTree>
    <p:extLst>
      <p:ext uri="{BB962C8B-B14F-4D97-AF65-F5344CB8AC3E}">
        <p14:creationId xmlns:p14="http://schemas.microsoft.com/office/powerpoint/2010/main" val="4064286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 name="Group 60"/>
          <p:cNvGrpSpPr/>
          <p:nvPr/>
        </p:nvGrpSpPr>
        <p:grpSpPr>
          <a:xfrm flipH="1">
            <a:off x="1303941" y="1435974"/>
            <a:ext cx="3634360" cy="3878976"/>
            <a:chOff x="174027" y="1686032"/>
            <a:chExt cx="4845813" cy="5171968"/>
          </a:xfrm>
        </p:grpSpPr>
        <p:sp>
          <p:nvSpPr>
            <p:cNvPr id="42" name="Arc 41"/>
            <p:cNvSpPr/>
            <p:nvPr/>
          </p:nvSpPr>
          <p:spPr>
            <a:xfrm>
              <a:off x="420143" y="2607140"/>
              <a:ext cx="2430327" cy="4250860"/>
            </a:xfrm>
            <a:prstGeom prst="arc">
              <a:avLst/>
            </a:prstGeom>
            <a:noFill/>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r"/>
              <a:endParaRPr lang="en-US" sz="1800"/>
            </a:p>
          </p:txBody>
        </p:sp>
        <p:sp>
          <p:nvSpPr>
            <p:cNvPr id="5" name="Oval 4"/>
            <p:cNvSpPr/>
            <p:nvPr/>
          </p:nvSpPr>
          <p:spPr>
            <a:xfrm>
              <a:off x="2652075" y="4925794"/>
              <a:ext cx="482339" cy="484406"/>
            </a:xfrm>
            <a:prstGeom prst="ellipse">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r"/>
              <a:r>
                <a:rPr lang="en-US" sz="1800" dirty="0">
                  <a:solidFill>
                    <a:schemeClr val="tx1"/>
                  </a:solidFill>
                </a:rPr>
                <a:t>O</a:t>
              </a:r>
            </a:p>
          </p:txBody>
        </p:sp>
        <p:cxnSp>
          <p:nvCxnSpPr>
            <p:cNvPr id="7" name="Straight Connector 6"/>
            <p:cNvCxnSpPr>
              <a:cxnSpLocks/>
            </p:cNvCxnSpPr>
            <p:nvPr/>
          </p:nvCxnSpPr>
          <p:spPr>
            <a:xfrm>
              <a:off x="3148060" y="5089289"/>
              <a:ext cx="760822" cy="0"/>
            </a:xfrm>
            <a:prstGeom prst="line">
              <a:avLst/>
            </a:prstGeom>
            <a:ln w="5715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a:cxnSpLocks/>
            </p:cNvCxnSpPr>
            <p:nvPr/>
          </p:nvCxnSpPr>
          <p:spPr>
            <a:xfrm>
              <a:off x="3148060" y="5198285"/>
              <a:ext cx="760822" cy="0"/>
            </a:xfrm>
            <a:prstGeom prst="line">
              <a:avLst/>
            </a:prstGeom>
            <a:ln w="5715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9" name="Oval 8"/>
            <p:cNvSpPr/>
            <p:nvPr/>
          </p:nvSpPr>
          <p:spPr>
            <a:xfrm>
              <a:off x="3908882" y="4925794"/>
              <a:ext cx="500314" cy="484406"/>
            </a:xfrm>
            <a:prstGeom prst="ellipse">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algn="r"/>
              <a:r>
                <a:rPr lang="en-US" sz="1800" dirty="0">
                  <a:solidFill>
                    <a:schemeClr val="tx1"/>
                  </a:solidFill>
                </a:rPr>
                <a:t>C</a:t>
              </a:r>
            </a:p>
          </p:txBody>
        </p:sp>
        <p:cxnSp>
          <p:nvCxnSpPr>
            <p:cNvPr id="10" name="Straight Connector 9"/>
            <p:cNvCxnSpPr>
              <a:cxnSpLocks/>
            </p:cNvCxnSpPr>
            <p:nvPr/>
          </p:nvCxnSpPr>
          <p:spPr>
            <a:xfrm flipV="1">
              <a:off x="4334039" y="4438351"/>
              <a:ext cx="685801" cy="589956"/>
            </a:xfrm>
            <a:prstGeom prst="line">
              <a:avLst/>
            </a:prstGeom>
            <a:ln w="5715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p:cNvCxnSpPr>
              <a:cxnSpLocks/>
            </p:cNvCxnSpPr>
            <p:nvPr/>
          </p:nvCxnSpPr>
          <p:spPr>
            <a:xfrm>
              <a:off x="4369754" y="5315235"/>
              <a:ext cx="607250" cy="563741"/>
            </a:xfrm>
            <a:prstGeom prst="line">
              <a:avLst/>
            </a:prstGeom>
            <a:ln w="57150" cmpd="sng">
              <a:solidFill>
                <a:schemeClr val="tx1"/>
              </a:solidFill>
            </a:ln>
          </p:spPr>
          <p:style>
            <a:lnRef idx="2">
              <a:schemeClr val="accent1"/>
            </a:lnRef>
            <a:fillRef idx="0">
              <a:schemeClr val="accent1"/>
            </a:fillRef>
            <a:effectRef idx="1">
              <a:schemeClr val="accent1"/>
            </a:effectRef>
            <a:fontRef idx="minor">
              <a:schemeClr val="tx1"/>
            </a:fontRef>
          </p:style>
        </p:cxnSp>
        <p:sp>
          <p:nvSpPr>
            <p:cNvPr id="21" name="Oval 20"/>
            <p:cNvSpPr/>
            <p:nvPr/>
          </p:nvSpPr>
          <p:spPr>
            <a:xfrm rot="3336944">
              <a:off x="1833472" y="4244935"/>
              <a:ext cx="1148304" cy="396788"/>
            </a:xfrm>
            <a:prstGeom prst="ellipse">
              <a:avLst/>
            </a:prstGeom>
            <a:solidFill>
              <a:schemeClr val="accent3">
                <a:lumMod val="6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r"/>
              <a:endParaRPr lang="en-US" sz="1800"/>
            </a:p>
          </p:txBody>
        </p:sp>
        <p:sp>
          <p:nvSpPr>
            <p:cNvPr id="22" name="Oval 21"/>
            <p:cNvSpPr/>
            <p:nvPr/>
          </p:nvSpPr>
          <p:spPr>
            <a:xfrm rot="18831555">
              <a:off x="1853433" y="5637669"/>
              <a:ext cx="1095310" cy="396788"/>
            </a:xfrm>
            <a:prstGeom prst="ellipse">
              <a:avLst/>
            </a:prstGeom>
            <a:solidFill>
              <a:schemeClr val="accent3">
                <a:lumMod val="6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r"/>
              <a:endParaRPr lang="en-US" sz="1800"/>
            </a:p>
          </p:txBody>
        </p:sp>
        <p:sp>
          <p:nvSpPr>
            <p:cNvPr id="26" name="Block Arc 25"/>
            <p:cNvSpPr/>
            <p:nvPr/>
          </p:nvSpPr>
          <p:spPr>
            <a:xfrm rot="16200000">
              <a:off x="1672956" y="4918144"/>
              <a:ext cx="708477" cy="396788"/>
            </a:xfrm>
            <a:prstGeom prst="blockArc">
              <a:avLst>
                <a:gd name="adj1" fmla="val 10800000"/>
                <a:gd name="adj2" fmla="val 184837"/>
                <a:gd name="adj3" fmla="val 9465"/>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r"/>
              <a:endParaRPr lang="en-US" sz="1800">
                <a:solidFill>
                  <a:schemeClr val="tx1"/>
                </a:solidFill>
              </a:endParaRPr>
            </a:p>
          </p:txBody>
        </p:sp>
        <p:sp>
          <p:nvSpPr>
            <p:cNvPr id="27" name="TextBox 26"/>
            <p:cNvSpPr txBox="1"/>
            <p:nvPr/>
          </p:nvSpPr>
          <p:spPr>
            <a:xfrm>
              <a:off x="889827" y="4876801"/>
              <a:ext cx="1066959" cy="492443"/>
            </a:xfrm>
            <a:prstGeom prst="rect">
              <a:avLst/>
            </a:prstGeom>
            <a:noFill/>
          </p:spPr>
          <p:txBody>
            <a:bodyPr wrap="none" rtlCol="0">
              <a:spAutoFit/>
            </a:bodyPr>
            <a:lstStyle/>
            <a:p>
              <a:pPr algn="r"/>
              <a:r>
                <a:rPr lang="en-US" sz="1800" dirty="0"/>
                <a:t>120°</a:t>
              </a:r>
            </a:p>
          </p:txBody>
        </p:sp>
        <p:sp>
          <p:nvSpPr>
            <p:cNvPr id="30" name="Oval 29"/>
            <p:cNvSpPr/>
            <p:nvPr/>
          </p:nvSpPr>
          <p:spPr>
            <a:xfrm>
              <a:off x="1660027" y="3446315"/>
              <a:ext cx="473573" cy="516085"/>
            </a:xfrm>
            <a:prstGeom prst="ellipse">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800" dirty="0">
                  <a:solidFill>
                    <a:schemeClr val="bg1"/>
                  </a:solidFill>
                </a:rPr>
                <a:t>H</a:t>
              </a:r>
            </a:p>
          </p:txBody>
        </p:sp>
        <p:cxnSp>
          <p:nvCxnSpPr>
            <p:cNvPr id="31" name="Straight Connector 30"/>
            <p:cNvCxnSpPr/>
            <p:nvPr/>
          </p:nvCxnSpPr>
          <p:spPr>
            <a:xfrm>
              <a:off x="1447800" y="3069214"/>
              <a:ext cx="297591" cy="435986"/>
            </a:xfrm>
            <a:prstGeom prst="line">
              <a:avLst/>
            </a:prstGeom>
            <a:ln w="57150" cmpd="sng">
              <a:solidFill>
                <a:schemeClr val="tx1"/>
              </a:solidFill>
              <a:prstDash val="solid"/>
            </a:ln>
          </p:spPr>
          <p:style>
            <a:lnRef idx="2">
              <a:schemeClr val="accent1"/>
            </a:lnRef>
            <a:fillRef idx="0">
              <a:schemeClr val="accent1"/>
            </a:fillRef>
            <a:effectRef idx="1">
              <a:schemeClr val="accent1"/>
            </a:effectRef>
            <a:fontRef idx="minor">
              <a:schemeClr val="tx1"/>
            </a:fontRef>
          </p:style>
        </p:cxnSp>
        <p:sp>
          <p:nvSpPr>
            <p:cNvPr id="36" name="Oval 35"/>
            <p:cNvSpPr/>
            <p:nvPr/>
          </p:nvSpPr>
          <p:spPr>
            <a:xfrm>
              <a:off x="1086239" y="2574344"/>
              <a:ext cx="513961" cy="549856"/>
            </a:xfrm>
            <a:prstGeom prst="ellipse">
              <a:avLst/>
            </a:prstGeom>
            <a:solidFill>
              <a:srgbClr val="0000FF"/>
            </a:solidFill>
          </p:spPr>
          <p:style>
            <a:lnRef idx="1">
              <a:schemeClr val="accent1"/>
            </a:lnRef>
            <a:fillRef idx="3">
              <a:schemeClr val="accent1"/>
            </a:fillRef>
            <a:effectRef idx="2">
              <a:schemeClr val="accent1"/>
            </a:effectRef>
            <a:fontRef idx="minor">
              <a:schemeClr val="lt1"/>
            </a:fontRef>
          </p:style>
          <p:txBody>
            <a:bodyPr rtlCol="0" anchor="ctr"/>
            <a:lstStyle/>
            <a:p>
              <a:pPr algn="r"/>
              <a:r>
                <a:rPr lang="en-US" sz="1800" dirty="0">
                  <a:solidFill>
                    <a:schemeClr val="tx1"/>
                  </a:solidFill>
                </a:rPr>
                <a:t>N</a:t>
              </a:r>
            </a:p>
          </p:txBody>
        </p:sp>
        <p:sp>
          <p:nvSpPr>
            <p:cNvPr id="43" name="TextBox 42"/>
            <p:cNvSpPr txBox="1"/>
            <p:nvPr/>
          </p:nvSpPr>
          <p:spPr>
            <a:xfrm>
              <a:off x="2897017" y="3424613"/>
              <a:ext cx="1699612" cy="492443"/>
            </a:xfrm>
            <a:prstGeom prst="rect">
              <a:avLst/>
            </a:prstGeom>
            <a:noFill/>
          </p:spPr>
          <p:txBody>
            <a:bodyPr wrap="none" rtlCol="0">
              <a:spAutoFit/>
            </a:bodyPr>
            <a:lstStyle/>
            <a:p>
              <a:pPr algn="r"/>
              <a:r>
                <a:rPr lang="en-US" sz="1800" dirty="0"/>
                <a:t>3.0±0.2 </a:t>
              </a:r>
              <a:r>
                <a:rPr lang="en-US" sz="1800" dirty="0" err="1"/>
                <a:t>Å</a:t>
              </a:r>
              <a:endParaRPr lang="en-US" sz="1800" dirty="0"/>
            </a:p>
          </p:txBody>
        </p:sp>
        <p:cxnSp>
          <p:nvCxnSpPr>
            <p:cNvPr id="44" name="Straight Connector 43"/>
            <p:cNvCxnSpPr/>
            <p:nvPr/>
          </p:nvCxnSpPr>
          <p:spPr>
            <a:xfrm>
              <a:off x="174027" y="2819400"/>
              <a:ext cx="892773" cy="0"/>
            </a:xfrm>
            <a:prstGeom prst="line">
              <a:avLst/>
            </a:prstGeom>
            <a:ln w="57150" cmpd="sng">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44"/>
            <p:cNvCxnSpPr/>
            <p:nvPr/>
          </p:nvCxnSpPr>
          <p:spPr>
            <a:xfrm flipV="1">
              <a:off x="1447800" y="1686032"/>
              <a:ext cx="595182" cy="980968"/>
            </a:xfrm>
            <a:prstGeom prst="line">
              <a:avLst/>
            </a:prstGeom>
            <a:ln w="57150" cmpd="sng">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0" name="Title 1"/>
          <p:cNvSpPr>
            <a:spLocks noGrp="1"/>
          </p:cNvSpPr>
          <p:nvPr>
            <p:ph type="title"/>
          </p:nvPr>
        </p:nvSpPr>
        <p:spPr>
          <a:xfrm>
            <a:off x="1657350" y="171450"/>
            <a:ext cx="5829300" cy="628650"/>
          </a:xfrm>
        </p:spPr>
        <p:txBody>
          <a:bodyPr/>
          <a:lstStyle/>
          <a:p>
            <a:r>
              <a:rPr lang="en-US" sz="3000" dirty="0"/>
              <a:t>Hydrogen Bonds</a:t>
            </a:r>
            <a:br>
              <a:rPr lang="en-US" sz="3000" dirty="0"/>
            </a:br>
            <a:r>
              <a:rPr lang="en-US" sz="2100" dirty="0">
                <a:solidFill>
                  <a:srgbClr val="FF0000"/>
                </a:solidFill>
              </a:rPr>
              <a:t>Directionality Is Important</a:t>
            </a:r>
            <a:endParaRPr lang="en-US" sz="3000" dirty="0">
              <a:solidFill>
                <a:srgbClr val="FF0000"/>
              </a:solidFill>
            </a:endParaRPr>
          </a:p>
        </p:txBody>
      </p:sp>
      <p:grpSp>
        <p:nvGrpSpPr>
          <p:cNvPr id="60" name="Group 59"/>
          <p:cNvGrpSpPr/>
          <p:nvPr/>
        </p:nvGrpSpPr>
        <p:grpSpPr>
          <a:xfrm>
            <a:off x="5640319" y="2000252"/>
            <a:ext cx="2286000" cy="2857852"/>
            <a:chOff x="5943600" y="2286000"/>
            <a:chExt cx="3048000" cy="3810469"/>
          </a:xfrm>
        </p:grpSpPr>
        <p:pic>
          <p:nvPicPr>
            <p:cNvPr id="52" name="Picture 51" descr="Hydroxyl3D.png"/>
            <p:cNvPicPr>
              <a:picLocks noChangeAspect="1"/>
            </p:cNvPicPr>
            <p:nvPr/>
          </p:nvPicPr>
          <p:blipFill rotWithShape="1">
            <a:blip r:embed="rId2">
              <a:extLst>
                <a:ext uri="{28A0092B-C50C-407E-A947-70E740481C1C}">
                  <a14:useLocalDpi xmlns:a14="http://schemas.microsoft.com/office/drawing/2010/main" val="0"/>
                </a:ext>
              </a:extLst>
            </a:blip>
            <a:srcRect l="9270" t="13270" r="9164" b="18028"/>
            <a:stretch/>
          </p:blipFill>
          <p:spPr>
            <a:xfrm>
              <a:off x="6505459" y="2286000"/>
              <a:ext cx="2486141" cy="1675236"/>
            </a:xfrm>
            <a:prstGeom prst="rect">
              <a:avLst/>
            </a:prstGeom>
          </p:spPr>
        </p:pic>
        <p:sp>
          <p:nvSpPr>
            <p:cNvPr id="53" name="Isosceles Triangle 52"/>
            <p:cNvSpPr/>
            <p:nvPr/>
          </p:nvSpPr>
          <p:spPr>
            <a:xfrm rot="1200000">
              <a:off x="6551444" y="3639146"/>
              <a:ext cx="622070" cy="990600"/>
            </a:xfrm>
            <a:prstGeom prst="triangle">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54" name="Isosceles Triangle 53"/>
            <p:cNvSpPr/>
            <p:nvPr/>
          </p:nvSpPr>
          <p:spPr>
            <a:xfrm rot="2400000">
              <a:off x="6048032" y="3203928"/>
              <a:ext cx="527186" cy="990998"/>
            </a:xfrm>
            <a:prstGeom prst="triangle">
              <a:avLst>
                <a:gd name="adj" fmla="val 82536"/>
              </a:avLst>
            </a:prstGeom>
            <a:pattFill prst="wdDnDiag">
              <a:fgClr>
                <a:srgbClr val="000000"/>
              </a:fgClr>
              <a:bgClr>
                <a:prstClr val="white"/>
              </a:bgClr>
            </a:patt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sp>
          <p:nvSpPr>
            <p:cNvPr id="56" name="Oval 55"/>
            <p:cNvSpPr/>
            <p:nvPr/>
          </p:nvSpPr>
          <p:spPr>
            <a:xfrm>
              <a:off x="6351014" y="4646750"/>
              <a:ext cx="473573" cy="516085"/>
            </a:xfrm>
            <a:prstGeom prst="ellipse">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800" dirty="0">
                  <a:solidFill>
                    <a:schemeClr val="bg1"/>
                  </a:solidFill>
                </a:rPr>
                <a:t>H</a:t>
              </a:r>
            </a:p>
          </p:txBody>
        </p:sp>
        <p:cxnSp>
          <p:nvCxnSpPr>
            <p:cNvPr id="57" name="Straight Connector 56"/>
            <p:cNvCxnSpPr/>
            <p:nvPr/>
          </p:nvCxnSpPr>
          <p:spPr>
            <a:xfrm flipV="1">
              <a:off x="6324600" y="5162836"/>
              <a:ext cx="145191" cy="326014"/>
            </a:xfrm>
            <a:prstGeom prst="line">
              <a:avLst/>
            </a:prstGeom>
            <a:ln w="57150" cmpd="sng">
              <a:solidFill>
                <a:schemeClr val="tx1"/>
              </a:solidFill>
              <a:prstDash val="solid"/>
            </a:ln>
          </p:spPr>
          <p:style>
            <a:lnRef idx="2">
              <a:schemeClr val="accent1"/>
            </a:lnRef>
            <a:fillRef idx="0">
              <a:schemeClr val="accent1"/>
            </a:fillRef>
            <a:effectRef idx="1">
              <a:schemeClr val="accent1"/>
            </a:effectRef>
            <a:fontRef idx="minor">
              <a:schemeClr val="tx1"/>
            </a:fontRef>
          </p:style>
        </p:cxnSp>
        <p:sp>
          <p:nvSpPr>
            <p:cNvPr id="58" name="Oval 57"/>
            <p:cNvSpPr/>
            <p:nvPr/>
          </p:nvSpPr>
          <p:spPr>
            <a:xfrm>
              <a:off x="5943600" y="5546613"/>
              <a:ext cx="513961" cy="549856"/>
            </a:xfrm>
            <a:prstGeom prst="ellipse">
              <a:avLst/>
            </a:prstGeom>
            <a:solidFill>
              <a:srgbClr val="0000FF"/>
            </a:solidFill>
          </p:spPr>
          <p:style>
            <a:lnRef idx="1">
              <a:schemeClr val="accent1"/>
            </a:lnRef>
            <a:fillRef idx="3">
              <a:schemeClr val="accent1"/>
            </a:fillRef>
            <a:effectRef idx="2">
              <a:schemeClr val="accent1"/>
            </a:effectRef>
            <a:fontRef idx="minor">
              <a:schemeClr val="lt1"/>
            </a:fontRef>
          </p:style>
          <p:txBody>
            <a:bodyPr rtlCol="0" anchor="ctr"/>
            <a:lstStyle/>
            <a:p>
              <a:pPr algn="r"/>
              <a:r>
                <a:rPr lang="en-US" sz="1800" dirty="0">
                  <a:solidFill>
                    <a:schemeClr val="tx1"/>
                  </a:solidFill>
                </a:rPr>
                <a:t>N</a:t>
              </a:r>
            </a:p>
          </p:txBody>
        </p:sp>
      </p:grpSp>
      <p:sp>
        <p:nvSpPr>
          <p:cNvPr id="62" name="TextBox 61"/>
          <p:cNvSpPr txBox="1"/>
          <p:nvPr/>
        </p:nvSpPr>
        <p:spPr>
          <a:xfrm>
            <a:off x="1200151" y="1472957"/>
            <a:ext cx="1572866" cy="461665"/>
          </a:xfrm>
          <a:prstGeom prst="rect">
            <a:avLst/>
          </a:prstGeom>
          <a:noFill/>
        </p:spPr>
        <p:txBody>
          <a:bodyPr wrap="none" rtlCol="0">
            <a:spAutoFit/>
          </a:bodyPr>
          <a:lstStyle/>
          <a:p>
            <a:r>
              <a:rPr lang="en-US" dirty="0">
                <a:solidFill>
                  <a:srgbClr val="FF0000"/>
                </a:solidFill>
              </a:rPr>
              <a:t>Carbonyls</a:t>
            </a:r>
          </a:p>
        </p:txBody>
      </p:sp>
      <p:sp>
        <p:nvSpPr>
          <p:cNvPr id="63" name="TextBox 62"/>
          <p:cNvSpPr txBox="1"/>
          <p:nvPr/>
        </p:nvSpPr>
        <p:spPr>
          <a:xfrm>
            <a:off x="6343649" y="1472957"/>
            <a:ext cx="1537600" cy="461665"/>
          </a:xfrm>
          <a:prstGeom prst="rect">
            <a:avLst/>
          </a:prstGeom>
          <a:noFill/>
        </p:spPr>
        <p:txBody>
          <a:bodyPr wrap="none" rtlCol="0">
            <a:spAutoFit/>
          </a:bodyPr>
          <a:lstStyle/>
          <a:p>
            <a:r>
              <a:rPr lang="en-US" dirty="0">
                <a:solidFill>
                  <a:srgbClr val="FF0000"/>
                </a:solidFill>
              </a:rPr>
              <a:t>Hydroxyls</a:t>
            </a:r>
          </a:p>
        </p:txBody>
      </p:sp>
      <p:sp>
        <p:nvSpPr>
          <p:cNvPr id="2" name="TextBox 1"/>
          <p:cNvSpPr txBox="1"/>
          <p:nvPr/>
        </p:nvSpPr>
        <p:spPr>
          <a:xfrm>
            <a:off x="4887377" y="3605854"/>
            <a:ext cx="742950" cy="646331"/>
          </a:xfrm>
          <a:prstGeom prst="rect">
            <a:avLst/>
          </a:prstGeom>
          <a:noFill/>
        </p:spPr>
        <p:txBody>
          <a:bodyPr wrap="square" rtlCol="0">
            <a:spAutoFit/>
          </a:bodyPr>
          <a:lstStyle/>
          <a:p>
            <a:r>
              <a:rPr lang="en-US" sz="1800" dirty="0"/>
              <a:t>Lone pairs</a:t>
            </a:r>
          </a:p>
        </p:txBody>
      </p:sp>
      <p:cxnSp>
        <p:nvCxnSpPr>
          <p:cNvPr id="4" name="Straight Arrow Connector 3"/>
          <p:cNvCxnSpPr>
            <a:cxnSpLocks/>
            <a:stCxn id="2" idx="0"/>
          </p:cNvCxnSpPr>
          <p:nvPr/>
        </p:nvCxnSpPr>
        <p:spPr>
          <a:xfrm flipV="1">
            <a:off x="5258852" y="3386586"/>
            <a:ext cx="339665" cy="21926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a:cxnSpLocks/>
            <a:stCxn id="2" idx="0"/>
          </p:cNvCxnSpPr>
          <p:nvPr/>
        </p:nvCxnSpPr>
        <p:spPr>
          <a:xfrm flipV="1">
            <a:off x="5258852" y="3605852"/>
            <a:ext cx="721665" cy="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6405EDCB-4B4A-204E-94CE-562DC0BC7D4D}"/>
              </a:ext>
            </a:extLst>
          </p:cNvPr>
          <p:cNvSpPr txBox="1"/>
          <p:nvPr/>
        </p:nvSpPr>
        <p:spPr>
          <a:xfrm>
            <a:off x="6385870" y="2730939"/>
            <a:ext cx="364202" cy="369332"/>
          </a:xfrm>
          <a:prstGeom prst="rect">
            <a:avLst/>
          </a:prstGeom>
          <a:noFill/>
        </p:spPr>
        <p:txBody>
          <a:bodyPr wrap="none" rtlCol="0">
            <a:spAutoFit/>
          </a:bodyPr>
          <a:lstStyle/>
          <a:p>
            <a:r>
              <a:rPr lang="en-US" sz="1800" dirty="0"/>
              <a:t>O</a:t>
            </a:r>
          </a:p>
        </p:txBody>
      </p:sp>
      <p:sp>
        <p:nvSpPr>
          <p:cNvPr id="6" name="TextBox 5">
            <a:extLst>
              <a:ext uri="{FF2B5EF4-FFF2-40B4-BE49-F238E27FC236}">
                <a16:creationId xmlns:a16="http://schemas.microsoft.com/office/drawing/2014/main" id="{59E1FD55-5787-BC48-AE0B-A390CD918959}"/>
              </a:ext>
            </a:extLst>
          </p:cNvPr>
          <p:cNvSpPr txBox="1"/>
          <p:nvPr/>
        </p:nvSpPr>
        <p:spPr>
          <a:xfrm>
            <a:off x="6154671" y="2057400"/>
            <a:ext cx="117659" cy="300082"/>
          </a:xfrm>
          <a:prstGeom prst="rect">
            <a:avLst/>
          </a:prstGeom>
          <a:noFill/>
        </p:spPr>
        <p:txBody>
          <a:bodyPr wrap="square" rtlCol="0">
            <a:spAutoFit/>
          </a:bodyPr>
          <a:lstStyle/>
          <a:p>
            <a:r>
              <a:rPr lang="en-US" sz="1350" dirty="0"/>
              <a:t>H</a:t>
            </a:r>
            <a:endParaRPr lang="en-US" sz="1800" dirty="0"/>
          </a:p>
        </p:txBody>
      </p:sp>
      <p:cxnSp>
        <p:nvCxnSpPr>
          <p:cNvPr id="46" name="Straight Arrow Connector 45">
            <a:extLst>
              <a:ext uri="{FF2B5EF4-FFF2-40B4-BE49-F238E27FC236}">
                <a16:creationId xmlns:a16="http://schemas.microsoft.com/office/drawing/2014/main" id="{720E480E-5BE3-3B46-9E3A-52E734785213}"/>
              </a:ext>
            </a:extLst>
          </p:cNvPr>
          <p:cNvCxnSpPr>
            <a:cxnSpLocks/>
            <a:stCxn id="2" idx="1"/>
          </p:cNvCxnSpPr>
          <p:nvPr/>
        </p:nvCxnSpPr>
        <p:spPr>
          <a:xfrm flipH="1" flipV="1">
            <a:off x="3568468" y="3386585"/>
            <a:ext cx="1318909" cy="54243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47" name="Straight Arrow Connector 46">
            <a:extLst>
              <a:ext uri="{FF2B5EF4-FFF2-40B4-BE49-F238E27FC236}">
                <a16:creationId xmlns:a16="http://schemas.microsoft.com/office/drawing/2014/main" id="{8535B8D0-65CE-2942-9C5D-CE2648202372}"/>
              </a:ext>
            </a:extLst>
          </p:cNvPr>
          <p:cNvCxnSpPr>
            <a:cxnSpLocks/>
            <a:stCxn id="2" idx="1"/>
          </p:cNvCxnSpPr>
          <p:nvPr/>
        </p:nvCxnSpPr>
        <p:spPr>
          <a:xfrm flipH="1">
            <a:off x="3490007" y="3929020"/>
            <a:ext cx="1397370" cy="61947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6908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7772"/>
            <a:ext cx="9067800" cy="857250"/>
          </a:xfrm>
        </p:spPr>
        <p:txBody>
          <a:bodyPr/>
          <a:lstStyle/>
          <a:p>
            <a:r>
              <a:rPr lang="en-US" sz="2400" dirty="0"/>
              <a:t>Burying Polar Groups by Means of Regular Secondary Structure</a:t>
            </a:r>
          </a:p>
        </p:txBody>
      </p:sp>
      <p:sp>
        <p:nvSpPr>
          <p:cNvPr id="4" name="Slide Number Placeholder 3"/>
          <p:cNvSpPr>
            <a:spLocks noGrp="1"/>
          </p:cNvSpPr>
          <p:nvPr>
            <p:ph type="sldNum" sz="quarter" idx="12"/>
          </p:nvPr>
        </p:nvSpPr>
        <p:spPr>
          <a:xfrm>
            <a:off x="7102508" y="4591050"/>
            <a:ext cx="1905000" cy="342900"/>
          </a:xfrm>
        </p:spPr>
        <p:txBody>
          <a:bodyPr/>
          <a:lstStyle/>
          <a:p>
            <a:fld id="{F2E72A03-EB12-EF4E-863F-3033767196BA}" type="slidenum">
              <a:rPr lang="en-US" smtClean="0"/>
              <a:pPr/>
              <a:t>17</a:t>
            </a:fld>
            <a:endParaRPr lang="en-US"/>
          </a:p>
        </p:txBody>
      </p:sp>
      <p:pic>
        <p:nvPicPr>
          <p:cNvPr id="5" name="Picture 4" descr="ahelix.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1515068"/>
            <a:ext cx="3238500" cy="2352675"/>
          </a:xfrm>
          <a:prstGeom prst="rect">
            <a:avLst/>
          </a:prstGeom>
        </p:spPr>
      </p:pic>
      <p:pic>
        <p:nvPicPr>
          <p:cNvPr id="6" name="Picture 5" descr="bsheet2.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5400" y="1562100"/>
            <a:ext cx="3444910" cy="3352800"/>
          </a:xfrm>
          <a:prstGeom prst="rect">
            <a:avLst/>
          </a:prstGeom>
        </p:spPr>
      </p:pic>
      <p:sp>
        <p:nvSpPr>
          <p:cNvPr id="3" name="TextBox 2"/>
          <p:cNvSpPr txBox="1"/>
          <p:nvPr/>
        </p:nvSpPr>
        <p:spPr>
          <a:xfrm>
            <a:off x="2019300" y="1115020"/>
            <a:ext cx="1351652" cy="369332"/>
          </a:xfrm>
          <a:prstGeom prst="rect">
            <a:avLst/>
          </a:prstGeom>
          <a:noFill/>
        </p:spPr>
        <p:txBody>
          <a:bodyPr wrap="none" rtlCol="0">
            <a:spAutoFit/>
          </a:bodyPr>
          <a:lstStyle/>
          <a:p>
            <a:r>
              <a:rPr lang="en-US" sz="1800" dirty="0"/>
              <a:t>Alpha Helix</a:t>
            </a:r>
          </a:p>
        </p:txBody>
      </p:sp>
      <p:sp>
        <p:nvSpPr>
          <p:cNvPr id="7" name="TextBox 6"/>
          <p:cNvSpPr txBox="1"/>
          <p:nvPr/>
        </p:nvSpPr>
        <p:spPr>
          <a:xfrm>
            <a:off x="5635660" y="1047752"/>
            <a:ext cx="1441420" cy="369332"/>
          </a:xfrm>
          <a:prstGeom prst="rect">
            <a:avLst/>
          </a:prstGeom>
          <a:noFill/>
        </p:spPr>
        <p:txBody>
          <a:bodyPr wrap="none" rtlCol="0">
            <a:spAutoFit/>
          </a:bodyPr>
          <a:lstStyle/>
          <a:p>
            <a:r>
              <a:rPr lang="en-US" sz="1800" dirty="0"/>
              <a:t>Beta Sheets</a:t>
            </a:r>
          </a:p>
        </p:txBody>
      </p:sp>
      <p:sp>
        <p:nvSpPr>
          <p:cNvPr id="8" name="TextBox 7">
            <a:extLst>
              <a:ext uri="{FF2B5EF4-FFF2-40B4-BE49-F238E27FC236}">
                <a16:creationId xmlns:a16="http://schemas.microsoft.com/office/drawing/2014/main" id="{B8DAEAB4-286F-AA4B-8F39-F6CE86D1A815}"/>
              </a:ext>
            </a:extLst>
          </p:cNvPr>
          <p:cNvSpPr txBox="1"/>
          <p:nvPr/>
        </p:nvSpPr>
        <p:spPr>
          <a:xfrm>
            <a:off x="1524001" y="4129385"/>
            <a:ext cx="2514600" cy="923330"/>
          </a:xfrm>
          <a:prstGeom prst="rect">
            <a:avLst/>
          </a:prstGeom>
          <a:noFill/>
        </p:spPr>
        <p:txBody>
          <a:bodyPr wrap="square" rtlCol="0">
            <a:spAutoFit/>
          </a:bodyPr>
          <a:lstStyle/>
          <a:p>
            <a:r>
              <a:rPr lang="en-US" sz="1800" dirty="0" err="1"/>
              <a:t>Hbond</a:t>
            </a:r>
            <a:r>
              <a:rPr lang="en-US" sz="1800" dirty="0"/>
              <a:t> between C=O of residue </a:t>
            </a:r>
            <a:r>
              <a:rPr lang="en-US" sz="1800" i="1" dirty="0"/>
              <a:t>i</a:t>
            </a:r>
            <a:r>
              <a:rPr lang="en-US" sz="1800" dirty="0"/>
              <a:t> and HN of residue </a:t>
            </a:r>
            <a:r>
              <a:rPr lang="en-US" sz="1800" i="1" dirty="0"/>
              <a:t>i</a:t>
            </a:r>
            <a:r>
              <a:rPr lang="en-US" sz="1800" dirty="0"/>
              <a:t>+4</a:t>
            </a:r>
          </a:p>
        </p:txBody>
      </p:sp>
    </p:spTree>
    <p:extLst>
      <p:ext uri="{BB962C8B-B14F-4D97-AF65-F5344CB8AC3E}">
        <p14:creationId xmlns:p14="http://schemas.microsoft.com/office/powerpoint/2010/main" val="4252951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2CE07-0F5D-FF4B-ABF6-560303C27E00}"/>
              </a:ext>
            </a:extLst>
          </p:cNvPr>
          <p:cNvSpPr>
            <a:spLocks noGrp="1"/>
          </p:cNvSpPr>
          <p:nvPr>
            <p:ph type="title"/>
          </p:nvPr>
        </p:nvSpPr>
        <p:spPr>
          <a:xfrm>
            <a:off x="552450" y="282902"/>
            <a:ext cx="4019550" cy="1085850"/>
          </a:xfrm>
        </p:spPr>
        <p:txBody>
          <a:bodyPr/>
          <a:lstStyle/>
          <a:p>
            <a:r>
              <a:rPr lang="en-US" dirty="0"/>
              <a:t>Beta Turns in Protein Loops</a:t>
            </a:r>
          </a:p>
        </p:txBody>
      </p:sp>
      <p:sp>
        <p:nvSpPr>
          <p:cNvPr id="4" name="Slide Number Placeholder 3">
            <a:extLst>
              <a:ext uri="{FF2B5EF4-FFF2-40B4-BE49-F238E27FC236}">
                <a16:creationId xmlns:a16="http://schemas.microsoft.com/office/drawing/2014/main" id="{F02B3FB0-4A3F-1940-959E-9C402A238016}"/>
              </a:ext>
            </a:extLst>
          </p:cNvPr>
          <p:cNvSpPr>
            <a:spLocks noGrp="1"/>
          </p:cNvSpPr>
          <p:nvPr>
            <p:ph type="sldNum" sz="quarter" idx="12"/>
          </p:nvPr>
        </p:nvSpPr>
        <p:spPr/>
        <p:txBody>
          <a:bodyPr/>
          <a:lstStyle/>
          <a:p>
            <a:fld id="{F2E72A03-EB12-EF4E-863F-3033767196BA}" type="slidenum">
              <a:rPr lang="en-US" smtClean="0"/>
              <a:pPr/>
              <a:t>18</a:t>
            </a:fld>
            <a:endParaRPr lang="en-US"/>
          </a:p>
        </p:txBody>
      </p:sp>
      <p:sp>
        <p:nvSpPr>
          <p:cNvPr id="7" name="TextBox 6">
            <a:extLst>
              <a:ext uri="{FF2B5EF4-FFF2-40B4-BE49-F238E27FC236}">
                <a16:creationId xmlns:a16="http://schemas.microsoft.com/office/drawing/2014/main" id="{2D351414-8EC8-DA4B-8E20-2B4E6385B6D7}"/>
              </a:ext>
            </a:extLst>
          </p:cNvPr>
          <p:cNvSpPr txBox="1"/>
          <p:nvPr/>
        </p:nvSpPr>
        <p:spPr>
          <a:xfrm>
            <a:off x="1314450" y="1771650"/>
            <a:ext cx="3886200" cy="2308324"/>
          </a:xfrm>
          <a:prstGeom prst="rect">
            <a:avLst/>
          </a:prstGeom>
          <a:noFill/>
        </p:spPr>
        <p:txBody>
          <a:bodyPr wrap="square" rtlCol="0">
            <a:spAutoFit/>
          </a:bodyPr>
          <a:lstStyle/>
          <a:p>
            <a:r>
              <a:rPr lang="en-US" sz="1200" dirty="0">
                <a:solidFill>
                  <a:srgbClr val="FF0000"/>
                </a:solidFill>
                <a:latin typeface="Courier" pitchFamily="2" charset="0"/>
              </a:rPr>
              <a:t>     </a:t>
            </a:r>
            <a:r>
              <a:rPr lang="en-US" sz="1200" b="1" dirty="0">
                <a:solidFill>
                  <a:srgbClr val="FF0000"/>
                </a:solidFill>
                <a:latin typeface="Courier" pitchFamily="2" charset="0"/>
              </a:rPr>
              <a:t>Classical nomenclature </a:t>
            </a:r>
            <a:r>
              <a:rPr lang="en-US" sz="1200" b="1" dirty="0" err="1">
                <a:solidFill>
                  <a:srgbClr val="FF0000"/>
                </a:solidFill>
                <a:latin typeface="Symbol" pitchFamily="2" charset="2"/>
              </a:rPr>
              <a:t>f</a:t>
            </a:r>
            <a:r>
              <a:rPr lang="en-US" sz="1200" b="1" dirty="0" err="1">
                <a:solidFill>
                  <a:srgbClr val="FF0000"/>
                </a:solidFill>
                <a:latin typeface="Courier" pitchFamily="2" charset="0"/>
              </a:rPr>
              <a:t>,</a:t>
            </a:r>
            <a:r>
              <a:rPr lang="en-US" sz="1200" b="1" dirty="0" err="1">
                <a:solidFill>
                  <a:srgbClr val="FF0000"/>
                </a:solidFill>
                <a:latin typeface="Symbol" pitchFamily="2" charset="2"/>
              </a:rPr>
              <a:t>y</a:t>
            </a:r>
            <a:endParaRPr lang="en-US" sz="1200" b="1" dirty="0">
              <a:solidFill>
                <a:srgbClr val="FF0000"/>
              </a:solidFill>
              <a:latin typeface="Symbol" pitchFamily="2" charset="2"/>
            </a:endParaRPr>
          </a:p>
          <a:p>
            <a:endParaRPr lang="en-US" sz="1200" dirty="0">
              <a:latin typeface="Courier" pitchFamily="2" charset="0"/>
            </a:endParaRPr>
          </a:p>
          <a:p>
            <a:r>
              <a:rPr lang="en-US" sz="1200" b="1" dirty="0">
                <a:latin typeface="Courier" pitchFamily="2" charset="0"/>
              </a:rPr>
              <a:t>       Residue 2      Residue 3</a:t>
            </a:r>
          </a:p>
          <a:p>
            <a:r>
              <a:rPr lang="en-US" sz="1200" dirty="0">
                <a:latin typeface="Courier" pitchFamily="2" charset="0"/>
              </a:rPr>
              <a:t>I      -60°  30°     -90°  0°    </a:t>
            </a:r>
          </a:p>
          <a:p>
            <a:r>
              <a:rPr lang="en-US" sz="1200" dirty="0">
                <a:latin typeface="Courier" pitchFamily="2" charset="0"/>
              </a:rPr>
              <a:t>I’      60° -30°      90°  0°    </a:t>
            </a:r>
          </a:p>
          <a:p>
            <a:r>
              <a:rPr lang="en-US" sz="1200" dirty="0">
                <a:latin typeface="Courier" pitchFamily="2" charset="0"/>
              </a:rPr>
              <a:t>II     -60° 120°      80°  0°    </a:t>
            </a:r>
          </a:p>
          <a:p>
            <a:r>
              <a:rPr lang="en-US" sz="1200" dirty="0">
                <a:latin typeface="Courier" pitchFamily="2" charset="0"/>
              </a:rPr>
              <a:t>II’     60°-120°     -80°  0°</a:t>
            </a:r>
          </a:p>
          <a:p>
            <a:r>
              <a:rPr lang="en-US" sz="1200" dirty="0">
                <a:latin typeface="Courier" pitchFamily="2" charset="0"/>
              </a:rPr>
              <a:t>VIa1   -60° 120°     -90°  0°(</a:t>
            </a:r>
            <a:r>
              <a:rPr lang="en-US" sz="1200" dirty="0" err="1">
                <a:latin typeface="Courier" pitchFamily="2" charset="0"/>
              </a:rPr>
              <a:t>cisPro</a:t>
            </a:r>
            <a:r>
              <a:rPr lang="en-US" sz="1200" dirty="0">
                <a:latin typeface="Courier" pitchFamily="2" charset="0"/>
              </a:rPr>
              <a:t>)</a:t>
            </a:r>
          </a:p>
          <a:p>
            <a:r>
              <a:rPr lang="en-US" sz="1200" dirty="0">
                <a:latin typeface="Courier" pitchFamily="2" charset="0"/>
              </a:rPr>
              <a:t>VIa2  -120° 120°     -90°  0°(</a:t>
            </a:r>
            <a:r>
              <a:rPr lang="en-US" sz="1200" dirty="0" err="1">
                <a:latin typeface="Courier" pitchFamily="2" charset="0"/>
              </a:rPr>
              <a:t>cisPro</a:t>
            </a:r>
            <a:r>
              <a:rPr lang="en-US" sz="1200" dirty="0">
                <a:latin typeface="Courier" pitchFamily="2" charset="0"/>
              </a:rPr>
              <a:t>)</a:t>
            </a:r>
          </a:p>
          <a:p>
            <a:r>
              <a:rPr lang="en-US" sz="1200" dirty="0" err="1">
                <a:latin typeface="Courier" pitchFamily="2" charset="0"/>
              </a:rPr>
              <a:t>VIb</a:t>
            </a:r>
            <a:r>
              <a:rPr lang="en-US" sz="1200" dirty="0">
                <a:latin typeface="Courier" pitchFamily="2" charset="0"/>
              </a:rPr>
              <a:t>   -135° 135°     -75°160°(</a:t>
            </a:r>
            <a:r>
              <a:rPr lang="en-US" sz="1200" dirty="0" err="1">
                <a:latin typeface="Courier" pitchFamily="2" charset="0"/>
              </a:rPr>
              <a:t>cisPro</a:t>
            </a:r>
            <a:r>
              <a:rPr lang="en-US" sz="1200" dirty="0">
                <a:latin typeface="Courier" pitchFamily="2" charset="0"/>
              </a:rPr>
              <a:t>)   </a:t>
            </a:r>
          </a:p>
          <a:p>
            <a:r>
              <a:rPr lang="en-US" sz="1200" dirty="0">
                <a:latin typeface="Courier" pitchFamily="2" charset="0"/>
              </a:rPr>
              <a:t>VIII   -60° -30°    -120°120°</a:t>
            </a:r>
          </a:p>
          <a:p>
            <a:r>
              <a:rPr lang="en-US" sz="1200" dirty="0">
                <a:latin typeface="Courier" pitchFamily="2" charset="0"/>
              </a:rPr>
              <a:t>IV      Everything else</a:t>
            </a:r>
          </a:p>
        </p:txBody>
      </p:sp>
      <p:pic>
        <p:nvPicPr>
          <p:cNvPr id="9" name="Picture 8">
            <a:extLst>
              <a:ext uri="{FF2B5EF4-FFF2-40B4-BE49-F238E27FC236}">
                <a16:creationId xmlns:a16="http://schemas.microsoft.com/office/drawing/2014/main" id="{E215315D-4BBA-E440-B22C-6C9DECFCE00C}"/>
              </a:ext>
            </a:extLst>
          </p:cNvPr>
          <p:cNvPicPr>
            <a:picLocks noChangeAspect="1"/>
          </p:cNvPicPr>
          <p:nvPr/>
        </p:nvPicPr>
        <p:blipFill rotWithShape="1">
          <a:blip r:embed="rId2"/>
          <a:srcRect l="7143" t="8812" r="8403" b="8812"/>
          <a:stretch/>
        </p:blipFill>
        <p:spPr>
          <a:xfrm>
            <a:off x="5453777" y="1920406"/>
            <a:ext cx="1788405" cy="1975253"/>
          </a:xfrm>
          <a:prstGeom prst="rect">
            <a:avLst/>
          </a:prstGeom>
        </p:spPr>
      </p:pic>
      <p:sp>
        <p:nvSpPr>
          <p:cNvPr id="10" name="TextBox 9">
            <a:extLst>
              <a:ext uri="{FF2B5EF4-FFF2-40B4-BE49-F238E27FC236}">
                <a16:creationId xmlns:a16="http://schemas.microsoft.com/office/drawing/2014/main" id="{FC2FBBF9-0CE1-E24D-8403-BC034F6FCB1E}"/>
              </a:ext>
            </a:extLst>
          </p:cNvPr>
          <p:cNvSpPr txBox="1"/>
          <p:nvPr/>
        </p:nvSpPr>
        <p:spPr>
          <a:xfrm>
            <a:off x="5062105" y="3952505"/>
            <a:ext cx="2800350" cy="784830"/>
          </a:xfrm>
          <a:prstGeom prst="rect">
            <a:avLst/>
          </a:prstGeom>
          <a:noFill/>
        </p:spPr>
        <p:txBody>
          <a:bodyPr wrap="square" rtlCol="0">
            <a:spAutoFit/>
          </a:bodyPr>
          <a:lstStyle/>
          <a:p>
            <a:r>
              <a:rPr lang="en-US" sz="1500" dirty="0">
                <a:solidFill>
                  <a:srgbClr val="FF0000"/>
                </a:solidFill>
              </a:rPr>
              <a:t>Definition: </a:t>
            </a:r>
          </a:p>
          <a:p>
            <a:r>
              <a:rPr lang="en-US" sz="1500" dirty="0">
                <a:solidFill>
                  <a:srgbClr val="FF0000"/>
                </a:solidFill>
              </a:rPr>
              <a:t>(1) CA1-CA4 distance ≤ 7 </a:t>
            </a:r>
            <a:r>
              <a:rPr lang="en-US" sz="1500" dirty="0" err="1">
                <a:solidFill>
                  <a:srgbClr val="FF0000"/>
                </a:solidFill>
              </a:rPr>
              <a:t>Å</a:t>
            </a:r>
            <a:r>
              <a:rPr lang="en-US" sz="1500" dirty="0">
                <a:solidFill>
                  <a:srgbClr val="FF0000"/>
                </a:solidFill>
              </a:rPr>
              <a:t> </a:t>
            </a:r>
          </a:p>
          <a:p>
            <a:r>
              <a:rPr lang="en-US" sz="1500" dirty="0">
                <a:solidFill>
                  <a:srgbClr val="FF0000"/>
                </a:solidFill>
              </a:rPr>
              <a:t>(2) not helix</a:t>
            </a:r>
          </a:p>
        </p:txBody>
      </p:sp>
      <p:pic>
        <p:nvPicPr>
          <p:cNvPr id="11" name="Picture 10" descr="Untitled.png">
            <a:extLst>
              <a:ext uri="{FF2B5EF4-FFF2-40B4-BE49-F238E27FC236}">
                <a16:creationId xmlns:a16="http://schemas.microsoft.com/office/drawing/2014/main" id="{BFC277DF-31BB-D34F-8939-2D07583E465B}"/>
              </a:ext>
            </a:extLst>
          </p:cNvPr>
          <p:cNvPicPr>
            <a:picLocks noChangeAspect="1"/>
          </p:cNvPicPr>
          <p:nvPr/>
        </p:nvPicPr>
        <p:blipFill rotWithShape="1">
          <a:blip r:embed="rId3">
            <a:extLst>
              <a:ext uri="{28A0092B-C50C-407E-A947-70E740481C1C}">
                <a14:useLocalDpi xmlns:a14="http://schemas.microsoft.com/office/drawing/2010/main" val="0"/>
              </a:ext>
            </a:extLst>
          </a:blip>
          <a:srcRect l="16631" t="45452" r="10599" b="10592"/>
          <a:stretch/>
        </p:blipFill>
        <p:spPr>
          <a:xfrm>
            <a:off x="5200650" y="-55122"/>
            <a:ext cx="2357241" cy="1423874"/>
          </a:xfrm>
          <a:prstGeom prst="rect">
            <a:avLst/>
          </a:prstGeom>
        </p:spPr>
      </p:pic>
      <p:sp>
        <p:nvSpPr>
          <p:cNvPr id="12" name="TextBox 11">
            <a:extLst>
              <a:ext uri="{FF2B5EF4-FFF2-40B4-BE49-F238E27FC236}">
                <a16:creationId xmlns:a16="http://schemas.microsoft.com/office/drawing/2014/main" id="{E0A4BAB7-7949-3043-8FBE-BE7FC2A6B9FC}"/>
              </a:ext>
            </a:extLst>
          </p:cNvPr>
          <p:cNvSpPr txBox="1"/>
          <p:nvPr/>
        </p:nvSpPr>
        <p:spPr>
          <a:xfrm>
            <a:off x="5052377" y="1308391"/>
            <a:ext cx="2751860" cy="553998"/>
          </a:xfrm>
          <a:prstGeom prst="rect">
            <a:avLst/>
          </a:prstGeom>
          <a:noFill/>
        </p:spPr>
        <p:txBody>
          <a:bodyPr wrap="square" rtlCol="0">
            <a:spAutoFit/>
          </a:bodyPr>
          <a:lstStyle/>
          <a:p>
            <a:r>
              <a:rPr lang="en-US" sz="1500" dirty="0">
                <a:solidFill>
                  <a:srgbClr val="FF0000"/>
                </a:solidFill>
              </a:rPr>
              <a:t>Protein loops are:</a:t>
            </a:r>
          </a:p>
          <a:p>
            <a:r>
              <a:rPr lang="en-US" sz="1500" dirty="0">
                <a:solidFill>
                  <a:srgbClr val="FF0000"/>
                </a:solidFill>
              </a:rPr>
              <a:t>More like this      …than this</a:t>
            </a:r>
          </a:p>
        </p:txBody>
      </p:sp>
      <p:sp>
        <p:nvSpPr>
          <p:cNvPr id="3" name="TextBox 2">
            <a:extLst>
              <a:ext uri="{FF2B5EF4-FFF2-40B4-BE49-F238E27FC236}">
                <a16:creationId xmlns:a16="http://schemas.microsoft.com/office/drawing/2014/main" id="{5BFA01BD-199F-84EE-59AD-B407F728664B}"/>
              </a:ext>
            </a:extLst>
          </p:cNvPr>
          <p:cNvSpPr txBox="1"/>
          <p:nvPr/>
        </p:nvSpPr>
        <p:spPr>
          <a:xfrm>
            <a:off x="232678" y="4379219"/>
            <a:ext cx="4351128" cy="276999"/>
          </a:xfrm>
          <a:prstGeom prst="rect">
            <a:avLst/>
          </a:prstGeom>
          <a:noFill/>
        </p:spPr>
        <p:txBody>
          <a:bodyPr wrap="none" rtlCol="0">
            <a:spAutoFit/>
          </a:bodyPr>
          <a:lstStyle/>
          <a:p>
            <a:r>
              <a:rPr lang="en-US" sz="1200" dirty="0"/>
              <a:t>https://</a:t>
            </a:r>
            <a:r>
              <a:rPr lang="en-US" sz="1200" dirty="0" err="1"/>
              <a:t>github.com</a:t>
            </a:r>
            <a:r>
              <a:rPr lang="en-US" sz="1200" dirty="0"/>
              <a:t>/</a:t>
            </a:r>
            <a:r>
              <a:rPr lang="en-US" sz="1200" dirty="0" err="1"/>
              <a:t>DunbrackLab</a:t>
            </a:r>
            <a:r>
              <a:rPr lang="en-US" sz="1200" dirty="0"/>
              <a:t>/Identify_18_BetaTurn_Types</a:t>
            </a:r>
          </a:p>
        </p:txBody>
      </p:sp>
      <p:cxnSp>
        <p:nvCxnSpPr>
          <p:cNvPr id="6" name="Straight Connector 5">
            <a:extLst>
              <a:ext uri="{FF2B5EF4-FFF2-40B4-BE49-F238E27FC236}">
                <a16:creationId xmlns:a16="http://schemas.microsoft.com/office/drawing/2014/main" id="{007816D2-280F-CE7B-F49E-51183AF22161}"/>
              </a:ext>
            </a:extLst>
          </p:cNvPr>
          <p:cNvCxnSpPr>
            <a:cxnSpLocks/>
          </p:cNvCxnSpPr>
          <p:nvPr/>
        </p:nvCxnSpPr>
        <p:spPr>
          <a:xfrm>
            <a:off x="6248400" y="2647950"/>
            <a:ext cx="304800" cy="0"/>
          </a:xfrm>
          <a:prstGeom prst="line">
            <a:avLst/>
          </a:prstGeom>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34FF5451-D979-4837-B225-257F5410AEFD}"/>
              </a:ext>
            </a:extLst>
          </p:cNvPr>
          <p:cNvSpPr txBox="1"/>
          <p:nvPr/>
        </p:nvSpPr>
        <p:spPr>
          <a:xfrm>
            <a:off x="6034117" y="2311811"/>
            <a:ext cx="771365" cy="307777"/>
          </a:xfrm>
          <a:prstGeom prst="rect">
            <a:avLst/>
          </a:prstGeom>
          <a:noFill/>
        </p:spPr>
        <p:txBody>
          <a:bodyPr wrap="none" rtlCol="0">
            <a:spAutoFit/>
          </a:bodyPr>
          <a:lstStyle/>
          <a:p>
            <a:r>
              <a:rPr lang="en-US" sz="1400" dirty="0"/>
              <a:t>H-bond</a:t>
            </a:r>
          </a:p>
        </p:txBody>
      </p:sp>
    </p:spTree>
    <p:extLst>
      <p:ext uri="{BB962C8B-B14F-4D97-AF65-F5344CB8AC3E}">
        <p14:creationId xmlns:p14="http://schemas.microsoft.com/office/powerpoint/2010/main" val="547318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173A8-6245-35EF-22DB-F3A98F5A2E51}"/>
              </a:ext>
            </a:extLst>
          </p:cNvPr>
          <p:cNvSpPr>
            <a:spLocks noGrp="1"/>
          </p:cNvSpPr>
          <p:nvPr>
            <p:ph type="title"/>
          </p:nvPr>
        </p:nvSpPr>
        <p:spPr>
          <a:xfrm>
            <a:off x="-123092" y="0"/>
            <a:ext cx="9343292" cy="2076450"/>
          </a:xfrm>
        </p:spPr>
        <p:txBody>
          <a:bodyPr/>
          <a:lstStyle/>
          <a:p>
            <a:r>
              <a:rPr lang="en-US" sz="1600" dirty="0"/>
              <a:t>6. </a:t>
            </a:r>
            <a:r>
              <a:rPr lang="en-US" sz="1800" dirty="0"/>
              <a:t>Proteins have evolved to fold into structures (“folds”, “domains”) that create surfaces, pockets &amp; grooves to perform binding, catalysis, localization, transport</a:t>
            </a:r>
            <a:r>
              <a:rPr lang="en-US" sz="1600" dirty="0"/>
              <a:t>.</a:t>
            </a:r>
            <a:br>
              <a:rPr lang="en-US" sz="1800" dirty="0"/>
            </a:br>
            <a:br>
              <a:rPr lang="en-US" sz="1800" dirty="0"/>
            </a:br>
            <a:r>
              <a:rPr lang="en-US" sz="1800" dirty="0">
                <a:solidFill>
                  <a:srgbClr val="00B050"/>
                </a:solidFill>
              </a:rPr>
              <a:t>Surfaces have complementary hydrophobicity, charges, </a:t>
            </a:r>
            <a:br>
              <a:rPr lang="en-US" sz="1800" dirty="0">
                <a:solidFill>
                  <a:srgbClr val="00B050"/>
                </a:solidFill>
              </a:rPr>
            </a:br>
            <a:r>
              <a:rPr lang="en-US" sz="1800" dirty="0">
                <a:solidFill>
                  <a:srgbClr val="00B050"/>
                </a:solidFill>
              </a:rPr>
              <a:t> and H-bond donors &amp; acceptors for binding partners.</a:t>
            </a:r>
            <a:endParaRPr lang="en-US" sz="2400" dirty="0">
              <a:solidFill>
                <a:srgbClr val="FF0000"/>
              </a:solidFill>
            </a:endParaRPr>
          </a:p>
        </p:txBody>
      </p:sp>
      <p:sp>
        <p:nvSpPr>
          <p:cNvPr id="4" name="Slide Number Placeholder 3">
            <a:extLst>
              <a:ext uri="{FF2B5EF4-FFF2-40B4-BE49-F238E27FC236}">
                <a16:creationId xmlns:a16="http://schemas.microsoft.com/office/drawing/2014/main" id="{65BA6002-1CAC-E187-E00D-5B97DACD5878}"/>
              </a:ext>
            </a:extLst>
          </p:cNvPr>
          <p:cNvSpPr>
            <a:spLocks noGrp="1"/>
          </p:cNvSpPr>
          <p:nvPr>
            <p:ph type="sldNum" sz="quarter" idx="12"/>
          </p:nvPr>
        </p:nvSpPr>
        <p:spPr/>
        <p:txBody>
          <a:bodyPr/>
          <a:lstStyle/>
          <a:p>
            <a:fld id="{F2E72A03-EB12-EF4E-863F-3033767196BA}" type="slidenum">
              <a:rPr lang="en-US" smtClean="0"/>
              <a:pPr/>
              <a:t>19</a:t>
            </a:fld>
            <a:endParaRPr lang="en-US"/>
          </a:p>
        </p:txBody>
      </p:sp>
      <p:pic>
        <p:nvPicPr>
          <p:cNvPr id="5" name="Picture 4" descr="A blue and pink molecule&#10;&#10;AI-generated content may be incorrect.">
            <a:extLst>
              <a:ext uri="{FF2B5EF4-FFF2-40B4-BE49-F238E27FC236}">
                <a16:creationId xmlns:a16="http://schemas.microsoft.com/office/drawing/2014/main" id="{E47A2054-FCD6-EAE5-E1E1-52A2AE4BBFD6}"/>
              </a:ext>
            </a:extLst>
          </p:cNvPr>
          <p:cNvPicPr>
            <a:picLocks noChangeAspect="1"/>
          </p:cNvPicPr>
          <p:nvPr/>
        </p:nvPicPr>
        <p:blipFill>
          <a:blip r:embed="rId2"/>
          <a:srcRect l="5872" r="7495" b="7537"/>
          <a:stretch>
            <a:fillRect/>
          </a:stretch>
        </p:blipFill>
        <p:spPr>
          <a:xfrm>
            <a:off x="381000" y="2069123"/>
            <a:ext cx="2286000" cy="1743808"/>
          </a:xfrm>
          <a:prstGeom prst="rect">
            <a:avLst/>
          </a:prstGeom>
        </p:spPr>
      </p:pic>
      <p:pic>
        <p:nvPicPr>
          <p:cNvPr id="7" name="Picture 6" descr="A close-up of a purple and white object&#10;&#10;AI-generated content may be incorrect.">
            <a:extLst>
              <a:ext uri="{FF2B5EF4-FFF2-40B4-BE49-F238E27FC236}">
                <a16:creationId xmlns:a16="http://schemas.microsoft.com/office/drawing/2014/main" id="{20E18556-D418-7752-68AD-2B15441E06EC}"/>
              </a:ext>
            </a:extLst>
          </p:cNvPr>
          <p:cNvPicPr>
            <a:picLocks noChangeAspect="1"/>
          </p:cNvPicPr>
          <p:nvPr/>
        </p:nvPicPr>
        <p:blipFill>
          <a:blip r:embed="rId3"/>
          <a:stretch>
            <a:fillRect/>
          </a:stretch>
        </p:blipFill>
        <p:spPr>
          <a:xfrm>
            <a:off x="29308" y="3812931"/>
            <a:ext cx="1785810" cy="1276350"/>
          </a:xfrm>
          <a:prstGeom prst="rect">
            <a:avLst/>
          </a:prstGeom>
        </p:spPr>
      </p:pic>
      <p:pic>
        <p:nvPicPr>
          <p:cNvPr id="9" name="Picture 8" descr="A blue and green blob&#10;&#10;AI-generated content may be incorrect.">
            <a:extLst>
              <a:ext uri="{FF2B5EF4-FFF2-40B4-BE49-F238E27FC236}">
                <a16:creationId xmlns:a16="http://schemas.microsoft.com/office/drawing/2014/main" id="{374BC16E-B6A3-B40A-D857-0092BE0F59BA}"/>
              </a:ext>
            </a:extLst>
          </p:cNvPr>
          <p:cNvPicPr>
            <a:picLocks noChangeAspect="1"/>
          </p:cNvPicPr>
          <p:nvPr/>
        </p:nvPicPr>
        <p:blipFill>
          <a:blip r:embed="rId4"/>
          <a:srcRect l="17370" t="13048" r="22031" b="19943"/>
          <a:stretch>
            <a:fillRect/>
          </a:stretch>
        </p:blipFill>
        <p:spPr>
          <a:xfrm>
            <a:off x="1689399" y="3812931"/>
            <a:ext cx="1227454" cy="970085"/>
          </a:xfrm>
          <a:prstGeom prst="rect">
            <a:avLst/>
          </a:prstGeom>
        </p:spPr>
      </p:pic>
      <p:pic>
        <p:nvPicPr>
          <p:cNvPr id="11" name="Picture 10" descr="A pink object with blue lines&#10;&#10;AI-generated content may be incorrect.">
            <a:extLst>
              <a:ext uri="{FF2B5EF4-FFF2-40B4-BE49-F238E27FC236}">
                <a16:creationId xmlns:a16="http://schemas.microsoft.com/office/drawing/2014/main" id="{AB581B58-7F14-5D3C-E27D-870A4D7DB1FC}"/>
              </a:ext>
            </a:extLst>
          </p:cNvPr>
          <p:cNvPicPr>
            <a:picLocks noChangeAspect="1"/>
          </p:cNvPicPr>
          <p:nvPr/>
        </p:nvPicPr>
        <p:blipFill>
          <a:blip r:embed="rId5"/>
          <a:srcRect l="12578" r="14634" b="11453"/>
          <a:stretch>
            <a:fillRect/>
          </a:stretch>
        </p:blipFill>
        <p:spPr>
          <a:xfrm>
            <a:off x="3055510" y="2055935"/>
            <a:ext cx="3171639" cy="2757581"/>
          </a:xfrm>
          <a:prstGeom prst="rect">
            <a:avLst/>
          </a:prstGeom>
        </p:spPr>
      </p:pic>
      <p:pic>
        <p:nvPicPr>
          <p:cNvPr id="13" name="Picture 12" descr="A yellow object with colorful objects&#10;&#10;AI-generated content may be incorrect.">
            <a:extLst>
              <a:ext uri="{FF2B5EF4-FFF2-40B4-BE49-F238E27FC236}">
                <a16:creationId xmlns:a16="http://schemas.microsoft.com/office/drawing/2014/main" id="{C061F1CE-C470-997F-2788-F0B98EB7DB94}"/>
              </a:ext>
            </a:extLst>
          </p:cNvPr>
          <p:cNvPicPr>
            <a:picLocks noChangeAspect="1"/>
          </p:cNvPicPr>
          <p:nvPr/>
        </p:nvPicPr>
        <p:blipFill>
          <a:blip r:embed="rId6"/>
          <a:srcRect l="17798" t="3975" r="13356" b="11966"/>
          <a:stretch>
            <a:fillRect/>
          </a:stretch>
        </p:blipFill>
        <p:spPr>
          <a:xfrm>
            <a:off x="6319323" y="2275741"/>
            <a:ext cx="2656302" cy="2317967"/>
          </a:xfrm>
          <a:prstGeom prst="rect">
            <a:avLst/>
          </a:prstGeom>
        </p:spPr>
      </p:pic>
    </p:spTree>
    <p:extLst>
      <p:ext uri="{BB962C8B-B14F-4D97-AF65-F5344CB8AC3E}">
        <p14:creationId xmlns:p14="http://schemas.microsoft.com/office/powerpoint/2010/main" val="2154001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90500"/>
            <a:ext cx="9067800" cy="857250"/>
          </a:xfrm>
        </p:spPr>
        <p:txBody>
          <a:bodyPr/>
          <a:lstStyle/>
          <a:p>
            <a:r>
              <a:rPr lang="en-US" sz="1800" dirty="0"/>
              <a:t>7. How? By burying (conserved) hydrophobic side-chains, forming backbone-backbone hydrogen bonds in alpha helices and beta sheets, forming side-</a:t>
            </a:r>
            <a:r>
              <a:rPr lang="en-US" sz="1800" dirty="0" err="1"/>
              <a:t>chain.backbone</a:t>
            </a:r>
            <a:r>
              <a:rPr lang="en-US" sz="1800" dirty="0"/>
              <a:t> and side-chain/side-chain hydrogen bonds. And exposing surface shapes and physical attributes for binding.</a:t>
            </a:r>
          </a:p>
        </p:txBody>
      </p:sp>
      <p:sp>
        <p:nvSpPr>
          <p:cNvPr id="4" name="Slide Number Placeholder 3"/>
          <p:cNvSpPr>
            <a:spLocks noGrp="1"/>
          </p:cNvSpPr>
          <p:nvPr>
            <p:ph type="sldNum" sz="quarter" idx="12"/>
          </p:nvPr>
        </p:nvSpPr>
        <p:spPr/>
        <p:txBody>
          <a:bodyPr/>
          <a:lstStyle/>
          <a:p>
            <a:fld id="{F2E72A03-EB12-EF4E-863F-3033767196BA}" type="slidenum">
              <a:rPr lang="en-US" smtClean="0"/>
              <a:pPr/>
              <a:t>20</a:t>
            </a:fld>
            <a:endParaRPr lang="en-US"/>
          </a:p>
        </p:txBody>
      </p:sp>
      <p:sp>
        <p:nvSpPr>
          <p:cNvPr id="3" name="TextBox 2"/>
          <p:cNvSpPr txBox="1"/>
          <p:nvPr/>
        </p:nvSpPr>
        <p:spPr>
          <a:xfrm>
            <a:off x="228600" y="1200152"/>
            <a:ext cx="8915400" cy="369332"/>
          </a:xfrm>
          <a:prstGeom prst="rect">
            <a:avLst/>
          </a:prstGeom>
          <a:noFill/>
        </p:spPr>
        <p:txBody>
          <a:bodyPr wrap="square" rtlCol="0">
            <a:spAutoFit/>
          </a:bodyPr>
          <a:lstStyle/>
          <a:p>
            <a:r>
              <a:rPr lang="en-US" sz="1800" dirty="0" err="1"/>
              <a:t>Hbond</a:t>
            </a:r>
            <a:r>
              <a:rPr lang="en-US" sz="1800" dirty="0"/>
              <a:t> groups must be satisfied either internally or with solvent or binding partners</a:t>
            </a:r>
          </a:p>
        </p:txBody>
      </p:sp>
      <p:pic>
        <p:nvPicPr>
          <p:cNvPr id="6" name="Simulation of millisecond protein folding_  NTL9  (from Folding@home).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57350" y="1796652"/>
            <a:ext cx="5848350" cy="3289698"/>
          </a:xfrm>
          <a:prstGeom prst="rect">
            <a:avLst/>
          </a:prstGeom>
        </p:spPr>
      </p:pic>
    </p:spTree>
    <p:extLst>
      <p:ext uri="{BB962C8B-B14F-4D97-AF65-F5344CB8AC3E}">
        <p14:creationId xmlns:p14="http://schemas.microsoft.com/office/powerpoint/2010/main" val="11485152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50D39-AB53-AD54-7E24-4ACE1662E47F}"/>
              </a:ext>
            </a:extLst>
          </p:cNvPr>
          <p:cNvSpPr>
            <a:spLocks noGrp="1"/>
          </p:cNvSpPr>
          <p:nvPr>
            <p:ph type="title"/>
          </p:nvPr>
        </p:nvSpPr>
        <p:spPr>
          <a:xfrm>
            <a:off x="114300" y="285750"/>
            <a:ext cx="8915400" cy="857250"/>
          </a:xfrm>
        </p:spPr>
        <p:txBody>
          <a:bodyPr/>
          <a:lstStyle/>
          <a:p>
            <a:r>
              <a:rPr lang="en-US" sz="2000" dirty="0"/>
              <a:t>8. Proteins are dynamic, not rocks, as shown by experiments and “molecular dynamics” simulations, and that dynamics is </a:t>
            </a:r>
            <a:r>
              <a:rPr lang="en-US" sz="2000" i="1" dirty="0"/>
              <a:t>always</a:t>
            </a:r>
            <a:r>
              <a:rPr lang="en-US" sz="2000" dirty="0"/>
              <a:t> relevant to function.</a:t>
            </a:r>
            <a:br>
              <a:rPr lang="en-US" sz="2000" dirty="0"/>
            </a:br>
            <a:endParaRPr lang="en-US" sz="2000" dirty="0"/>
          </a:p>
        </p:txBody>
      </p:sp>
      <p:sp>
        <p:nvSpPr>
          <p:cNvPr id="4" name="Slide Number Placeholder 3">
            <a:extLst>
              <a:ext uri="{FF2B5EF4-FFF2-40B4-BE49-F238E27FC236}">
                <a16:creationId xmlns:a16="http://schemas.microsoft.com/office/drawing/2014/main" id="{1AB99FED-12CD-9308-3AD5-907133811F1C}"/>
              </a:ext>
            </a:extLst>
          </p:cNvPr>
          <p:cNvSpPr>
            <a:spLocks noGrp="1"/>
          </p:cNvSpPr>
          <p:nvPr>
            <p:ph type="sldNum" sz="quarter" idx="12"/>
          </p:nvPr>
        </p:nvSpPr>
        <p:spPr/>
        <p:txBody>
          <a:bodyPr/>
          <a:lstStyle/>
          <a:p>
            <a:fld id="{F2E72A03-EB12-EF4E-863F-3033767196BA}" type="slidenum">
              <a:rPr lang="en-US" smtClean="0"/>
              <a:pPr/>
              <a:t>21</a:t>
            </a:fld>
            <a:endParaRPr lang="en-US"/>
          </a:p>
        </p:txBody>
      </p:sp>
      <p:pic>
        <p:nvPicPr>
          <p:cNvPr id="5" name="fbp_movie_square_mp4_1598018579">
            <a:hlinkClick r:id="" action="ppaction://media"/>
            <a:extLst>
              <a:ext uri="{FF2B5EF4-FFF2-40B4-BE49-F238E27FC236}">
                <a16:creationId xmlns:a16="http://schemas.microsoft.com/office/drawing/2014/main" id="{235E201F-4C06-CB2D-FCBC-1AC70463115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28800" y="1388820"/>
            <a:ext cx="4876800" cy="3185009"/>
          </a:xfrm>
          <a:prstGeom prst="rect">
            <a:avLst/>
          </a:prstGeom>
        </p:spPr>
      </p:pic>
    </p:spTree>
    <p:extLst>
      <p:ext uri="{BB962C8B-B14F-4D97-AF65-F5344CB8AC3E}">
        <p14:creationId xmlns:p14="http://schemas.microsoft.com/office/powerpoint/2010/main" val="216049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D7BE-936B-AB6B-F24C-73B28DA2E3CE}"/>
              </a:ext>
            </a:extLst>
          </p:cNvPr>
          <p:cNvSpPr>
            <a:spLocks noGrp="1"/>
          </p:cNvSpPr>
          <p:nvPr>
            <p:ph type="title"/>
          </p:nvPr>
        </p:nvSpPr>
        <p:spPr>
          <a:xfrm>
            <a:off x="0" y="215364"/>
            <a:ext cx="8991600" cy="457200"/>
          </a:xfrm>
        </p:spPr>
        <p:txBody>
          <a:bodyPr/>
          <a:lstStyle/>
          <a:p>
            <a:r>
              <a:rPr lang="en-US" sz="1800" dirty="0"/>
              <a:t>9. A set of ~4000 protein fold families (related by evolution) covers most proteins</a:t>
            </a:r>
            <a:br>
              <a:rPr lang="en-US" sz="1800" dirty="0"/>
            </a:br>
            <a:r>
              <a:rPr lang="en-US" sz="1800" dirty="0"/>
              <a:t> </a:t>
            </a:r>
            <a:r>
              <a:rPr lang="en-US" sz="1400" dirty="0">
                <a:solidFill>
                  <a:schemeClr val="tx1"/>
                </a:solidFill>
              </a:rPr>
              <a:t>Can be classified hierarchically (TED, ECOD)</a:t>
            </a:r>
            <a:br>
              <a:rPr lang="en-US" sz="1800" dirty="0"/>
            </a:br>
            <a:endParaRPr lang="en-US" sz="1800" dirty="0"/>
          </a:p>
        </p:txBody>
      </p:sp>
      <p:pic>
        <p:nvPicPr>
          <p:cNvPr id="6" name="Picture 5" descr="A diagram of the different types of protein&#10;&#10;AI-generated content may be incorrect.">
            <a:extLst>
              <a:ext uri="{FF2B5EF4-FFF2-40B4-BE49-F238E27FC236}">
                <a16:creationId xmlns:a16="http://schemas.microsoft.com/office/drawing/2014/main" id="{75A876C9-50A0-2CA2-33B7-683A5534BCFD}"/>
              </a:ext>
            </a:extLst>
          </p:cNvPr>
          <p:cNvPicPr>
            <a:picLocks noChangeAspect="1"/>
          </p:cNvPicPr>
          <p:nvPr/>
        </p:nvPicPr>
        <p:blipFill>
          <a:blip r:embed="rId2"/>
          <a:stretch>
            <a:fillRect/>
          </a:stretch>
        </p:blipFill>
        <p:spPr>
          <a:xfrm>
            <a:off x="152400" y="745093"/>
            <a:ext cx="3574045" cy="4114122"/>
          </a:xfrm>
          <a:prstGeom prst="rect">
            <a:avLst/>
          </a:prstGeom>
        </p:spPr>
      </p:pic>
      <p:pic>
        <p:nvPicPr>
          <p:cNvPr id="8" name="Picture 7" descr="A diagram of a group of groups&#10;&#10;AI-generated content may be incorrect.">
            <a:extLst>
              <a:ext uri="{FF2B5EF4-FFF2-40B4-BE49-F238E27FC236}">
                <a16:creationId xmlns:a16="http://schemas.microsoft.com/office/drawing/2014/main" id="{87FDF39E-7AB5-92A5-AF88-3A75C494E0CD}"/>
              </a:ext>
            </a:extLst>
          </p:cNvPr>
          <p:cNvPicPr>
            <a:picLocks noChangeAspect="1"/>
          </p:cNvPicPr>
          <p:nvPr/>
        </p:nvPicPr>
        <p:blipFill>
          <a:blip r:embed="rId3"/>
          <a:stretch>
            <a:fillRect/>
          </a:stretch>
        </p:blipFill>
        <p:spPr>
          <a:xfrm>
            <a:off x="4206340" y="1178643"/>
            <a:ext cx="2938821" cy="3957530"/>
          </a:xfrm>
          <a:prstGeom prst="rect">
            <a:avLst/>
          </a:prstGeom>
        </p:spPr>
      </p:pic>
      <p:sp>
        <p:nvSpPr>
          <p:cNvPr id="9" name="TextBox 8">
            <a:extLst>
              <a:ext uri="{FF2B5EF4-FFF2-40B4-BE49-F238E27FC236}">
                <a16:creationId xmlns:a16="http://schemas.microsoft.com/office/drawing/2014/main" id="{7CD54A90-49AC-D38D-86FF-FA13E9D703D7}"/>
              </a:ext>
            </a:extLst>
          </p:cNvPr>
          <p:cNvSpPr txBox="1"/>
          <p:nvPr/>
        </p:nvSpPr>
        <p:spPr>
          <a:xfrm>
            <a:off x="4287989" y="752856"/>
            <a:ext cx="4589718" cy="400110"/>
          </a:xfrm>
          <a:prstGeom prst="rect">
            <a:avLst/>
          </a:prstGeom>
          <a:noFill/>
        </p:spPr>
        <p:txBody>
          <a:bodyPr wrap="none" rtlCol="0">
            <a:spAutoFit/>
          </a:bodyPr>
          <a:lstStyle/>
          <a:p>
            <a:r>
              <a:rPr lang="en-US" sz="2000" dirty="0">
                <a:solidFill>
                  <a:srgbClr val="FF0000"/>
                </a:solidFill>
              </a:rPr>
              <a:t>ECOD: Evol. Classification of Domains</a:t>
            </a:r>
          </a:p>
        </p:txBody>
      </p:sp>
      <p:sp>
        <p:nvSpPr>
          <p:cNvPr id="10" name="TextBox 9">
            <a:extLst>
              <a:ext uri="{FF2B5EF4-FFF2-40B4-BE49-F238E27FC236}">
                <a16:creationId xmlns:a16="http://schemas.microsoft.com/office/drawing/2014/main" id="{904C3B53-4AA5-4454-0282-6E6060D04876}"/>
              </a:ext>
            </a:extLst>
          </p:cNvPr>
          <p:cNvSpPr txBox="1"/>
          <p:nvPr/>
        </p:nvSpPr>
        <p:spPr>
          <a:xfrm>
            <a:off x="7239000" y="1152966"/>
            <a:ext cx="1826141" cy="646331"/>
          </a:xfrm>
          <a:prstGeom prst="rect">
            <a:avLst/>
          </a:prstGeom>
          <a:noFill/>
        </p:spPr>
        <p:txBody>
          <a:bodyPr wrap="none" rtlCol="0">
            <a:spAutoFit/>
          </a:bodyPr>
          <a:lstStyle/>
          <a:p>
            <a:pPr algn="ctr"/>
            <a:r>
              <a:rPr lang="en-US" sz="1800" dirty="0"/>
              <a:t>Architecture</a:t>
            </a:r>
          </a:p>
          <a:p>
            <a:pPr algn="ctr"/>
            <a:r>
              <a:rPr lang="en-US" sz="1800" dirty="0"/>
              <a:t>(all-</a:t>
            </a:r>
            <a:r>
              <a:rPr lang="en-US" sz="1800" dirty="0">
                <a:latin typeface="Symbol" pitchFamily="2" charset="2"/>
              </a:rPr>
              <a:t>a</a:t>
            </a:r>
            <a:r>
              <a:rPr lang="en-US" sz="1800" dirty="0"/>
              <a:t>, all-</a:t>
            </a:r>
            <a:r>
              <a:rPr lang="en-US" sz="1800" dirty="0">
                <a:latin typeface="Symbol" pitchFamily="2" charset="2"/>
              </a:rPr>
              <a:t>b</a:t>
            </a:r>
            <a:r>
              <a:rPr lang="en-US" sz="1800" dirty="0"/>
              <a:t>, mix)</a:t>
            </a:r>
          </a:p>
        </p:txBody>
      </p:sp>
      <p:sp>
        <p:nvSpPr>
          <p:cNvPr id="11" name="TextBox 10">
            <a:extLst>
              <a:ext uri="{FF2B5EF4-FFF2-40B4-BE49-F238E27FC236}">
                <a16:creationId xmlns:a16="http://schemas.microsoft.com/office/drawing/2014/main" id="{D7F661A8-1BB9-A378-77A6-96C2D4C50D0A}"/>
              </a:ext>
            </a:extLst>
          </p:cNvPr>
          <p:cNvSpPr txBox="1"/>
          <p:nvPr/>
        </p:nvSpPr>
        <p:spPr>
          <a:xfrm>
            <a:off x="7391400" y="2040316"/>
            <a:ext cx="1364476" cy="646331"/>
          </a:xfrm>
          <a:prstGeom prst="rect">
            <a:avLst/>
          </a:prstGeom>
          <a:noFill/>
        </p:spPr>
        <p:txBody>
          <a:bodyPr wrap="none" rtlCol="0">
            <a:spAutoFit/>
          </a:bodyPr>
          <a:lstStyle/>
          <a:p>
            <a:pPr algn="ctr"/>
            <a:r>
              <a:rPr lang="en-US" sz="1800" dirty="0"/>
              <a:t>X-group</a:t>
            </a:r>
          </a:p>
          <a:p>
            <a:pPr algn="ctr"/>
            <a:r>
              <a:rPr lang="en-US" sz="1800" dirty="0"/>
              <a:t>(rough fold)</a:t>
            </a:r>
          </a:p>
        </p:txBody>
      </p:sp>
      <p:sp>
        <p:nvSpPr>
          <p:cNvPr id="12" name="TextBox 11">
            <a:extLst>
              <a:ext uri="{FF2B5EF4-FFF2-40B4-BE49-F238E27FC236}">
                <a16:creationId xmlns:a16="http://schemas.microsoft.com/office/drawing/2014/main" id="{12284DEC-B934-BA10-BF2E-D77A9DA17AED}"/>
              </a:ext>
            </a:extLst>
          </p:cNvPr>
          <p:cNvSpPr txBox="1"/>
          <p:nvPr/>
        </p:nvSpPr>
        <p:spPr>
          <a:xfrm>
            <a:off x="7269573" y="3040142"/>
            <a:ext cx="1608134" cy="646331"/>
          </a:xfrm>
          <a:prstGeom prst="rect">
            <a:avLst/>
          </a:prstGeom>
          <a:noFill/>
        </p:spPr>
        <p:txBody>
          <a:bodyPr wrap="none" rtlCol="0">
            <a:spAutoFit/>
          </a:bodyPr>
          <a:lstStyle/>
          <a:p>
            <a:pPr algn="ctr"/>
            <a:r>
              <a:rPr lang="en-US" sz="1800" dirty="0"/>
              <a:t>H-group</a:t>
            </a:r>
          </a:p>
          <a:p>
            <a:pPr algn="ctr"/>
            <a:r>
              <a:rPr lang="en-US" sz="1800" dirty="0"/>
              <a:t>(</a:t>
            </a:r>
            <a:r>
              <a:rPr lang="en-US" sz="1800" dirty="0" err="1"/>
              <a:t>evol</a:t>
            </a:r>
            <a:r>
              <a:rPr lang="en-US" sz="1800" dirty="0"/>
              <a:t>.-related)</a:t>
            </a:r>
          </a:p>
        </p:txBody>
      </p:sp>
      <p:sp>
        <p:nvSpPr>
          <p:cNvPr id="13" name="TextBox 12">
            <a:extLst>
              <a:ext uri="{FF2B5EF4-FFF2-40B4-BE49-F238E27FC236}">
                <a16:creationId xmlns:a16="http://schemas.microsoft.com/office/drawing/2014/main" id="{A6B0E831-8E19-6CBD-4A2E-82FF6413E03E}"/>
              </a:ext>
            </a:extLst>
          </p:cNvPr>
          <p:cNvSpPr txBox="1"/>
          <p:nvPr/>
        </p:nvSpPr>
        <p:spPr>
          <a:xfrm>
            <a:off x="7170561" y="3926431"/>
            <a:ext cx="1851790" cy="646331"/>
          </a:xfrm>
          <a:prstGeom prst="rect">
            <a:avLst/>
          </a:prstGeom>
          <a:noFill/>
        </p:spPr>
        <p:txBody>
          <a:bodyPr wrap="none" rtlCol="0">
            <a:spAutoFit/>
          </a:bodyPr>
          <a:lstStyle/>
          <a:p>
            <a:pPr algn="ctr"/>
            <a:r>
              <a:rPr lang="en-US" sz="1800" dirty="0"/>
              <a:t>T-group</a:t>
            </a:r>
          </a:p>
          <a:p>
            <a:pPr algn="ctr"/>
            <a:r>
              <a:rPr lang="en-US" sz="1800" dirty="0"/>
              <a:t>(Exact topology)</a:t>
            </a:r>
          </a:p>
        </p:txBody>
      </p:sp>
      <p:sp>
        <p:nvSpPr>
          <p:cNvPr id="14" name="TextBox 13">
            <a:extLst>
              <a:ext uri="{FF2B5EF4-FFF2-40B4-BE49-F238E27FC236}">
                <a16:creationId xmlns:a16="http://schemas.microsoft.com/office/drawing/2014/main" id="{802C85B3-BE40-EF42-CAED-69AB86DC1634}"/>
              </a:ext>
            </a:extLst>
          </p:cNvPr>
          <p:cNvSpPr txBox="1"/>
          <p:nvPr/>
        </p:nvSpPr>
        <p:spPr>
          <a:xfrm>
            <a:off x="7381978" y="4705350"/>
            <a:ext cx="1762022" cy="369332"/>
          </a:xfrm>
          <a:prstGeom prst="rect">
            <a:avLst/>
          </a:prstGeom>
          <a:noFill/>
        </p:spPr>
        <p:txBody>
          <a:bodyPr wrap="none" rtlCol="0">
            <a:spAutoFit/>
          </a:bodyPr>
          <a:lstStyle/>
          <a:p>
            <a:pPr algn="ctr"/>
            <a:r>
              <a:rPr lang="en-US" sz="1800" dirty="0"/>
              <a:t>Protein families</a:t>
            </a:r>
          </a:p>
        </p:txBody>
      </p:sp>
    </p:spTree>
    <p:extLst>
      <p:ext uri="{BB962C8B-B14F-4D97-AF65-F5344CB8AC3E}">
        <p14:creationId xmlns:p14="http://schemas.microsoft.com/office/powerpoint/2010/main" val="11844744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CFE39-967D-9F75-D103-30ACF2DD1394}"/>
              </a:ext>
            </a:extLst>
          </p:cNvPr>
          <p:cNvSpPr>
            <a:spLocks noGrp="1"/>
          </p:cNvSpPr>
          <p:nvPr>
            <p:ph type="title"/>
          </p:nvPr>
        </p:nvSpPr>
        <p:spPr>
          <a:xfrm>
            <a:off x="0" y="127488"/>
            <a:ext cx="8915400" cy="857250"/>
          </a:xfrm>
        </p:spPr>
        <p:txBody>
          <a:bodyPr/>
          <a:lstStyle/>
          <a:p>
            <a:r>
              <a:rPr lang="en-US" sz="1600" dirty="0"/>
              <a:t>10. Some human proteins are entirely disordered (IDPs) and most human proteins have multiple folded domains connected by linkers, which can be disordered (IDRs) and which control domain-domain interactions, act as scaffolds for other proteins, and other functions</a:t>
            </a:r>
          </a:p>
        </p:txBody>
      </p:sp>
      <p:pic>
        <p:nvPicPr>
          <p:cNvPr id="6" name="Picture 5" descr="A bunch of colorful wires&#10;&#10;AI-generated content may be incorrect.">
            <a:extLst>
              <a:ext uri="{FF2B5EF4-FFF2-40B4-BE49-F238E27FC236}">
                <a16:creationId xmlns:a16="http://schemas.microsoft.com/office/drawing/2014/main" id="{704DDAAF-8F7E-91F6-B22F-1F274B1DF7BE}"/>
              </a:ext>
            </a:extLst>
          </p:cNvPr>
          <p:cNvPicPr>
            <a:picLocks noChangeAspect="1"/>
          </p:cNvPicPr>
          <p:nvPr/>
        </p:nvPicPr>
        <p:blipFill>
          <a:blip r:embed="rId2"/>
          <a:stretch>
            <a:fillRect/>
          </a:stretch>
        </p:blipFill>
        <p:spPr>
          <a:xfrm>
            <a:off x="914400" y="902470"/>
            <a:ext cx="3113848" cy="3414853"/>
          </a:xfrm>
          <a:prstGeom prst="rect">
            <a:avLst/>
          </a:prstGeom>
        </p:spPr>
      </p:pic>
      <p:pic>
        <p:nvPicPr>
          <p:cNvPr id="12" name="Picture 11" descr="A grey line on a white background&#10;&#10;AI-generated content may be incorrect.">
            <a:extLst>
              <a:ext uri="{FF2B5EF4-FFF2-40B4-BE49-F238E27FC236}">
                <a16:creationId xmlns:a16="http://schemas.microsoft.com/office/drawing/2014/main" id="{83DBDC61-EA0C-ADDE-51CE-89CCA81AB826}"/>
              </a:ext>
            </a:extLst>
          </p:cNvPr>
          <p:cNvPicPr>
            <a:picLocks noChangeAspect="1"/>
          </p:cNvPicPr>
          <p:nvPr/>
        </p:nvPicPr>
        <p:blipFill>
          <a:blip r:embed="rId3"/>
          <a:stretch>
            <a:fillRect/>
          </a:stretch>
        </p:blipFill>
        <p:spPr>
          <a:xfrm>
            <a:off x="3814358" y="4283886"/>
            <a:ext cx="5113234" cy="636827"/>
          </a:xfrm>
          <a:prstGeom prst="rect">
            <a:avLst/>
          </a:prstGeom>
        </p:spPr>
      </p:pic>
      <p:pic>
        <p:nvPicPr>
          <p:cNvPr id="14" name="Picture 13" descr="A structure of a protein&#10;&#10;AI-generated content may be incorrect.">
            <a:extLst>
              <a:ext uri="{FF2B5EF4-FFF2-40B4-BE49-F238E27FC236}">
                <a16:creationId xmlns:a16="http://schemas.microsoft.com/office/drawing/2014/main" id="{487E3D0A-5BD7-9DAD-A3C8-BFEA02280A52}"/>
              </a:ext>
            </a:extLst>
          </p:cNvPr>
          <p:cNvPicPr>
            <a:picLocks noChangeAspect="1"/>
          </p:cNvPicPr>
          <p:nvPr/>
        </p:nvPicPr>
        <p:blipFill>
          <a:blip r:embed="rId4"/>
          <a:srcRect l="12941" r="12941" b="8348"/>
          <a:stretch>
            <a:fillRect/>
          </a:stretch>
        </p:blipFill>
        <p:spPr>
          <a:xfrm>
            <a:off x="4648200" y="1361919"/>
            <a:ext cx="3113849" cy="2751992"/>
          </a:xfrm>
          <a:prstGeom prst="rect">
            <a:avLst/>
          </a:prstGeom>
        </p:spPr>
      </p:pic>
      <p:sp>
        <p:nvSpPr>
          <p:cNvPr id="3" name="TextBox 2">
            <a:extLst>
              <a:ext uri="{FF2B5EF4-FFF2-40B4-BE49-F238E27FC236}">
                <a16:creationId xmlns:a16="http://schemas.microsoft.com/office/drawing/2014/main" id="{A87E9244-F04B-5DE7-20A3-CA10113F65B2}"/>
              </a:ext>
            </a:extLst>
          </p:cNvPr>
          <p:cNvSpPr txBox="1"/>
          <p:nvPr/>
        </p:nvSpPr>
        <p:spPr>
          <a:xfrm>
            <a:off x="7751744" y="1885950"/>
            <a:ext cx="955711" cy="461665"/>
          </a:xfrm>
          <a:prstGeom prst="rect">
            <a:avLst/>
          </a:prstGeom>
          <a:noFill/>
        </p:spPr>
        <p:txBody>
          <a:bodyPr wrap="none" rtlCol="0">
            <a:spAutoFit/>
          </a:bodyPr>
          <a:lstStyle/>
          <a:p>
            <a:r>
              <a:rPr lang="en-US" dirty="0"/>
              <a:t>ULK1</a:t>
            </a:r>
          </a:p>
        </p:txBody>
      </p:sp>
    </p:spTree>
    <p:extLst>
      <p:ext uri="{BB962C8B-B14F-4D97-AF65-F5344CB8AC3E}">
        <p14:creationId xmlns:p14="http://schemas.microsoft.com/office/powerpoint/2010/main" val="3820736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373px-X_ray_diffraction.png"/>
          <p:cNvPicPr>
            <a:picLocks noChangeAspect="1"/>
          </p:cNvPicPr>
          <p:nvPr/>
        </p:nvPicPr>
        <p:blipFill rotWithShape="1">
          <a:blip r:embed="rId2">
            <a:extLst>
              <a:ext uri="{28A0092B-C50C-407E-A947-70E740481C1C}">
                <a14:useLocalDpi xmlns:a14="http://schemas.microsoft.com/office/drawing/2010/main" val="0"/>
              </a:ext>
            </a:extLst>
          </a:blip>
          <a:srcRect l="4108" r="6433"/>
          <a:stretch/>
        </p:blipFill>
        <p:spPr>
          <a:xfrm>
            <a:off x="1200152" y="914400"/>
            <a:ext cx="2288375" cy="4114800"/>
          </a:xfrm>
          <a:prstGeom prst="rect">
            <a:avLst/>
          </a:prstGeom>
          <a:ln>
            <a:solidFill>
              <a:schemeClr val="tx1"/>
            </a:solidFill>
          </a:ln>
        </p:spPr>
      </p:pic>
      <p:pic>
        <p:nvPicPr>
          <p:cNvPr id="6" name="Picture 5" descr="structuredetermination.jpg"/>
          <p:cNvPicPr>
            <a:picLocks noChangeAspect="1"/>
          </p:cNvPicPr>
          <p:nvPr/>
        </p:nvPicPr>
        <p:blipFill rotWithShape="1">
          <a:blip r:embed="rId3">
            <a:extLst>
              <a:ext uri="{28A0092B-C50C-407E-A947-70E740481C1C}">
                <a14:useLocalDpi xmlns:a14="http://schemas.microsoft.com/office/drawing/2010/main" val="0"/>
              </a:ext>
            </a:extLst>
          </a:blip>
          <a:srcRect l="1306" r="4034"/>
          <a:stretch/>
        </p:blipFill>
        <p:spPr>
          <a:xfrm>
            <a:off x="3611440" y="914400"/>
            <a:ext cx="4332410" cy="1543050"/>
          </a:xfrm>
          <a:prstGeom prst="rect">
            <a:avLst/>
          </a:prstGeom>
          <a:ln>
            <a:solidFill>
              <a:schemeClr val="tx1"/>
            </a:solidFill>
          </a:ln>
        </p:spPr>
      </p:pic>
      <p:sp>
        <p:nvSpPr>
          <p:cNvPr id="2" name="Title 1"/>
          <p:cNvSpPr>
            <a:spLocks noGrp="1"/>
          </p:cNvSpPr>
          <p:nvPr>
            <p:ph type="title"/>
          </p:nvPr>
        </p:nvSpPr>
        <p:spPr>
          <a:xfrm>
            <a:off x="1200152" y="400050"/>
            <a:ext cx="6648448" cy="457200"/>
          </a:xfrm>
        </p:spPr>
        <p:txBody>
          <a:bodyPr/>
          <a:lstStyle/>
          <a:p>
            <a:r>
              <a:rPr lang="en-US" sz="2000" dirty="0"/>
              <a:t>11. Structures are determined by crystallography, NMR, and cryo-EM spectroscopy, which don’t see IDRs/IDPs.</a:t>
            </a:r>
            <a:br>
              <a:rPr lang="en-US" sz="2000" dirty="0"/>
            </a:br>
            <a:endParaRPr lang="en-US" sz="2000" dirty="0"/>
          </a:p>
        </p:txBody>
      </p:sp>
      <p:pic>
        <p:nvPicPr>
          <p:cNvPr id="7" name="Picture 6">
            <a:extLst>
              <a:ext uri="{FF2B5EF4-FFF2-40B4-BE49-F238E27FC236}">
                <a16:creationId xmlns:a16="http://schemas.microsoft.com/office/drawing/2014/main" id="{616AD074-0E42-B448-B582-573DE567DD30}"/>
              </a:ext>
            </a:extLst>
          </p:cNvPr>
          <p:cNvPicPr>
            <a:picLocks noChangeAspect="1"/>
          </p:cNvPicPr>
          <p:nvPr/>
        </p:nvPicPr>
        <p:blipFill>
          <a:blip r:embed="rId4"/>
          <a:stretch>
            <a:fillRect/>
          </a:stretch>
        </p:blipFill>
        <p:spPr>
          <a:xfrm>
            <a:off x="3604594" y="2571750"/>
            <a:ext cx="4339256" cy="2443163"/>
          </a:xfrm>
          <a:prstGeom prst="rect">
            <a:avLst/>
          </a:prstGeom>
          <a:ln>
            <a:solidFill>
              <a:schemeClr val="tx1"/>
            </a:solidFill>
          </a:ln>
        </p:spPr>
      </p:pic>
    </p:spTree>
    <p:extLst>
      <p:ext uri="{BB962C8B-B14F-4D97-AF65-F5344CB8AC3E}">
        <p14:creationId xmlns:p14="http://schemas.microsoft.com/office/powerpoint/2010/main" val="24145796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ext Box 7"/>
          <p:cNvSpPr txBox="1">
            <a:spLocks noChangeArrowheads="1"/>
          </p:cNvSpPr>
          <p:nvPr/>
        </p:nvSpPr>
        <p:spPr bwMode="auto">
          <a:xfrm>
            <a:off x="1543050" y="1187624"/>
            <a:ext cx="6057900"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3200">
                <a:solidFill>
                  <a:schemeClr val="tx1"/>
                </a:solidFill>
                <a:latin typeface="Calibri" charset="0"/>
                <a:ea typeface="ＭＳ Ｐゴシック" charset="0"/>
              </a:defRPr>
            </a:lvl1pPr>
            <a:lvl2pPr>
              <a:defRPr sz="2800">
                <a:solidFill>
                  <a:schemeClr val="tx1"/>
                </a:solidFill>
                <a:latin typeface="Calibri" charset="0"/>
                <a:ea typeface="ＭＳ Ｐゴシック" charset="0"/>
              </a:defRPr>
            </a:lvl2pPr>
            <a:lvl3pPr>
              <a:defRPr sz="2400">
                <a:solidFill>
                  <a:schemeClr val="tx1"/>
                </a:solidFill>
                <a:latin typeface="Calibri" charset="0"/>
                <a:ea typeface="ＭＳ Ｐゴシック" charset="0"/>
              </a:defRPr>
            </a:lvl3pPr>
            <a:lvl4pPr>
              <a:defRPr sz="2000">
                <a:solidFill>
                  <a:schemeClr val="tx1"/>
                </a:solidFill>
                <a:latin typeface="Calibri" charset="0"/>
                <a:ea typeface="ＭＳ Ｐゴシック" charset="0"/>
              </a:defRPr>
            </a:lvl4pPr>
            <a:lvl5pPr>
              <a:defRPr sz="2000">
                <a:solidFill>
                  <a:schemeClr val="tx1"/>
                </a:solidFill>
                <a:latin typeface="Calibri" charset="0"/>
                <a:ea typeface="ＭＳ Ｐゴシック" charset="0"/>
              </a:defRPr>
            </a:lvl5pPr>
            <a:lvl6pPr eaLnBrk="0" fontAlgn="base" hangingPunct="0">
              <a:spcAft>
                <a:spcPct val="0"/>
              </a:spcAft>
              <a:buFont typeface="Arial" charset="0"/>
              <a:buChar char="»"/>
              <a:defRPr sz="2000">
                <a:solidFill>
                  <a:schemeClr val="tx1"/>
                </a:solidFill>
                <a:latin typeface="Calibri" charset="0"/>
                <a:ea typeface="ＭＳ Ｐゴシック" charset="0"/>
              </a:defRPr>
            </a:lvl6pPr>
            <a:lvl7pPr eaLnBrk="0" fontAlgn="base" hangingPunct="0">
              <a:spcAft>
                <a:spcPct val="0"/>
              </a:spcAft>
              <a:buFont typeface="Arial" charset="0"/>
              <a:buChar char="»"/>
              <a:defRPr sz="2000">
                <a:solidFill>
                  <a:schemeClr val="tx1"/>
                </a:solidFill>
                <a:latin typeface="Calibri" charset="0"/>
                <a:ea typeface="ＭＳ Ｐゴシック" charset="0"/>
              </a:defRPr>
            </a:lvl7pPr>
            <a:lvl8pPr eaLnBrk="0" fontAlgn="base" hangingPunct="0">
              <a:spcAft>
                <a:spcPct val="0"/>
              </a:spcAft>
              <a:buFont typeface="Arial" charset="0"/>
              <a:buChar char="»"/>
              <a:defRPr sz="2000">
                <a:solidFill>
                  <a:schemeClr val="tx1"/>
                </a:solidFill>
                <a:latin typeface="Calibri" charset="0"/>
                <a:ea typeface="ＭＳ Ｐゴシック" charset="0"/>
              </a:defRPr>
            </a:lvl8pPr>
            <a:lvl9pPr eaLnBrk="0" fontAlgn="base" hangingPunct="0">
              <a:spcAft>
                <a:spcPct val="0"/>
              </a:spcAft>
              <a:buFont typeface="Arial" charset="0"/>
              <a:buChar char="»"/>
              <a:defRPr sz="2000">
                <a:solidFill>
                  <a:schemeClr val="tx1"/>
                </a:solidFill>
                <a:latin typeface="Calibri" charset="0"/>
                <a:ea typeface="ＭＳ Ｐゴシック" charset="0"/>
              </a:defRPr>
            </a:lvl9pPr>
          </a:lstStyle>
          <a:p>
            <a:pPr eaLnBrk="1" hangingPunct="1">
              <a:spcBef>
                <a:spcPct val="50000"/>
              </a:spcBef>
              <a:buClr>
                <a:schemeClr val="hlink"/>
              </a:buClr>
              <a:buFont typeface="Wingdings" charset="0"/>
              <a:buChar char="§"/>
            </a:pPr>
            <a:r>
              <a:rPr lang="en-US" sz="1350" dirty="0">
                <a:latin typeface="Arial" charset="0"/>
              </a:rPr>
              <a:t> Many proteins function as oligomers</a:t>
            </a:r>
          </a:p>
          <a:p>
            <a:pPr eaLnBrk="1" hangingPunct="1">
              <a:spcBef>
                <a:spcPct val="50000"/>
              </a:spcBef>
              <a:buClr>
                <a:schemeClr val="hlink"/>
              </a:buClr>
              <a:buFont typeface="Wingdings" charset="0"/>
              <a:buChar char="§"/>
            </a:pPr>
            <a:r>
              <a:rPr lang="en-US" sz="1350" dirty="0">
                <a:latin typeface="Arial" charset="0"/>
              </a:rPr>
              <a:t> Observed from protein crystals </a:t>
            </a:r>
          </a:p>
          <a:p>
            <a:pPr eaLnBrk="1" hangingPunct="1">
              <a:spcBef>
                <a:spcPct val="50000"/>
              </a:spcBef>
              <a:buClr>
                <a:schemeClr val="hlink"/>
              </a:buClr>
              <a:buFont typeface="Wingdings" charset="0"/>
              <a:buChar char="§"/>
            </a:pPr>
            <a:r>
              <a:rPr lang="en-US" sz="1350" dirty="0">
                <a:latin typeface="Arial" charset="0"/>
              </a:rPr>
              <a:t> Protein crystal structures are stored in Protein Data Bank (PDB). </a:t>
            </a:r>
          </a:p>
        </p:txBody>
      </p:sp>
      <p:sp>
        <p:nvSpPr>
          <p:cNvPr id="6148" name="Text Box 1029"/>
          <p:cNvSpPr txBox="1">
            <a:spLocks noChangeArrowheads="1"/>
          </p:cNvSpPr>
          <p:nvPr/>
        </p:nvSpPr>
        <p:spPr bwMode="auto">
          <a:xfrm>
            <a:off x="5943600" y="4171950"/>
            <a:ext cx="222885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sz="3200">
                <a:solidFill>
                  <a:schemeClr val="tx1"/>
                </a:solidFill>
                <a:latin typeface="Calibri" charset="0"/>
                <a:ea typeface="ＭＳ Ｐゴシック" charset="0"/>
              </a:defRPr>
            </a:lvl1pPr>
            <a:lvl2pPr>
              <a:defRPr sz="2800">
                <a:solidFill>
                  <a:schemeClr val="tx1"/>
                </a:solidFill>
                <a:latin typeface="Calibri" charset="0"/>
                <a:ea typeface="ＭＳ Ｐゴシック" charset="0"/>
              </a:defRPr>
            </a:lvl2pPr>
            <a:lvl3pPr>
              <a:defRPr sz="2400">
                <a:solidFill>
                  <a:schemeClr val="tx1"/>
                </a:solidFill>
                <a:latin typeface="Calibri" charset="0"/>
                <a:ea typeface="ＭＳ Ｐゴシック" charset="0"/>
              </a:defRPr>
            </a:lvl3pPr>
            <a:lvl4pPr>
              <a:defRPr sz="2000">
                <a:solidFill>
                  <a:schemeClr val="tx1"/>
                </a:solidFill>
                <a:latin typeface="Calibri" charset="0"/>
                <a:ea typeface="ＭＳ Ｐゴシック" charset="0"/>
              </a:defRPr>
            </a:lvl4pPr>
            <a:lvl5pPr>
              <a:defRPr sz="2000">
                <a:solidFill>
                  <a:schemeClr val="tx1"/>
                </a:solidFill>
                <a:latin typeface="Calibri" charset="0"/>
                <a:ea typeface="ＭＳ Ｐゴシック" charset="0"/>
              </a:defRPr>
            </a:lvl5pPr>
            <a:lvl6pPr eaLnBrk="0" fontAlgn="base" hangingPunct="0">
              <a:spcAft>
                <a:spcPct val="0"/>
              </a:spcAft>
              <a:buFont typeface="Arial" charset="0"/>
              <a:buChar char="»"/>
              <a:defRPr sz="2000">
                <a:solidFill>
                  <a:schemeClr val="tx1"/>
                </a:solidFill>
                <a:latin typeface="Calibri" charset="0"/>
                <a:ea typeface="ＭＳ Ｐゴシック" charset="0"/>
              </a:defRPr>
            </a:lvl6pPr>
            <a:lvl7pPr eaLnBrk="0" fontAlgn="base" hangingPunct="0">
              <a:spcAft>
                <a:spcPct val="0"/>
              </a:spcAft>
              <a:buFont typeface="Arial" charset="0"/>
              <a:buChar char="»"/>
              <a:defRPr sz="2000">
                <a:solidFill>
                  <a:schemeClr val="tx1"/>
                </a:solidFill>
                <a:latin typeface="Calibri" charset="0"/>
                <a:ea typeface="ＭＳ Ｐゴシック" charset="0"/>
              </a:defRPr>
            </a:lvl7pPr>
            <a:lvl8pPr eaLnBrk="0" fontAlgn="base" hangingPunct="0">
              <a:spcAft>
                <a:spcPct val="0"/>
              </a:spcAft>
              <a:buFont typeface="Arial" charset="0"/>
              <a:buChar char="»"/>
              <a:defRPr sz="2000">
                <a:solidFill>
                  <a:schemeClr val="tx1"/>
                </a:solidFill>
                <a:latin typeface="Calibri" charset="0"/>
                <a:ea typeface="ＭＳ Ｐゴシック" charset="0"/>
              </a:defRPr>
            </a:lvl8pPr>
            <a:lvl9pPr eaLnBrk="0" fontAlgn="base" hangingPunct="0">
              <a:spcAft>
                <a:spcPct val="0"/>
              </a:spcAft>
              <a:buFont typeface="Arial" charset="0"/>
              <a:buChar char="»"/>
              <a:defRPr sz="2000">
                <a:solidFill>
                  <a:schemeClr val="tx1"/>
                </a:solidFill>
                <a:latin typeface="Calibri" charset="0"/>
                <a:ea typeface="ＭＳ Ｐゴシック" charset="0"/>
              </a:defRPr>
            </a:lvl9pPr>
          </a:lstStyle>
          <a:p>
            <a:pPr eaLnBrk="1" hangingPunct="1">
              <a:spcBef>
                <a:spcPct val="50000"/>
              </a:spcBef>
            </a:pPr>
            <a:r>
              <a:rPr lang="en-US" sz="1200" dirty="0">
                <a:latin typeface="Arial" charset="0"/>
              </a:rPr>
              <a:t>Nucleosome with human Histone </a:t>
            </a:r>
            <a:r>
              <a:rPr lang="en-US" sz="1200" dirty="0" err="1">
                <a:latin typeface="Arial" charset="0"/>
              </a:rPr>
              <a:t>octamer</a:t>
            </a:r>
            <a:r>
              <a:rPr lang="en-US" sz="1200" dirty="0">
                <a:latin typeface="Arial" charset="0"/>
              </a:rPr>
              <a:t> and DNA</a:t>
            </a:r>
          </a:p>
        </p:txBody>
      </p:sp>
      <p:sp>
        <p:nvSpPr>
          <p:cNvPr id="6149" name="Text Box 1030"/>
          <p:cNvSpPr txBox="1">
            <a:spLocks noChangeArrowheads="1"/>
          </p:cNvSpPr>
          <p:nvPr/>
        </p:nvSpPr>
        <p:spPr bwMode="auto">
          <a:xfrm>
            <a:off x="1600200" y="4057652"/>
            <a:ext cx="1600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sz="3200">
                <a:solidFill>
                  <a:schemeClr val="tx1"/>
                </a:solidFill>
                <a:latin typeface="Calibri" charset="0"/>
                <a:ea typeface="ＭＳ Ｐゴシック" charset="0"/>
              </a:defRPr>
            </a:lvl1pPr>
            <a:lvl2pPr>
              <a:defRPr sz="2800">
                <a:solidFill>
                  <a:schemeClr val="tx1"/>
                </a:solidFill>
                <a:latin typeface="Calibri" charset="0"/>
                <a:ea typeface="ＭＳ Ｐゴシック" charset="0"/>
              </a:defRPr>
            </a:lvl2pPr>
            <a:lvl3pPr>
              <a:defRPr sz="2400">
                <a:solidFill>
                  <a:schemeClr val="tx1"/>
                </a:solidFill>
                <a:latin typeface="Calibri" charset="0"/>
                <a:ea typeface="ＭＳ Ｐゴシック" charset="0"/>
              </a:defRPr>
            </a:lvl3pPr>
            <a:lvl4pPr>
              <a:defRPr sz="2000">
                <a:solidFill>
                  <a:schemeClr val="tx1"/>
                </a:solidFill>
                <a:latin typeface="Calibri" charset="0"/>
                <a:ea typeface="ＭＳ Ｐゴシック" charset="0"/>
              </a:defRPr>
            </a:lvl4pPr>
            <a:lvl5pPr>
              <a:defRPr sz="2000">
                <a:solidFill>
                  <a:schemeClr val="tx1"/>
                </a:solidFill>
                <a:latin typeface="Calibri" charset="0"/>
                <a:ea typeface="ＭＳ Ｐゴシック" charset="0"/>
              </a:defRPr>
            </a:lvl5pPr>
            <a:lvl6pPr eaLnBrk="0" fontAlgn="base" hangingPunct="0">
              <a:spcAft>
                <a:spcPct val="0"/>
              </a:spcAft>
              <a:buFont typeface="Arial" charset="0"/>
              <a:buChar char="»"/>
              <a:defRPr sz="2000">
                <a:solidFill>
                  <a:schemeClr val="tx1"/>
                </a:solidFill>
                <a:latin typeface="Calibri" charset="0"/>
                <a:ea typeface="ＭＳ Ｐゴシック" charset="0"/>
              </a:defRPr>
            </a:lvl6pPr>
            <a:lvl7pPr eaLnBrk="0" fontAlgn="base" hangingPunct="0">
              <a:spcAft>
                <a:spcPct val="0"/>
              </a:spcAft>
              <a:buFont typeface="Arial" charset="0"/>
              <a:buChar char="»"/>
              <a:defRPr sz="2000">
                <a:solidFill>
                  <a:schemeClr val="tx1"/>
                </a:solidFill>
                <a:latin typeface="Calibri" charset="0"/>
                <a:ea typeface="ＭＳ Ｐゴシック" charset="0"/>
              </a:defRPr>
            </a:lvl7pPr>
            <a:lvl8pPr eaLnBrk="0" fontAlgn="base" hangingPunct="0">
              <a:spcAft>
                <a:spcPct val="0"/>
              </a:spcAft>
              <a:buFont typeface="Arial" charset="0"/>
              <a:buChar char="»"/>
              <a:defRPr sz="2000">
                <a:solidFill>
                  <a:schemeClr val="tx1"/>
                </a:solidFill>
                <a:latin typeface="Calibri" charset="0"/>
                <a:ea typeface="ＭＳ Ｐゴシック" charset="0"/>
              </a:defRPr>
            </a:lvl8pPr>
            <a:lvl9pPr eaLnBrk="0" fontAlgn="base" hangingPunct="0">
              <a:spcAft>
                <a:spcPct val="0"/>
              </a:spcAft>
              <a:buFont typeface="Arial" charset="0"/>
              <a:buChar char="»"/>
              <a:defRPr sz="2000">
                <a:solidFill>
                  <a:schemeClr val="tx1"/>
                </a:solidFill>
                <a:latin typeface="Calibri" charset="0"/>
                <a:ea typeface="ＭＳ Ｐゴシック" charset="0"/>
              </a:defRPr>
            </a:lvl9pPr>
          </a:lstStyle>
          <a:p>
            <a:pPr eaLnBrk="1" hangingPunct="1">
              <a:spcBef>
                <a:spcPct val="50000"/>
              </a:spcBef>
            </a:pPr>
            <a:r>
              <a:rPr lang="en-US" sz="1200" dirty="0">
                <a:latin typeface="Arial" charset="0"/>
              </a:rPr>
              <a:t>Heterodimer of </a:t>
            </a:r>
            <a:r>
              <a:rPr lang="en-US" sz="1200" dirty="0">
                <a:solidFill>
                  <a:srgbClr val="00B050"/>
                </a:solidFill>
                <a:latin typeface="Arial" charset="0"/>
              </a:rPr>
              <a:t>Peroxidase </a:t>
            </a:r>
            <a:r>
              <a:rPr lang="en-US" sz="1200" dirty="0">
                <a:latin typeface="Arial" charset="0"/>
              </a:rPr>
              <a:t>and </a:t>
            </a:r>
            <a:r>
              <a:rPr lang="en-US" sz="1200" dirty="0">
                <a:solidFill>
                  <a:srgbClr val="00B0F0"/>
                </a:solidFill>
                <a:latin typeface="Arial" charset="0"/>
              </a:rPr>
              <a:t>Cytochrome C</a:t>
            </a:r>
          </a:p>
        </p:txBody>
      </p:sp>
      <p:pic>
        <p:nvPicPr>
          <p:cNvPr id="6150" name="Picture 10" descr="Nucleosome_5AV8_pml.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57850" y="2228850"/>
            <a:ext cx="1977390" cy="185380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151" name="Picture 11" descr="peroxidase-cytochromeC_1S6V_pml.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71600" y="2171700"/>
            <a:ext cx="2228850" cy="1857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Text Box 1029"/>
          <p:cNvSpPr txBox="1">
            <a:spLocks noChangeArrowheads="1"/>
          </p:cNvSpPr>
          <p:nvPr/>
        </p:nvSpPr>
        <p:spPr bwMode="auto">
          <a:xfrm>
            <a:off x="3429000" y="4229101"/>
            <a:ext cx="2571750" cy="4136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3200">
                <a:solidFill>
                  <a:schemeClr val="tx1"/>
                </a:solidFill>
                <a:latin typeface="Calibri" charset="0"/>
                <a:ea typeface="ＭＳ Ｐゴシック" charset="0"/>
              </a:defRPr>
            </a:lvl1pPr>
            <a:lvl2pPr>
              <a:defRPr sz="2800">
                <a:solidFill>
                  <a:schemeClr val="tx1"/>
                </a:solidFill>
                <a:latin typeface="Calibri" charset="0"/>
                <a:ea typeface="ＭＳ Ｐゴシック" charset="0"/>
              </a:defRPr>
            </a:lvl2pPr>
            <a:lvl3pPr>
              <a:defRPr sz="2400">
                <a:solidFill>
                  <a:schemeClr val="tx1"/>
                </a:solidFill>
                <a:latin typeface="Calibri" charset="0"/>
                <a:ea typeface="ＭＳ Ｐゴシック" charset="0"/>
              </a:defRPr>
            </a:lvl3pPr>
            <a:lvl4pPr>
              <a:defRPr sz="2000">
                <a:solidFill>
                  <a:schemeClr val="tx1"/>
                </a:solidFill>
                <a:latin typeface="Calibri" charset="0"/>
                <a:ea typeface="ＭＳ Ｐゴシック" charset="0"/>
              </a:defRPr>
            </a:lvl4pPr>
            <a:lvl5pPr>
              <a:defRPr sz="2000">
                <a:solidFill>
                  <a:schemeClr val="tx1"/>
                </a:solidFill>
                <a:latin typeface="Calibri" charset="0"/>
                <a:ea typeface="ＭＳ Ｐゴシック" charset="0"/>
              </a:defRPr>
            </a:lvl5pPr>
            <a:lvl6pPr eaLnBrk="0" fontAlgn="base" hangingPunct="0">
              <a:spcAft>
                <a:spcPct val="0"/>
              </a:spcAft>
              <a:buFont typeface="Arial" charset="0"/>
              <a:buChar char="»"/>
              <a:defRPr sz="2000">
                <a:solidFill>
                  <a:schemeClr val="tx1"/>
                </a:solidFill>
                <a:latin typeface="Calibri" charset="0"/>
                <a:ea typeface="ＭＳ Ｐゴシック" charset="0"/>
              </a:defRPr>
            </a:lvl6pPr>
            <a:lvl7pPr eaLnBrk="0" fontAlgn="base" hangingPunct="0">
              <a:spcAft>
                <a:spcPct val="0"/>
              </a:spcAft>
              <a:buFont typeface="Arial" charset="0"/>
              <a:buChar char="»"/>
              <a:defRPr sz="2000">
                <a:solidFill>
                  <a:schemeClr val="tx1"/>
                </a:solidFill>
                <a:latin typeface="Calibri" charset="0"/>
                <a:ea typeface="ＭＳ Ｐゴシック" charset="0"/>
              </a:defRPr>
            </a:lvl7pPr>
            <a:lvl8pPr eaLnBrk="0" fontAlgn="base" hangingPunct="0">
              <a:spcAft>
                <a:spcPct val="0"/>
              </a:spcAft>
              <a:buFont typeface="Arial" charset="0"/>
              <a:buChar char="»"/>
              <a:defRPr sz="2000">
                <a:solidFill>
                  <a:schemeClr val="tx1"/>
                </a:solidFill>
                <a:latin typeface="Calibri" charset="0"/>
                <a:ea typeface="ＭＳ Ｐゴシック" charset="0"/>
              </a:defRPr>
            </a:lvl8pPr>
            <a:lvl9pPr eaLnBrk="0" fontAlgn="base" hangingPunct="0">
              <a:spcAft>
                <a:spcPct val="0"/>
              </a:spcAft>
              <a:buFont typeface="Arial" charset="0"/>
              <a:buChar char="»"/>
              <a:defRPr sz="2000">
                <a:solidFill>
                  <a:schemeClr val="tx1"/>
                </a:solidFill>
                <a:latin typeface="Calibri" charset="0"/>
                <a:ea typeface="ＭＳ Ｐゴシック" charset="0"/>
              </a:defRPr>
            </a:lvl9pPr>
          </a:lstStyle>
          <a:p>
            <a:pPr eaLnBrk="1" hangingPunct="1">
              <a:lnSpc>
                <a:spcPct val="60000"/>
              </a:lnSpc>
              <a:spcBef>
                <a:spcPct val="50000"/>
              </a:spcBef>
            </a:pPr>
            <a:r>
              <a:rPr lang="en-US" sz="1200" dirty="0">
                <a:latin typeface="Arial" charset="0"/>
              </a:rPr>
              <a:t>Guanine monophosphate </a:t>
            </a:r>
          </a:p>
          <a:p>
            <a:pPr eaLnBrk="1" hangingPunct="1">
              <a:lnSpc>
                <a:spcPct val="60000"/>
              </a:lnSpc>
              <a:spcBef>
                <a:spcPct val="50000"/>
              </a:spcBef>
            </a:pPr>
            <a:r>
              <a:rPr lang="en-US" sz="1200" dirty="0" err="1">
                <a:latin typeface="Arial" charset="0"/>
              </a:rPr>
              <a:t>reductase</a:t>
            </a:r>
            <a:r>
              <a:rPr lang="en-US" sz="1200" dirty="0">
                <a:latin typeface="Arial" charset="0"/>
              </a:rPr>
              <a:t> </a:t>
            </a:r>
          </a:p>
        </p:txBody>
      </p:sp>
      <p:pic>
        <p:nvPicPr>
          <p:cNvPr id="2" name="Picture 1" descr="gmpr octamer 2bzn.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71850" y="2114550"/>
            <a:ext cx="2290598" cy="2057400"/>
          </a:xfrm>
          <a:prstGeom prst="rect">
            <a:avLst/>
          </a:prstGeom>
        </p:spPr>
      </p:pic>
      <p:sp>
        <p:nvSpPr>
          <p:cNvPr id="5" name="Title 1">
            <a:extLst>
              <a:ext uri="{FF2B5EF4-FFF2-40B4-BE49-F238E27FC236}">
                <a16:creationId xmlns:a16="http://schemas.microsoft.com/office/drawing/2014/main" id="{53D48397-63F3-6357-A5E1-CBC206B30708}"/>
              </a:ext>
            </a:extLst>
          </p:cNvPr>
          <p:cNvSpPr txBox="1">
            <a:spLocks/>
          </p:cNvSpPr>
          <p:nvPr/>
        </p:nvSpPr>
        <p:spPr bwMode="auto">
          <a:xfrm>
            <a:off x="-152400" y="36791"/>
            <a:ext cx="8991600" cy="8572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3300">
                <a:solidFill>
                  <a:schemeClr val="tx2"/>
                </a:solidFill>
                <a:latin typeface="+mj-lt"/>
                <a:ea typeface="+mj-ea"/>
                <a:cs typeface="+mj-cs"/>
              </a:defRPr>
            </a:lvl1pPr>
            <a:lvl2pPr algn="ctr" rtl="0" fontAlgn="base">
              <a:spcBef>
                <a:spcPct val="0"/>
              </a:spcBef>
              <a:spcAft>
                <a:spcPct val="0"/>
              </a:spcAft>
              <a:defRPr sz="3300">
                <a:solidFill>
                  <a:schemeClr val="tx2"/>
                </a:solidFill>
                <a:latin typeface="Arial" charset="0"/>
                <a:ea typeface="ＭＳ Ｐゴシック" charset="0"/>
              </a:defRPr>
            </a:lvl2pPr>
            <a:lvl3pPr algn="ctr" rtl="0" fontAlgn="base">
              <a:spcBef>
                <a:spcPct val="0"/>
              </a:spcBef>
              <a:spcAft>
                <a:spcPct val="0"/>
              </a:spcAft>
              <a:defRPr sz="3300">
                <a:solidFill>
                  <a:schemeClr val="tx2"/>
                </a:solidFill>
                <a:latin typeface="Arial" charset="0"/>
                <a:ea typeface="ＭＳ Ｐゴシック" charset="0"/>
              </a:defRPr>
            </a:lvl3pPr>
            <a:lvl4pPr algn="ctr" rtl="0" fontAlgn="base">
              <a:spcBef>
                <a:spcPct val="0"/>
              </a:spcBef>
              <a:spcAft>
                <a:spcPct val="0"/>
              </a:spcAft>
              <a:defRPr sz="3300">
                <a:solidFill>
                  <a:schemeClr val="tx2"/>
                </a:solidFill>
                <a:latin typeface="Arial" charset="0"/>
                <a:ea typeface="ＭＳ Ｐゴシック" charset="0"/>
              </a:defRPr>
            </a:lvl4pPr>
            <a:lvl5pPr algn="ctr" rtl="0" fontAlgn="base">
              <a:spcBef>
                <a:spcPct val="0"/>
              </a:spcBef>
              <a:spcAft>
                <a:spcPct val="0"/>
              </a:spcAft>
              <a:defRPr sz="3300">
                <a:solidFill>
                  <a:schemeClr val="tx2"/>
                </a:solidFill>
                <a:latin typeface="Arial" charset="0"/>
                <a:ea typeface="ＭＳ Ｐゴシック" charset="0"/>
              </a:defRPr>
            </a:lvl5pPr>
            <a:lvl6pPr marL="342900" algn="ctr" rtl="0" fontAlgn="base">
              <a:spcBef>
                <a:spcPct val="0"/>
              </a:spcBef>
              <a:spcAft>
                <a:spcPct val="0"/>
              </a:spcAft>
              <a:defRPr sz="3300">
                <a:solidFill>
                  <a:schemeClr val="tx2"/>
                </a:solidFill>
                <a:latin typeface="Arial" charset="0"/>
                <a:ea typeface="ＭＳ Ｐゴシック" charset="0"/>
              </a:defRPr>
            </a:lvl6pPr>
            <a:lvl7pPr marL="685800" algn="ctr" rtl="0" fontAlgn="base">
              <a:spcBef>
                <a:spcPct val="0"/>
              </a:spcBef>
              <a:spcAft>
                <a:spcPct val="0"/>
              </a:spcAft>
              <a:defRPr sz="3300">
                <a:solidFill>
                  <a:schemeClr val="tx2"/>
                </a:solidFill>
                <a:latin typeface="Arial" charset="0"/>
                <a:ea typeface="ＭＳ Ｐゴシック" charset="0"/>
              </a:defRPr>
            </a:lvl7pPr>
            <a:lvl8pPr marL="1028700" algn="ctr" rtl="0" fontAlgn="base">
              <a:spcBef>
                <a:spcPct val="0"/>
              </a:spcBef>
              <a:spcAft>
                <a:spcPct val="0"/>
              </a:spcAft>
              <a:defRPr sz="3300">
                <a:solidFill>
                  <a:schemeClr val="tx2"/>
                </a:solidFill>
                <a:latin typeface="Arial" charset="0"/>
                <a:ea typeface="ＭＳ Ｐゴシック" charset="0"/>
              </a:defRPr>
            </a:lvl8pPr>
            <a:lvl9pPr marL="1371600" algn="ctr" rtl="0" fontAlgn="base">
              <a:spcBef>
                <a:spcPct val="0"/>
              </a:spcBef>
              <a:spcAft>
                <a:spcPct val="0"/>
              </a:spcAft>
              <a:defRPr sz="3300">
                <a:solidFill>
                  <a:schemeClr val="tx2"/>
                </a:solidFill>
                <a:latin typeface="Arial" charset="0"/>
                <a:ea typeface="ＭＳ Ｐゴシック" charset="0"/>
              </a:defRPr>
            </a:lvl9pPr>
          </a:lstStyle>
          <a:p>
            <a:pPr marL="514338" indent="-514338"/>
            <a:r>
              <a:rPr lang="en-US" sz="2000" kern="0" dirty="0"/>
              <a:t>12. Structures show assemblies within crystals (more explicit in cryo-EM), including homooligomers which are usually symmetric assemblies and distinct from asymmetric units in crystals.</a:t>
            </a:r>
          </a:p>
        </p:txBody>
      </p:sp>
    </p:spTree>
    <p:extLst>
      <p:ext uri="{BB962C8B-B14F-4D97-AF65-F5344CB8AC3E}">
        <p14:creationId xmlns:p14="http://schemas.microsoft.com/office/powerpoint/2010/main" val="27408361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4194" name="Rectangle 1026"/>
          <p:cNvSpPr>
            <a:spLocks noGrp="1" noChangeArrowheads="1"/>
          </p:cNvSpPr>
          <p:nvPr>
            <p:ph type="title"/>
          </p:nvPr>
        </p:nvSpPr>
        <p:spPr>
          <a:xfrm>
            <a:off x="1028700" y="228600"/>
            <a:ext cx="7029450" cy="857250"/>
          </a:xfrm>
        </p:spPr>
        <p:txBody>
          <a:bodyPr/>
          <a:lstStyle/>
          <a:p>
            <a:r>
              <a:rPr lang="en-US" sz="2400" dirty="0"/>
              <a:t>Biological assemblies in protein crystals</a:t>
            </a:r>
            <a:endParaRPr lang="en-US" sz="3600" dirty="0"/>
          </a:p>
        </p:txBody>
      </p:sp>
      <p:pic>
        <p:nvPicPr>
          <p:cNvPr id="904195" name="Picture 1027" descr="1efh_crystal.png                                               001E5A41Macintosh HD                   7C262FCF:"/>
          <p:cNvPicPr>
            <a:picLocks noChangeAspect="1" noChangeArrowheads="1"/>
          </p:cNvPicPr>
          <p:nvPr/>
        </p:nvPicPr>
        <p:blipFill>
          <a:blip r:embed="rId2"/>
          <a:srcRect l="4597" t="8907" r="4407" b="7634"/>
          <a:stretch>
            <a:fillRect/>
          </a:stretch>
        </p:blipFill>
        <p:spPr bwMode="auto">
          <a:xfrm>
            <a:off x="2057400" y="1143000"/>
            <a:ext cx="4924425" cy="3400425"/>
          </a:xfrm>
          <a:prstGeom prst="rect">
            <a:avLst/>
          </a:prstGeom>
          <a:noFill/>
        </p:spPr>
      </p:pic>
      <p:sp>
        <p:nvSpPr>
          <p:cNvPr id="904196" name="Text Box 1028"/>
          <p:cNvSpPr txBox="1">
            <a:spLocks noChangeArrowheads="1"/>
          </p:cNvSpPr>
          <p:nvPr/>
        </p:nvSpPr>
        <p:spPr bwMode="auto">
          <a:xfrm>
            <a:off x="1543050" y="4686300"/>
            <a:ext cx="6457950" cy="369332"/>
          </a:xfrm>
          <a:prstGeom prst="rect">
            <a:avLst/>
          </a:prstGeom>
          <a:noFill/>
          <a:ln w="9525">
            <a:noFill/>
            <a:miter lim="800000"/>
            <a:headEnd/>
            <a:tailEnd/>
          </a:ln>
          <a:effectLst/>
        </p:spPr>
        <p:txBody>
          <a:bodyPr>
            <a:prstTxWarp prst="textNoShape">
              <a:avLst/>
            </a:prstTxWarp>
            <a:spAutoFit/>
          </a:bodyPr>
          <a:lstStyle/>
          <a:p>
            <a:pPr>
              <a:spcBef>
                <a:spcPct val="50000"/>
              </a:spcBef>
            </a:pPr>
            <a:r>
              <a:rPr lang="en-US" sz="1800"/>
              <a:t>Human estrogen sulfotransferase is a dimer. Which dimer?</a:t>
            </a:r>
          </a:p>
        </p:txBody>
      </p:sp>
    </p:spTree>
    <p:extLst>
      <p:ext uri="{BB962C8B-B14F-4D97-AF65-F5344CB8AC3E}">
        <p14:creationId xmlns:p14="http://schemas.microsoft.com/office/powerpoint/2010/main" val="34984819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603" name="Group 20"/>
          <p:cNvGrpSpPr>
            <a:grpSpLocks/>
          </p:cNvGrpSpPr>
          <p:nvPr/>
        </p:nvGrpSpPr>
        <p:grpSpPr bwMode="auto">
          <a:xfrm>
            <a:off x="1510610" y="1168224"/>
            <a:ext cx="5943600" cy="3829050"/>
            <a:chOff x="381000" y="762000"/>
            <a:chExt cx="8473446" cy="5340101"/>
          </a:xfrm>
        </p:grpSpPr>
        <p:pic>
          <p:nvPicPr>
            <p:cNvPr id="25605" name="Picture 17" descr="ErbB.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2590800"/>
              <a:ext cx="3049530" cy="23164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6" name="Picture 12" descr="ErbB2.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791200" y="762000"/>
              <a:ext cx="3063246" cy="23164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7" name="Picture 13" descr="ErbB3-EGFR.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81000" y="3810000"/>
              <a:ext cx="2572517" cy="229210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8" name="Picture 14" descr="ErbB4.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943600" y="3733800"/>
              <a:ext cx="2508509" cy="23164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9" name="Picture 15" descr="EGFR.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81000" y="1219200"/>
              <a:ext cx="3075438" cy="23164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5610" name="TextBox 18"/>
            <p:cNvSpPr txBox="1">
              <a:spLocks noChangeArrowheads="1"/>
            </p:cNvSpPr>
            <p:nvPr/>
          </p:nvSpPr>
          <p:spPr bwMode="auto">
            <a:xfrm>
              <a:off x="3048000" y="5029200"/>
              <a:ext cx="2819400" cy="41850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3200">
                  <a:solidFill>
                    <a:schemeClr val="tx1"/>
                  </a:solidFill>
                  <a:latin typeface="Calibri" charset="0"/>
                  <a:ea typeface="ＭＳ Ｐゴシック" charset="0"/>
                </a:defRPr>
              </a:lvl1pPr>
              <a:lvl2pPr>
                <a:defRPr sz="2800">
                  <a:solidFill>
                    <a:schemeClr val="tx1"/>
                  </a:solidFill>
                  <a:latin typeface="Calibri" charset="0"/>
                  <a:ea typeface="ＭＳ Ｐゴシック" charset="0"/>
                </a:defRPr>
              </a:lvl2pPr>
              <a:lvl3pPr>
                <a:defRPr sz="2400">
                  <a:solidFill>
                    <a:schemeClr val="tx1"/>
                  </a:solidFill>
                  <a:latin typeface="Calibri" charset="0"/>
                  <a:ea typeface="ＭＳ Ｐゴシック" charset="0"/>
                </a:defRPr>
              </a:lvl3pPr>
              <a:lvl4pPr>
                <a:defRPr sz="2000">
                  <a:solidFill>
                    <a:schemeClr val="tx1"/>
                  </a:solidFill>
                  <a:latin typeface="Calibri" charset="0"/>
                  <a:ea typeface="ＭＳ Ｐゴシック" charset="0"/>
                </a:defRPr>
              </a:lvl4pPr>
              <a:lvl5pPr>
                <a:defRPr sz="2000">
                  <a:solidFill>
                    <a:schemeClr val="tx1"/>
                  </a:solidFill>
                  <a:latin typeface="Calibri" charset="0"/>
                  <a:ea typeface="ＭＳ Ｐゴシック" charset="0"/>
                </a:defRPr>
              </a:lvl5pPr>
              <a:lvl6pPr eaLnBrk="0" fontAlgn="base" hangingPunct="0">
                <a:spcAft>
                  <a:spcPct val="0"/>
                </a:spcAft>
                <a:buFont typeface="Arial" charset="0"/>
                <a:buChar char="»"/>
                <a:defRPr sz="2000">
                  <a:solidFill>
                    <a:schemeClr val="tx1"/>
                  </a:solidFill>
                  <a:latin typeface="Calibri" charset="0"/>
                  <a:ea typeface="ＭＳ Ｐゴシック" charset="0"/>
                </a:defRPr>
              </a:lvl6pPr>
              <a:lvl7pPr eaLnBrk="0" fontAlgn="base" hangingPunct="0">
                <a:spcAft>
                  <a:spcPct val="0"/>
                </a:spcAft>
                <a:buFont typeface="Arial" charset="0"/>
                <a:buChar char="»"/>
                <a:defRPr sz="2000">
                  <a:solidFill>
                    <a:schemeClr val="tx1"/>
                  </a:solidFill>
                  <a:latin typeface="Calibri" charset="0"/>
                  <a:ea typeface="ＭＳ Ｐゴシック" charset="0"/>
                </a:defRPr>
              </a:lvl7pPr>
              <a:lvl8pPr eaLnBrk="0" fontAlgn="base" hangingPunct="0">
                <a:spcAft>
                  <a:spcPct val="0"/>
                </a:spcAft>
                <a:buFont typeface="Arial" charset="0"/>
                <a:buChar char="»"/>
                <a:defRPr sz="2000">
                  <a:solidFill>
                    <a:schemeClr val="tx1"/>
                  </a:solidFill>
                  <a:latin typeface="Calibri" charset="0"/>
                  <a:ea typeface="ＭＳ Ｐゴシック" charset="0"/>
                </a:defRPr>
              </a:lvl8pPr>
              <a:lvl9pPr eaLnBrk="0" fontAlgn="base" hangingPunct="0">
                <a:spcAft>
                  <a:spcPct val="0"/>
                </a:spcAft>
                <a:buFont typeface="Arial" charset="0"/>
                <a:buChar char="»"/>
                <a:defRPr sz="2000">
                  <a:solidFill>
                    <a:schemeClr val="tx1"/>
                  </a:solidFill>
                  <a:latin typeface="Calibri" charset="0"/>
                  <a:ea typeface="ＭＳ Ｐゴシック" charset="0"/>
                </a:defRPr>
              </a:lvl9pPr>
            </a:lstStyle>
            <a:p>
              <a:pPr eaLnBrk="1" hangingPunct="1"/>
              <a:r>
                <a:rPr lang="en-US" sz="1350">
                  <a:solidFill>
                    <a:srgbClr val="FF0000"/>
                  </a:solidFill>
                  <a:latin typeface="Arial" charset="0"/>
                </a:rPr>
                <a:t>11/94 PDB, 8/94 PISA</a:t>
              </a:r>
            </a:p>
          </p:txBody>
        </p:sp>
      </p:grpSp>
      <p:sp>
        <p:nvSpPr>
          <p:cNvPr id="25602" name="Title 1"/>
          <p:cNvSpPr>
            <a:spLocks noGrp="1"/>
          </p:cNvSpPr>
          <p:nvPr>
            <p:ph type="title"/>
          </p:nvPr>
        </p:nvSpPr>
        <p:spPr>
          <a:xfrm>
            <a:off x="141063" y="318509"/>
            <a:ext cx="8458200" cy="685800"/>
          </a:xfrm>
        </p:spPr>
        <p:txBody>
          <a:bodyPr/>
          <a:lstStyle/>
          <a:p>
            <a:pPr eaLnBrk="1" hangingPunct="1"/>
            <a:r>
              <a:rPr lang="en-US" sz="2400" dirty="0">
                <a:solidFill>
                  <a:srgbClr val="0000FF"/>
                </a:solidFill>
                <a:latin typeface="Calibri" charset="0"/>
              </a:rPr>
              <a:t>Seeing the same dimer or oligomer in different crystals can indicate “biological relevance”</a:t>
            </a:r>
            <a:br>
              <a:rPr lang="en-US" sz="2400" dirty="0">
                <a:solidFill>
                  <a:srgbClr val="0000FF"/>
                </a:solidFill>
                <a:latin typeface="Calibri" charset="0"/>
              </a:rPr>
            </a:br>
            <a:r>
              <a:rPr lang="en-US" sz="1600" dirty="0">
                <a:solidFill>
                  <a:srgbClr val="0000FF"/>
                </a:solidFill>
                <a:latin typeface="Calibri" charset="0"/>
                <a:hlinkClick r:id="rId8"/>
              </a:rPr>
              <a:t>https://dunbrack2.fccc.edu/protcid</a:t>
            </a:r>
            <a:br>
              <a:rPr lang="en-US" sz="1600" dirty="0">
                <a:solidFill>
                  <a:srgbClr val="0000FF"/>
                </a:solidFill>
                <a:latin typeface="Calibri" charset="0"/>
              </a:rPr>
            </a:br>
            <a:r>
              <a:rPr lang="en-US" sz="1600" dirty="0">
                <a:solidFill>
                  <a:srgbClr val="0000FF"/>
                </a:solidFill>
                <a:latin typeface="Calibri" charset="0"/>
                <a:hlinkClick r:id="rId9"/>
              </a:rPr>
              <a:t>https://dunbrack2.fccc.edu/protcad</a:t>
            </a:r>
            <a:r>
              <a:rPr lang="en-US" sz="1600" dirty="0">
                <a:solidFill>
                  <a:srgbClr val="0000FF"/>
                </a:solidFill>
                <a:latin typeface="Calibri" charset="0"/>
              </a:rPr>
              <a:t> </a:t>
            </a:r>
            <a:endParaRPr lang="en-US" sz="2400" dirty="0">
              <a:solidFill>
                <a:srgbClr val="0000FF"/>
              </a:solidFill>
              <a:latin typeface="Calibri" charset="0"/>
            </a:endParaRPr>
          </a:p>
        </p:txBody>
      </p:sp>
    </p:spTree>
    <p:extLst>
      <p:ext uri="{BB962C8B-B14F-4D97-AF65-F5344CB8AC3E}">
        <p14:creationId xmlns:p14="http://schemas.microsoft.com/office/powerpoint/2010/main" val="34908571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05978"/>
            <a:ext cx="6172200" cy="536972"/>
          </a:xfrm>
        </p:spPr>
        <p:txBody>
          <a:bodyPr/>
          <a:lstStyle/>
          <a:p>
            <a:r>
              <a:rPr lang="en-US" dirty="0">
                <a:solidFill>
                  <a:srgbClr val="0000FF"/>
                </a:solidFill>
              </a:rPr>
              <a:t>Filamentous proteins</a:t>
            </a:r>
          </a:p>
        </p:txBody>
      </p:sp>
      <p:pic>
        <p:nvPicPr>
          <p:cNvPr id="4" name="Picture 3" descr="1jcn IMPDH filament.png"/>
          <p:cNvPicPr>
            <a:picLocks noChangeAspect="1"/>
          </p:cNvPicPr>
          <p:nvPr/>
        </p:nvPicPr>
        <p:blipFill rotWithShape="1">
          <a:blip r:embed="rId2">
            <a:extLst>
              <a:ext uri="{28A0092B-C50C-407E-A947-70E740481C1C}">
                <a14:useLocalDpi xmlns:a14="http://schemas.microsoft.com/office/drawing/2010/main" val="0"/>
              </a:ext>
            </a:extLst>
          </a:blip>
          <a:srcRect l="13888" t="13321" r="13922" b="16200"/>
          <a:stretch/>
        </p:blipFill>
        <p:spPr>
          <a:xfrm>
            <a:off x="1885950" y="800102"/>
            <a:ext cx="4950774" cy="1933381"/>
          </a:xfrm>
          <a:prstGeom prst="rect">
            <a:avLst/>
          </a:prstGeom>
        </p:spPr>
      </p:pic>
      <p:pic>
        <p:nvPicPr>
          <p:cNvPr id="5" name="Picture 4" descr="6bno actin filament.png"/>
          <p:cNvPicPr>
            <a:picLocks noChangeAspect="1"/>
          </p:cNvPicPr>
          <p:nvPr/>
        </p:nvPicPr>
        <p:blipFill rotWithShape="1">
          <a:blip r:embed="rId3">
            <a:extLst>
              <a:ext uri="{28A0092B-C50C-407E-A947-70E740481C1C}">
                <a14:useLocalDpi xmlns:a14="http://schemas.microsoft.com/office/drawing/2010/main" val="0"/>
              </a:ext>
            </a:extLst>
          </a:blip>
          <a:srcRect l="2750" t="19556" r="4160" b="17459"/>
          <a:stretch/>
        </p:blipFill>
        <p:spPr>
          <a:xfrm>
            <a:off x="1485900" y="2914652"/>
            <a:ext cx="5772150" cy="1952695"/>
          </a:xfrm>
          <a:prstGeom prst="rect">
            <a:avLst/>
          </a:prstGeom>
        </p:spPr>
      </p:pic>
      <p:sp>
        <p:nvSpPr>
          <p:cNvPr id="3" name="TextBox 2"/>
          <p:cNvSpPr txBox="1"/>
          <p:nvPr/>
        </p:nvSpPr>
        <p:spPr>
          <a:xfrm>
            <a:off x="1369002" y="2650943"/>
            <a:ext cx="6629400" cy="369332"/>
          </a:xfrm>
          <a:prstGeom prst="rect">
            <a:avLst/>
          </a:prstGeom>
          <a:noFill/>
        </p:spPr>
        <p:txBody>
          <a:bodyPr wrap="square" rtlCol="0">
            <a:spAutoFit/>
          </a:bodyPr>
          <a:lstStyle/>
          <a:p>
            <a:pPr algn="ctr"/>
            <a:r>
              <a:rPr lang="en-US" sz="1800" dirty="0"/>
              <a:t>Inosine monophosphate dehydrogenase (D4 octamers)</a:t>
            </a:r>
          </a:p>
        </p:txBody>
      </p:sp>
      <p:sp>
        <p:nvSpPr>
          <p:cNvPr id="6" name="TextBox 5"/>
          <p:cNvSpPr txBox="1"/>
          <p:nvPr/>
        </p:nvSpPr>
        <p:spPr>
          <a:xfrm>
            <a:off x="2800350" y="4743450"/>
            <a:ext cx="3886200" cy="369332"/>
          </a:xfrm>
          <a:prstGeom prst="rect">
            <a:avLst/>
          </a:prstGeom>
          <a:noFill/>
        </p:spPr>
        <p:txBody>
          <a:bodyPr wrap="square" rtlCol="0">
            <a:spAutoFit/>
          </a:bodyPr>
          <a:lstStyle/>
          <a:p>
            <a:pPr algn="ctr"/>
            <a:r>
              <a:rPr lang="en-US" sz="1800" dirty="0"/>
              <a:t>Actin filament (monomers)</a:t>
            </a:r>
          </a:p>
        </p:txBody>
      </p:sp>
    </p:spTree>
    <p:extLst>
      <p:ext uri="{BB962C8B-B14F-4D97-AF65-F5344CB8AC3E}">
        <p14:creationId xmlns:p14="http://schemas.microsoft.com/office/powerpoint/2010/main" val="15079679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DE4105-0DBD-6984-6DA1-390C0BD15BA0}"/>
              </a:ext>
            </a:extLst>
          </p:cNvPr>
          <p:cNvSpPr txBox="1"/>
          <p:nvPr/>
        </p:nvSpPr>
        <p:spPr>
          <a:xfrm>
            <a:off x="152400" y="209550"/>
            <a:ext cx="8839200" cy="830997"/>
          </a:xfrm>
          <a:prstGeom prst="rect">
            <a:avLst/>
          </a:prstGeom>
          <a:noFill/>
        </p:spPr>
        <p:txBody>
          <a:bodyPr wrap="square">
            <a:spAutoFit/>
          </a:bodyPr>
          <a:lstStyle/>
          <a:p>
            <a:r>
              <a:rPr lang="en-US" sz="2400" dirty="0">
                <a:solidFill>
                  <a:srgbClr val="0432FF"/>
                </a:solidFill>
              </a:rPr>
              <a:t>13. Structure is important for interpreting/predicting function, conservation, inherited/somatic/experimental mutational effects.</a:t>
            </a:r>
          </a:p>
        </p:txBody>
      </p:sp>
      <p:pic>
        <p:nvPicPr>
          <p:cNvPr id="5" name="Picture 4" descr="A dna model with colorful strands&#10;&#10;AI-generated content may be incorrect.">
            <a:extLst>
              <a:ext uri="{FF2B5EF4-FFF2-40B4-BE49-F238E27FC236}">
                <a16:creationId xmlns:a16="http://schemas.microsoft.com/office/drawing/2014/main" id="{5C3FFF48-025B-0479-CAAD-7833596487DE}"/>
              </a:ext>
            </a:extLst>
          </p:cNvPr>
          <p:cNvPicPr>
            <a:picLocks noChangeAspect="1"/>
          </p:cNvPicPr>
          <p:nvPr/>
        </p:nvPicPr>
        <p:blipFill>
          <a:blip r:embed="rId2"/>
          <a:srcRect l="6564" r="5934"/>
          <a:stretch>
            <a:fillRect/>
          </a:stretch>
        </p:blipFill>
        <p:spPr>
          <a:xfrm>
            <a:off x="228601" y="1657350"/>
            <a:ext cx="3048000" cy="3028950"/>
          </a:xfrm>
          <a:prstGeom prst="rect">
            <a:avLst/>
          </a:prstGeom>
        </p:spPr>
      </p:pic>
      <p:pic>
        <p:nvPicPr>
          <p:cNvPr id="7" name="Picture 6" descr="A close-up of a green structure&#10;&#10;AI-generated content may be incorrect.">
            <a:extLst>
              <a:ext uri="{FF2B5EF4-FFF2-40B4-BE49-F238E27FC236}">
                <a16:creationId xmlns:a16="http://schemas.microsoft.com/office/drawing/2014/main" id="{51F22260-AFA1-517E-7AC7-0AF4B6E6B668}"/>
              </a:ext>
            </a:extLst>
          </p:cNvPr>
          <p:cNvPicPr>
            <a:picLocks noChangeAspect="1"/>
          </p:cNvPicPr>
          <p:nvPr/>
        </p:nvPicPr>
        <p:blipFill>
          <a:blip r:embed="rId3"/>
          <a:stretch>
            <a:fillRect/>
          </a:stretch>
        </p:blipFill>
        <p:spPr>
          <a:xfrm>
            <a:off x="3352800" y="1906176"/>
            <a:ext cx="2694623" cy="2343150"/>
          </a:xfrm>
          <a:prstGeom prst="rect">
            <a:avLst/>
          </a:prstGeom>
        </p:spPr>
      </p:pic>
      <p:pic>
        <p:nvPicPr>
          <p:cNvPr id="9" name="Picture 8" descr="A close-up of a structure&#10;&#10;AI-generated content may be incorrect.">
            <a:extLst>
              <a:ext uri="{FF2B5EF4-FFF2-40B4-BE49-F238E27FC236}">
                <a16:creationId xmlns:a16="http://schemas.microsoft.com/office/drawing/2014/main" id="{3C64D2A8-A023-4B16-7E53-5702388C0C9A}"/>
              </a:ext>
            </a:extLst>
          </p:cNvPr>
          <p:cNvPicPr>
            <a:picLocks noChangeAspect="1"/>
          </p:cNvPicPr>
          <p:nvPr/>
        </p:nvPicPr>
        <p:blipFill>
          <a:blip r:embed="rId4"/>
          <a:stretch>
            <a:fillRect/>
          </a:stretch>
        </p:blipFill>
        <p:spPr>
          <a:xfrm>
            <a:off x="6296977" y="1906176"/>
            <a:ext cx="2694623" cy="2343150"/>
          </a:xfrm>
          <a:prstGeom prst="rect">
            <a:avLst/>
          </a:prstGeom>
        </p:spPr>
      </p:pic>
      <p:sp>
        <p:nvSpPr>
          <p:cNvPr id="10" name="TextBox 9">
            <a:extLst>
              <a:ext uri="{FF2B5EF4-FFF2-40B4-BE49-F238E27FC236}">
                <a16:creationId xmlns:a16="http://schemas.microsoft.com/office/drawing/2014/main" id="{F9D56CBE-6DAB-8A7B-D303-654F93F13E09}"/>
              </a:ext>
            </a:extLst>
          </p:cNvPr>
          <p:cNvSpPr txBox="1"/>
          <p:nvPr/>
        </p:nvSpPr>
        <p:spPr>
          <a:xfrm>
            <a:off x="3410335" y="4457640"/>
            <a:ext cx="2579552" cy="400110"/>
          </a:xfrm>
          <a:prstGeom prst="rect">
            <a:avLst/>
          </a:prstGeom>
          <a:noFill/>
        </p:spPr>
        <p:txBody>
          <a:bodyPr wrap="none" rtlCol="0">
            <a:spAutoFit/>
          </a:bodyPr>
          <a:lstStyle/>
          <a:p>
            <a:r>
              <a:rPr lang="en-US" sz="2000" dirty="0"/>
              <a:t>R175 with salt bridge</a:t>
            </a:r>
          </a:p>
        </p:txBody>
      </p:sp>
      <p:sp>
        <p:nvSpPr>
          <p:cNvPr id="11" name="TextBox 10">
            <a:extLst>
              <a:ext uri="{FF2B5EF4-FFF2-40B4-BE49-F238E27FC236}">
                <a16:creationId xmlns:a16="http://schemas.microsoft.com/office/drawing/2014/main" id="{B8F489E6-D172-2B76-DBA6-2E52F25DFF9B}"/>
              </a:ext>
            </a:extLst>
          </p:cNvPr>
          <p:cNvSpPr txBox="1"/>
          <p:nvPr/>
        </p:nvSpPr>
        <p:spPr>
          <a:xfrm>
            <a:off x="6339280" y="4457640"/>
            <a:ext cx="2664512" cy="400110"/>
          </a:xfrm>
          <a:prstGeom prst="rect">
            <a:avLst/>
          </a:prstGeom>
          <a:noFill/>
        </p:spPr>
        <p:txBody>
          <a:bodyPr wrap="none" rtlCol="0">
            <a:spAutoFit/>
          </a:bodyPr>
          <a:lstStyle/>
          <a:p>
            <a:r>
              <a:rPr lang="en-US" sz="2000" dirty="0"/>
              <a:t>R175H, no salt bridge</a:t>
            </a:r>
          </a:p>
        </p:txBody>
      </p:sp>
    </p:spTree>
    <p:extLst>
      <p:ext uri="{BB962C8B-B14F-4D97-AF65-F5344CB8AC3E}">
        <p14:creationId xmlns:p14="http://schemas.microsoft.com/office/powerpoint/2010/main" val="3841738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8591F90-876D-2F45-8D29-3CB1144D6D16}"/>
              </a:ext>
            </a:extLst>
          </p:cNvPr>
          <p:cNvSpPr/>
          <p:nvPr/>
        </p:nvSpPr>
        <p:spPr>
          <a:xfrm>
            <a:off x="1111243" y="94194"/>
            <a:ext cx="6619385" cy="1754326"/>
          </a:xfrm>
          <a:prstGeom prst="rect">
            <a:avLst/>
          </a:prstGeom>
        </p:spPr>
        <p:txBody>
          <a:bodyPr wrap="square">
            <a:spAutoFit/>
          </a:bodyPr>
          <a:lstStyle/>
          <a:p>
            <a:pPr algn="ctr"/>
            <a:r>
              <a:rPr lang="en-US" sz="1800" dirty="0">
                <a:solidFill>
                  <a:srgbClr val="0432FF"/>
                </a:solidFill>
              </a:rPr>
              <a:t>14. But now we have Alphafold2 and Alphafold3 for predicting structure – fast and accurate structure prediction in the absence of experimental structures and sometimes capable of assessing dynamics or alternate conformations and associations of domains.</a:t>
            </a:r>
          </a:p>
          <a:p>
            <a:pPr algn="ctr"/>
            <a:endParaRPr lang="en-US" sz="1800" dirty="0">
              <a:solidFill>
                <a:srgbClr val="0432FF"/>
              </a:solidFill>
            </a:endParaRPr>
          </a:p>
        </p:txBody>
      </p:sp>
      <p:pic>
        <p:nvPicPr>
          <p:cNvPr id="3" name="Picture 2">
            <a:extLst>
              <a:ext uri="{FF2B5EF4-FFF2-40B4-BE49-F238E27FC236}">
                <a16:creationId xmlns:a16="http://schemas.microsoft.com/office/drawing/2014/main" id="{4F2B8AA1-B1CE-B043-855A-384329FF33EE}"/>
              </a:ext>
            </a:extLst>
          </p:cNvPr>
          <p:cNvPicPr>
            <a:picLocks noChangeAspect="1"/>
          </p:cNvPicPr>
          <p:nvPr/>
        </p:nvPicPr>
        <p:blipFill>
          <a:blip r:embed="rId2"/>
          <a:stretch>
            <a:fillRect/>
          </a:stretch>
        </p:blipFill>
        <p:spPr>
          <a:xfrm>
            <a:off x="878118" y="1063638"/>
            <a:ext cx="7085634" cy="3985669"/>
          </a:xfrm>
          <a:prstGeom prst="rect">
            <a:avLst/>
          </a:prstGeom>
        </p:spPr>
      </p:pic>
    </p:spTree>
    <p:extLst>
      <p:ext uri="{BB962C8B-B14F-4D97-AF65-F5344CB8AC3E}">
        <p14:creationId xmlns:p14="http://schemas.microsoft.com/office/powerpoint/2010/main" val="41665283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8F78AF7-A092-2D4B-AFB1-E9635171E0AB}"/>
              </a:ext>
            </a:extLst>
          </p:cNvPr>
          <p:cNvPicPr>
            <a:picLocks noChangeAspect="1"/>
          </p:cNvPicPr>
          <p:nvPr/>
        </p:nvPicPr>
        <p:blipFill>
          <a:blip r:embed="rId2"/>
          <a:stretch>
            <a:fillRect/>
          </a:stretch>
        </p:blipFill>
        <p:spPr>
          <a:xfrm>
            <a:off x="519171" y="762977"/>
            <a:ext cx="8624829" cy="4251960"/>
          </a:xfrm>
          <a:prstGeom prst="rect">
            <a:avLst/>
          </a:prstGeom>
        </p:spPr>
      </p:pic>
      <p:sp>
        <p:nvSpPr>
          <p:cNvPr id="2" name="Title 1">
            <a:extLst>
              <a:ext uri="{FF2B5EF4-FFF2-40B4-BE49-F238E27FC236}">
                <a16:creationId xmlns:a16="http://schemas.microsoft.com/office/drawing/2014/main" id="{BDFF29FE-4B04-E73F-0AFE-A1EF15375DA4}"/>
              </a:ext>
            </a:extLst>
          </p:cNvPr>
          <p:cNvSpPr txBox="1">
            <a:spLocks/>
          </p:cNvSpPr>
          <p:nvPr/>
        </p:nvSpPr>
        <p:spPr>
          <a:xfrm>
            <a:off x="327569" y="124256"/>
            <a:ext cx="8267700" cy="48895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2100" dirty="0">
              <a:solidFill>
                <a:srgbClr val="0432FF"/>
              </a:solidFill>
              <a:latin typeface="Calibri" panose="020F0502020204030204" pitchFamily="34" charset="0"/>
              <a:cs typeface="Calibri" panose="020F0502020204030204" pitchFamily="34" charset="0"/>
            </a:endParaRPr>
          </a:p>
        </p:txBody>
      </p:sp>
      <p:sp>
        <p:nvSpPr>
          <p:cNvPr id="3" name="Title 1">
            <a:extLst>
              <a:ext uri="{FF2B5EF4-FFF2-40B4-BE49-F238E27FC236}">
                <a16:creationId xmlns:a16="http://schemas.microsoft.com/office/drawing/2014/main" id="{5A07FC43-0273-F623-AAB7-16AED8F2120E}"/>
              </a:ext>
            </a:extLst>
          </p:cNvPr>
          <p:cNvSpPr txBox="1">
            <a:spLocks/>
          </p:cNvSpPr>
          <p:nvPr/>
        </p:nvSpPr>
        <p:spPr>
          <a:xfrm>
            <a:off x="1485900" y="114300"/>
            <a:ext cx="6172200" cy="400050"/>
          </a:xfrm>
          <a:prstGeom prst="rect">
            <a:avLst/>
          </a:prstGeom>
        </p:spPr>
        <p:txBody>
          <a:bodyPr rtlCol="0">
            <a:normAutofit fontScale="82500" lnSpcReduction="20000"/>
          </a:bodyPr>
          <a:lstStyle>
            <a:lvl1pPr algn="ctr" rtl="0" fontAlgn="base">
              <a:spcBef>
                <a:spcPct val="0"/>
              </a:spcBef>
              <a:spcAft>
                <a:spcPct val="0"/>
              </a:spcAft>
              <a:defRPr sz="3300">
                <a:solidFill>
                  <a:schemeClr val="tx2"/>
                </a:solidFill>
                <a:latin typeface="+mj-lt"/>
                <a:ea typeface="+mj-ea"/>
                <a:cs typeface="+mj-cs"/>
              </a:defRPr>
            </a:lvl1pPr>
            <a:lvl2pPr algn="ctr" rtl="0" fontAlgn="base">
              <a:spcBef>
                <a:spcPct val="0"/>
              </a:spcBef>
              <a:spcAft>
                <a:spcPct val="0"/>
              </a:spcAft>
              <a:defRPr sz="3300">
                <a:solidFill>
                  <a:schemeClr val="tx2"/>
                </a:solidFill>
                <a:latin typeface="Arial" charset="0"/>
                <a:ea typeface="ＭＳ Ｐゴシック" charset="0"/>
              </a:defRPr>
            </a:lvl2pPr>
            <a:lvl3pPr algn="ctr" rtl="0" fontAlgn="base">
              <a:spcBef>
                <a:spcPct val="0"/>
              </a:spcBef>
              <a:spcAft>
                <a:spcPct val="0"/>
              </a:spcAft>
              <a:defRPr sz="3300">
                <a:solidFill>
                  <a:schemeClr val="tx2"/>
                </a:solidFill>
                <a:latin typeface="Arial" charset="0"/>
                <a:ea typeface="ＭＳ Ｐゴシック" charset="0"/>
              </a:defRPr>
            </a:lvl3pPr>
            <a:lvl4pPr algn="ctr" rtl="0" fontAlgn="base">
              <a:spcBef>
                <a:spcPct val="0"/>
              </a:spcBef>
              <a:spcAft>
                <a:spcPct val="0"/>
              </a:spcAft>
              <a:defRPr sz="3300">
                <a:solidFill>
                  <a:schemeClr val="tx2"/>
                </a:solidFill>
                <a:latin typeface="Arial" charset="0"/>
                <a:ea typeface="ＭＳ Ｐゴシック" charset="0"/>
              </a:defRPr>
            </a:lvl4pPr>
            <a:lvl5pPr algn="ctr" rtl="0" fontAlgn="base">
              <a:spcBef>
                <a:spcPct val="0"/>
              </a:spcBef>
              <a:spcAft>
                <a:spcPct val="0"/>
              </a:spcAft>
              <a:defRPr sz="3300">
                <a:solidFill>
                  <a:schemeClr val="tx2"/>
                </a:solidFill>
                <a:latin typeface="Arial" charset="0"/>
                <a:ea typeface="ＭＳ Ｐゴシック" charset="0"/>
              </a:defRPr>
            </a:lvl5pPr>
            <a:lvl6pPr marL="342900" algn="ctr" rtl="0" fontAlgn="base">
              <a:spcBef>
                <a:spcPct val="0"/>
              </a:spcBef>
              <a:spcAft>
                <a:spcPct val="0"/>
              </a:spcAft>
              <a:defRPr sz="3300">
                <a:solidFill>
                  <a:schemeClr val="tx2"/>
                </a:solidFill>
                <a:latin typeface="Arial" charset="0"/>
                <a:ea typeface="ＭＳ Ｐゴシック" charset="0"/>
              </a:defRPr>
            </a:lvl6pPr>
            <a:lvl7pPr marL="685800" algn="ctr" rtl="0" fontAlgn="base">
              <a:spcBef>
                <a:spcPct val="0"/>
              </a:spcBef>
              <a:spcAft>
                <a:spcPct val="0"/>
              </a:spcAft>
              <a:defRPr sz="3300">
                <a:solidFill>
                  <a:schemeClr val="tx2"/>
                </a:solidFill>
                <a:latin typeface="Arial" charset="0"/>
                <a:ea typeface="ＭＳ Ｐゴシック" charset="0"/>
              </a:defRPr>
            </a:lvl7pPr>
            <a:lvl8pPr marL="1028700" algn="ctr" rtl="0" fontAlgn="base">
              <a:spcBef>
                <a:spcPct val="0"/>
              </a:spcBef>
              <a:spcAft>
                <a:spcPct val="0"/>
              </a:spcAft>
              <a:defRPr sz="3300">
                <a:solidFill>
                  <a:schemeClr val="tx2"/>
                </a:solidFill>
                <a:latin typeface="Arial" charset="0"/>
                <a:ea typeface="ＭＳ Ｐゴシック" charset="0"/>
              </a:defRPr>
            </a:lvl8pPr>
            <a:lvl9pPr marL="1371600" algn="ctr" rtl="0" fontAlgn="base">
              <a:spcBef>
                <a:spcPct val="0"/>
              </a:spcBef>
              <a:spcAft>
                <a:spcPct val="0"/>
              </a:spcAft>
              <a:defRPr sz="3300">
                <a:solidFill>
                  <a:schemeClr val="tx2"/>
                </a:solidFill>
                <a:latin typeface="Arial" charset="0"/>
                <a:ea typeface="ＭＳ Ｐゴシック" charset="0"/>
              </a:defRPr>
            </a:lvl9pPr>
          </a:lstStyle>
          <a:p>
            <a:pPr fontAlgn="auto">
              <a:spcAft>
                <a:spcPts val="0"/>
              </a:spcAft>
              <a:defRPr/>
            </a:pPr>
            <a:r>
              <a:rPr lang="en-US" sz="3000" kern="0" dirty="0">
                <a:solidFill>
                  <a:srgbClr val="0000FF"/>
                </a:solidFill>
              </a:rPr>
              <a:t>CASP Experiments</a:t>
            </a:r>
          </a:p>
        </p:txBody>
      </p:sp>
    </p:spTree>
    <p:extLst>
      <p:ext uri="{BB962C8B-B14F-4D97-AF65-F5344CB8AC3E}">
        <p14:creationId xmlns:p14="http://schemas.microsoft.com/office/powerpoint/2010/main" val="2160391646"/>
      </p:ext>
    </p:extLst>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6F86CEAC-8EA2-EC4C-B479-53339F317123}"/>
              </a:ext>
            </a:extLst>
          </p:cNvPr>
          <p:cNvSpPr txBox="1">
            <a:spLocks noChangeArrowheads="1"/>
          </p:cNvSpPr>
          <p:nvPr/>
        </p:nvSpPr>
        <p:spPr>
          <a:xfrm>
            <a:off x="211163" y="434051"/>
            <a:ext cx="3602057" cy="113721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300" dirty="0">
                <a:solidFill>
                  <a:srgbClr val="0000FF"/>
                </a:solidFill>
                <a:latin typeface="Arial" panose="020B0604020202020204" pitchFamily="34" charset="0"/>
                <a:cs typeface="Arial" panose="020B0604020202020204" pitchFamily="34" charset="0"/>
              </a:rPr>
              <a:t>AlphaFold-Multimer</a:t>
            </a:r>
          </a:p>
          <a:p>
            <a:pPr algn="ctr"/>
            <a:endParaRPr lang="en-US" sz="1800" dirty="0">
              <a:solidFill>
                <a:srgbClr val="FF0000"/>
              </a:solidFill>
              <a:latin typeface="Arial" panose="020B0604020202020204" pitchFamily="34" charset="0"/>
              <a:cs typeface="Arial" panose="020B0604020202020204" pitchFamily="34" charset="0"/>
            </a:endParaRPr>
          </a:p>
          <a:p>
            <a:pPr algn="ctr"/>
            <a:endParaRPr lang="en-US" sz="1800" dirty="0">
              <a:solidFill>
                <a:srgbClr val="FF0000"/>
              </a:solidFill>
              <a:latin typeface="Arial" panose="020B0604020202020204" pitchFamily="34" charset="0"/>
              <a:cs typeface="Arial" panose="020B0604020202020204" pitchFamily="34" charset="0"/>
            </a:endParaRPr>
          </a:p>
          <a:p>
            <a:pPr algn="ctr"/>
            <a:r>
              <a:rPr lang="en-US" sz="1800" dirty="0">
                <a:solidFill>
                  <a:srgbClr val="FF0000"/>
                </a:solidFill>
                <a:latin typeface="Arial" panose="020B0604020202020204" pitchFamily="34" charset="0"/>
                <a:cs typeface="Arial" panose="020B0604020202020204" pitchFamily="34" charset="0"/>
              </a:rPr>
              <a:t>v2.1 in Nov 2021 </a:t>
            </a:r>
          </a:p>
          <a:p>
            <a:pPr algn="ctr"/>
            <a:r>
              <a:rPr lang="en-US" sz="1800" dirty="0">
                <a:solidFill>
                  <a:srgbClr val="00B050"/>
                </a:solidFill>
                <a:latin typeface="Arial" panose="020B0604020202020204" pitchFamily="34" charset="0"/>
                <a:cs typeface="Arial" panose="020B0604020202020204" pitchFamily="34" charset="0"/>
              </a:rPr>
              <a:t>Training data: 2018-4-30</a:t>
            </a:r>
            <a:r>
              <a:rPr lang="en-US" sz="1800" dirty="0">
                <a:solidFill>
                  <a:srgbClr val="FF0000"/>
                </a:solidFill>
                <a:latin typeface="Arial" panose="020B0604020202020204" pitchFamily="34" charset="0"/>
                <a:cs typeface="Arial" panose="020B0604020202020204" pitchFamily="34" charset="0"/>
              </a:rPr>
              <a:t>    </a:t>
            </a:r>
          </a:p>
          <a:p>
            <a:pPr algn="ctr"/>
            <a:endParaRPr lang="en-US" sz="1800" dirty="0">
              <a:solidFill>
                <a:srgbClr val="FF0000"/>
              </a:solidFill>
              <a:latin typeface="Arial" panose="020B0604020202020204" pitchFamily="34" charset="0"/>
              <a:cs typeface="Arial" panose="020B0604020202020204" pitchFamily="34" charset="0"/>
            </a:endParaRPr>
          </a:p>
          <a:p>
            <a:pPr algn="ctr"/>
            <a:endParaRPr lang="en-US" sz="1800" dirty="0">
              <a:solidFill>
                <a:srgbClr val="FF0000"/>
              </a:solidFill>
              <a:latin typeface="Arial" panose="020B0604020202020204" pitchFamily="34" charset="0"/>
              <a:cs typeface="Arial" panose="020B0604020202020204" pitchFamily="34" charset="0"/>
            </a:endParaRPr>
          </a:p>
          <a:p>
            <a:pPr algn="ctr"/>
            <a:r>
              <a:rPr lang="en-US" sz="1800" dirty="0">
                <a:solidFill>
                  <a:srgbClr val="FF0000"/>
                </a:solidFill>
                <a:latin typeface="Arial" panose="020B0604020202020204" pitchFamily="34" charset="0"/>
                <a:cs typeface="Arial" panose="020B0604020202020204" pitchFamily="34" charset="0"/>
              </a:rPr>
              <a:t>v2.2 in March 2022     </a:t>
            </a:r>
          </a:p>
          <a:p>
            <a:pPr algn="ctr"/>
            <a:r>
              <a:rPr lang="en-US" sz="1800" dirty="0">
                <a:solidFill>
                  <a:srgbClr val="00B050"/>
                </a:solidFill>
                <a:latin typeface="Arial" panose="020B0604020202020204" pitchFamily="34" charset="0"/>
                <a:cs typeface="Arial" panose="020B0604020202020204" pitchFamily="34" charset="0"/>
              </a:rPr>
              <a:t>Training data: 2018-4-30</a:t>
            </a:r>
            <a:endParaRPr lang="en-US" sz="1800" dirty="0">
              <a:solidFill>
                <a:srgbClr val="FF0000"/>
              </a:solidFill>
              <a:latin typeface="Arial" panose="020B0604020202020204" pitchFamily="34" charset="0"/>
              <a:cs typeface="Arial" panose="020B0604020202020204" pitchFamily="34" charset="0"/>
            </a:endParaRPr>
          </a:p>
          <a:p>
            <a:pPr algn="ctr"/>
            <a:endParaRPr lang="en-US" sz="1800" dirty="0">
              <a:solidFill>
                <a:srgbClr val="FF0000"/>
              </a:solidFill>
              <a:latin typeface="Arial" panose="020B0604020202020204" pitchFamily="34" charset="0"/>
              <a:cs typeface="Arial" panose="020B0604020202020204" pitchFamily="34" charset="0"/>
            </a:endParaRPr>
          </a:p>
          <a:p>
            <a:pPr algn="ctr"/>
            <a:endParaRPr lang="en-US" sz="1800" dirty="0">
              <a:solidFill>
                <a:srgbClr val="FF0000"/>
              </a:solidFill>
              <a:latin typeface="Arial" panose="020B0604020202020204" pitchFamily="34" charset="0"/>
              <a:cs typeface="Arial" panose="020B0604020202020204" pitchFamily="34" charset="0"/>
            </a:endParaRPr>
          </a:p>
          <a:p>
            <a:pPr algn="ctr"/>
            <a:r>
              <a:rPr lang="en-US" sz="1800" dirty="0">
                <a:solidFill>
                  <a:srgbClr val="FF0000"/>
                </a:solidFill>
                <a:latin typeface="Arial" panose="020B0604020202020204" pitchFamily="34" charset="0"/>
                <a:cs typeface="Arial" panose="020B0604020202020204" pitchFamily="34" charset="0"/>
              </a:rPr>
              <a:t>v2.3 in Dec 2022</a:t>
            </a:r>
          </a:p>
          <a:p>
            <a:pPr algn="ctr"/>
            <a:r>
              <a:rPr lang="en-US" sz="1800" dirty="0">
                <a:solidFill>
                  <a:srgbClr val="00B050"/>
                </a:solidFill>
                <a:latin typeface="Arial" panose="020B0604020202020204" pitchFamily="34" charset="0"/>
                <a:cs typeface="Arial" panose="020B0604020202020204" pitchFamily="34" charset="0"/>
              </a:rPr>
              <a:t>Training data: 2021-09-30. </a:t>
            </a:r>
          </a:p>
        </p:txBody>
      </p:sp>
      <p:pic>
        <p:nvPicPr>
          <p:cNvPr id="6" name="Picture 5">
            <a:extLst>
              <a:ext uri="{FF2B5EF4-FFF2-40B4-BE49-F238E27FC236}">
                <a16:creationId xmlns:a16="http://schemas.microsoft.com/office/drawing/2014/main" id="{84A6DD44-2B61-2443-8DB9-1C7696D1B1A3}"/>
              </a:ext>
            </a:extLst>
          </p:cNvPr>
          <p:cNvPicPr>
            <a:picLocks noChangeAspect="1"/>
          </p:cNvPicPr>
          <p:nvPr/>
        </p:nvPicPr>
        <p:blipFill>
          <a:blip r:embed="rId2"/>
          <a:stretch>
            <a:fillRect/>
          </a:stretch>
        </p:blipFill>
        <p:spPr>
          <a:xfrm>
            <a:off x="4236334" y="83824"/>
            <a:ext cx="4765952" cy="4975852"/>
          </a:xfrm>
          <a:prstGeom prst="rect">
            <a:avLst/>
          </a:prstGeom>
        </p:spPr>
      </p:pic>
    </p:spTree>
    <p:extLst>
      <p:ext uri="{BB962C8B-B14F-4D97-AF65-F5344CB8AC3E}">
        <p14:creationId xmlns:p14="http://schemas.microsoft.com/office/powerpoint/2010/main" val="18723748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6F86CEAC-8EA2-EC4C-B479-53339F317123}"/>
              </a:ext>
            </a:extLst>
          </p:cNvPr>
          <p:cNvSpPr txBox="1">
            <a:spLocks noChangeArrowheads="1"/>
          </p:cNvSpPr>
          <p:nvPr/>
        </p:nvSpPr>
        <p:spPr>
          <a:xfrm>
            <a:off x="341017" y="130374"/>
            <a:ext cx="8190305" cy="98424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a:solidFill>
                  <a:srgbClr val="0000FF"/>
                </a:solidFill>
                <a:latin typeface="Arial" panose="020B0604020202020204" pitchFamily="34" charset="0"/>
                <a:cs typeface="Arial" panose="020B0604020202020204" pitchFamily="34" charset="0"/>
              </a:rPr>
              <a:t>AlphaFold3 – Diffusion based structure prediction</a:t>
            </a:r>
          </a:p>
          <a:p>
            <a:pPr algn="ctr"/>
            <a:r>
              <a:rPr lang="en-US" sz="1800" dirty="0">
                <a:solidFill>
                  <a:srgbClr val="FF0000"/>
                </a:solidFill>
                <a:latin typeface="Arial" panose="020B0604020202020204" pitchFamily="34" charset="0"/>
                <a:cs typeface="Arial" panose="020B0604020202020204" pitchFamily="34" charset="0"/>
              </a:rPr>
              <a:t>(Server: May 8, 2024; Code Nov 4, 2024)</a:t>
            </a:r>
          </a:p>
          <a:p>
            <a:pPr algn="ctr"/>
            <a:r>
              <a:rPr lang="en-US" sz="1800" dirty="0">
                <a:solidFill>
                  <a:srgbClr val="00B050"/>
                </a:solidFill>
              </a:rPr>
              <a:t>Training data: 2021-09-30. </a:t>
            </a:r>
            <a:endParaRPr lang="en-US" sz="4050" dirty="0">
              <a:solidFill>
                <a:srgbClr val="00B050"/>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527A348-ECFF-34D8-F813-5F4FAA868C8E}"/>
              </a:ext>
            </a:extLst>
          </p:cNvPr>
          <p:cNvSpPr/>
          <p:nvPr/>
        </p:nvSpPr>
        <p:spPr>
          <a:xfrm>
            <a:off x="196562" y="1462533"/>
            <a:ext cx="331583" cy="40568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7" name="Picture 6">
            <a:extLst>
              <a:ext uri="{FF2B5EF4-FFF2-40B4-BE49-F238E27FC236}">
                <a16:creationId xmlns:a16="http://schemas.microsoft.com/office/drawing/2014/main" id="{93BA9452-2C5F-CB7B-C8A8-9E489DBE2E01}"/>
              </a:ext>
            </a:extLst>
          </p:cNvPr>
          <p:cNvPicPr>
            <a:picLocks noChangeAspect="1"/>
          </p:cNvPicPr>
          <p:nvPr/>
        </p:nvPicPr>
        <p:blipFill>
          <a:blip r:embed="rId2"/>
          <a:stretch>
            <a:fillRect/>
          </a:stretch>
        </p:blipFill>
        <p:spPr>
          <a:xfrm>
            <a:off x="2531549" y="1276351"/>
            <a:ext cx="3636012" cy="3636012"/>
          </a:xfrm>
          <a:prstGeom prst="rect">
            <a:avLst/>
          </a:prstGeom>
        </p:spPr>
      </p:pic>
      <p:sp>
        <p:nvSpPr>
          <p:cNvPr id="8" name="TextBox 7">
            <a:extLst>
              <a:ext uri="{FF2B5EF4-FFF2-40B4-BE49-F238E27FC236}">
                <a16:creationId xmlns:a16="http://schemas.microsoft.com/office/drawing/2014/main" id="{420DEF52-FE14-42AE-5C57-42D072E0F810}"/>
              </a:ext>
            </a:extLst>
          </p:cNvPr>
          <p:cNvSpPr txBox="1"/>
          <p:nvPr/>
        </p:nvSpPr>
        <p:spPr>
          <a:xfrm>
            <a:off x="6400800" y="1480314"/>
            <a:ext cx="2438400" cy="1938992"/>
          </a:xfrm>
          <a:prstGeom prst="rect">
            <a:avLst/>
          </a:prstGeom>
          <a:noFill/>
        </p:spPr>
        <p:txBody>
          <a:bodyPr wrap="square" rtlCol="0">
            <a:spAutoFit/>
          </a:bodyPr>
          <a:lstStyle/>
          <a:p>
            <a:r>
              <a:rPr lang="en-US" dirty="0"/>
              <a:t>Random noise</a:t>
            </a:r>
          </a:p>
          <a:p>
            <a:endParaRPr lang="en-US" dirty="0"/>
          </a:p>
          <a:p>
            <a:r>
              <a:rPr lang="en-US" dirty="0"/>
              <a:t>Denoising under informational constraints</a:t>
            </a:r>
          </a:p>
        </p:txBody>
      </p:sp>
    </p:spTree>
    <p:extLst>
      <p:ext uri="{BB962C8B-B14F-4D97-AF65-F5344CB8AC3E}">
        <p14:creationId xmlns:p14="http://schemas.microsoft.com/office/powerpoint/2010/main" val="10509479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09213D2-68A5-A8F8-B51D-8546C889FF7B}"/>
              </a:ext>
            </a:extLst>
          </p:cNvPr>
          <p:cNvSpPr txBox="1"/>
          <p:nvPr/>
        </p:nvSpPr>
        <p:spPr>
          <a:xfrm>
            <a:off x="174189" y="4683006"/>
            <a:ext cx="3512052" cy="276999"/>
          </a:xfrm>
          <a:prstGeom prst="rect">
            <a:avLst/>
          </a:prstGeom>
          <a:noFill/>
        </p:spPr>
        <p:txBody>
          <a:bodyPr wrap="none" rtlCol="0">
            <a:spAutoFit/>
          </a:bodyPr>
          <a:lstStyle/>
          <a:p>
            <a:r>
              <a:rPr lang="en-US" sz="1200" dirty="0"/>
              <a:t>Boltz2: p53 tetramer bound to DNA and PC-9859</a:t>
            </a:r>
          </a:p>
        </p:txBody>
      </p:sp>
      <p:sp>
        <p:nvSpPr>
          <p:cNvPr id="8" name="TextBox 7">
            <a:extLst>
              <a:ext uri="{FF2B5EF4-FFF2-40B4-BE49-F238E27FC236}">
                <a16:creationId xmlns:a16="http://schemas.microsoft.com/office/drawing/2014/main" id="{9BEB1C66-495B-7FFC-6F16-995CD11F47F9}"/>
              </a:ext>
            </a:extLst>
          </p:cNvPr>
          <p:cNvSpPr txBox="1"/>
          <p:nvPr/>
        </p:nvSpPr>
        <p:spPr>
          <a:xfrm>
            <a:off x="5126310" y="4406008"/>
            <a:ext cx="2762295" cy="461665"/>
          </a:xfrm>
          <a:prstGeom prst="rect">
            <a:avLst/>
          </a:prstGeom>
          <a:noFill/>
        </p:spPr>
        <p:txBody>
          <a:bodyPr wrap="none" rtlCol="0">
            <a:spAutoFit/>
          </a:bodyPr>
          <a:lstStyle/>
          <a:p>
            <a:r>
              <a:rPr lang="en-US" sz="1200" dirty="0"/>
              <a:t>PDB:9BR4 (pink) vs Boltz2 (magenta</a:t>
            </a:r>
            <a:r>
              <a:rPr lang="en-US" sz="1200" dirty="0">
                <a:solidFill>
                  <a:srgbClr val="FF0000"/>
                </a:solidFill>
              </a:rPr>
              <a:t>)</a:t>
            </a:r>
          </a:p>
          <a:p>
            <a:r>
              <a:rPr lang="en-US" sz="1200" dirty="0">
                <a:solidFill>
                  <a:srgbClr val="FF0000"/>
                </a:solidFill>
              </a:rPr>
              <a:t>Not in the training data for Boltz2</a:t>
            </a:r>
          </a:p>
        </p:txBody>
      </p:sp>
      <p:sp>
        <p:nvSpPr>
          <p:cNvPr id="2" name="TextBox 1">
            <a:extLst>
              <a:ext uri="{FF2B5EF4-FFF2-40B4-BE49-F238E27FC236}">
                <a16:creationId xmlns:a16="http://schemas.microsoft.com/office/drawing/2014/main" id="{CDFB61B5-BD8E-CCC6-9F8F-ED002A2FC55D}"/>
              </a:ext>
            </a:extLst>
          </p:cNvPr>
          <p:cNvSpPr txBox="1"/>
          <p:nvPr/>
        </p:nvSpPr>
        <p:spPr>
          <a:xfrm>
            <a:off x="174190" y="-38152"/>
            <a:ext cx="8505497" cy="954107"/>
          </a:xfrm>
          <a:prstGeom prst="rect">
            <a:avLst/>
          </a:prstGeom>
          <a:noFill/>
        </p:spPr>
        <p:txBody>
          <a:bodyPr wrap="square" rtlCol="0">
            <a:spAutoFit/>
          </a:bodyPr>
          <a:lstStyle/>
          <a:p>
            <a:pPr algn="ctr"/>
            <a:r>
              <a:rPr lang="en-US" dirty="0">
                <a:solidFill>
                  <a:srgbClr val="0432FF"/>
                </a:solidFill>
              </a:rPr>
              <a:t>AlphaFold3-like programs: AF3, Boltz2, Chai2</a:t>
            </a:r>
          </a:p>
          <a:p>
            <a:pPr algn="ctr"/>
            <a:r>
              <a:rPr lang="en-US" sz="1600" dirty="0">
                <a:solidFill>
                  <a:srgbClr val="FF0000"/>
                </a:solidFill>
              </a:rPr>
              <a:t>PTMs, DNA/RNA-protein complexes, cofactor-protein complexes, </a:t>
            </a:r>
          </a:p>
          <a:p>
            <a:pPr algn="ctr"/>
            <a:r>
              <a:rPr lang="en-US" sz="1600" dirty="0">
                <a:solidFill>
                  <a:srgbClr val="FF0000"/>
                </a:solidFill>
              </a:rPr>
              <a:t>ligand-protein complexes</a:t>
            </a:r>
          </a:p>
        </p:txBody>
      </p:sp>
      <p:pic>
        <p:nvPicPr>
          <p:cNvPr id="9" name="Picture 8">
            <a:extLst>
              <a:ext uri="{FF2B5EF4-FFF2-40B4-BE49-F238E27FC236}">
                <a16:creationId xmlns:a16="http://schemas.microsoft.com/office/drawing/2014/main" id="{BE5BA94B-9650-29B6-0B18-BB97F65BCA19}"/>
              </a:ext>
            </a:extLst>
          </p:cNvPr>
          <p:cNvPicPr>
            <a:picLocks noChangeAspect="1"/>
          </p:cNvPicPr>
          <p:nvPr/>
        </p:nvPicPr>
        <p:blipFill>
          <a:blip r:embed="rId2"/>
          <a:srcRect l="4643" r="6109" b="8405"/>
          <a:stretch>
            <a:fillRect/>
          </a:stretch>
        </p:blipFill>
        <p:spPr>
          <a:xfrm>
            <a:off x="746567" y="1135833"/>
            <a:ext cx="3750197" cy="3421699"/>
          </a:xfrm>
          <a:prstGeom prst="rect">
            <a:avLst/>
          </a:prstGeom>
        </p:spPr>
      </p:pic>
      <p:pic>
        <p:nvPicPr>
          <p:cNvPr id="11" name="Picture 10">
            <a:extLst>
              <a:ext uri="{FF2B5EF4-FFF2-40B4-BE49-F238E27FC236}">
                <a16:creationId xmlns:a16="http://schemas.microsoft.com/office/drawing/2014/main" id="{32432CDB-C6AE-6C1D-CCAF-13EB9D031BB0}"/>
              </a:ext>
            </a:extLst>
          </p:cNvPr>
          <p:cNvPicPr>
            <a:picLocks noChangeAspect="1"/>
          </p:cNvPicPr>
          <p:nvPr/>
        </p:nvPicPr>
        <p:blipFill>
          <a:blip r:embed="rId3"/>
          <a:stretch>
            <a:fillRect/>
          </a:stretch>
        </p:blipFill>
        <p:spPr>
          <a:xfrm>
            <a:off x="5069141" y="1135833"/>
            <a:ext cx="3532829" cy="3140793"/>
          </a:xfrm>
          <a:prstGeom prst="rect">
            <a:avLst/>
          </a:prstGeom>
        </p:spPr>
      </p:pic>
    </p:spTree>
    <p:extLst>
      <p:ext uri="{BB962C8B-B14F-4D97-AF65-F5344CB8AC3E}">
        <p14:creationId xmlns:p14="http://schemas.microsoft.com/office/powerpoint/2010/main" val="17679635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2177" y="541277"/>
            <a:ext cx="7453775" cy="2862322"/>
          </a:xfrm>
          <a:prstGeom prst="rect">
            <a:avLst/>
          </a:prstGeom>
        </p:spPr>
        <p:txBody>
          <a:bodyPr wrap="square">
            <a:spAutoFit/>
          </a:bodyPr>
          <a:lstStyle/>
          <a:p>
            <a:pPr algn="ctr"/>
            <a:r>
              <a:rPr lang="en-US" sz="1800" dirty="0"/>
              <a:t>15. AF2 and AF3 are deep-learning neural networks which take inputs (sequences and sequence alignments) and output predicted structures via a small number of “tricks”. </a:t>
            </a:r>
          </a:p>
          <a:p>
            <a:pPr algn="ctr"/>
            <a:endParaRPr lang="en-US" sz="1800" dirty="0">
              <a:solidFill>
                <a:srgbClr val="0000FF"/>
              </a:solidFill>
            </a:endParaRPr>
          </a:p>
          <a:p>
            <a:pPr algn="ctr"/>
            <a:r>
              <a:rPr lang="en-US" sz="1800" dirty="0">
                <a:solidFill>
                  <a:srgbClr val="0000FF"/>
                </a:solidFill>
              </a:rPr>
              <a:t>How: Deep learning from multiple sequence alignments of 70,000 different proteins and the entire Protein Data Bank (PDB)</a:t>
            </a:r>
            <a:endParaRPr lang="en-US" sz="1800" dirty="0">
              <a:solidFill>
                <a:srgbClr val="0000FF"/>
              </a:solidFill>
              <a:sym typeface="Wingdings" pitchFamily="2" charset="2"/>
            </a:endParaRPr>
          </a:p>
          <a:p>
            <a:pPr algn="ctr"/>
            <a:r>
              <a:rPr lang="en-US" sz="1800" dirty="0">
                <a:solidFill>
                  <a:srgbClr val="0000FF"/>
                </a:solidFill>
                <a:sym typeface="Wingdings" pitchFamily="2" charset="2"/>
              </a:rPr>
              <a:t> </a:t>
            </a:r>
          </a:p>
          <a:p>
            <a:pPr algn="ctr"/>
            <a:r>
              <a:rPr lang="en-US" sz="1800" dirty="0">
                <a:solidFill>
                  <a:srgbClr val="FF0000"/>
                </a:solidFill>
                <a:sym typeface="Wingdings" pitchFamily="2" charset="2"/>
              </a:rPr>
              <a:t>Fundamentally a </a:t>
            </a:r>
            <a:r>
              <a:rPr lang="en-US" sz="1800" i="1" dirty="0">
                <a:solidFill>
                  <a:srgbClr val="FF0000"/>
                </a:solidFill>
                <a:sym typeface="Wingdings" pitchFamily="2" charset="2"/>
              </a:rPr>
              <a:t>knowledge-based</a:t>
            </a:r>
            <a:r>
              <a:rPr lang="en-US" sz="1800" dirty="0">
                <a:solidFill>
                  <a:srgbClr val="FF0000"/>
                </a:solidFill>
                <a:sym typeface="Wingdings" pitchFamily="2" charset="2"/>
              </a:rPr>
              <a:t> inference system</a:t>
            </a:r>
          </a:p>
          <a:p>
            <a:pPr algn="ctr"/>
            <a:endParaRPr lang="en-US" sz="1800" dirty="0">
              <a:solidFill>
                <a:srgbClr val="FF0000"/>
              </a:solidFill>
              <a:sym typeface="Wingdings" pitchFamily="2" charset="2"/>
            </a:endParaRPr>
          </a:p>
          <a:p>
            <a:pPr algn="ctr"/>
            <a:r>
              <a:rPr lang="en-US" sz="1800" dirty="0">
                <a:sym typeface="Wingdings" pitchFamily="2" charset="2"/>
              </a:rPr>
              <a:t>Query sequence + MSA + Templates (optional)  Structure</a:t>
            </a:r>
            <a:endParaRPr lang="en-US" sz="1800" dirty="0"/>
          </a:p>
        </p:txBody>
      </p:sp>
    </p:spTree>
    <p:extLst>
      <p:ext uri="{BB962C8B-B14F-4D97-AF65-F5344CB8AC3E}">
        <p14:creationId xmlns:p14="http://schemas.microsoft.com/office/powerpoint/2010/main" val="1676032221"/>
      </p:ext>
    </p:extLst>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12804" y="537423"/>
            <a:ext cx="5715026" cy="553998"/>
          </a:xfrm>
          <a:prstGeom prst="rect">
            <a:avLst/>
          </a:prstGeom>
        </p:spPr>
        <p:txBody>
          <a:bodyPr wrap="none">
            <a:spAutoFit/>
          </a:bodyPr>
          <a:lstStyle/>
          <a:p>
            <a:r>
              <a:rPr lang="en-US" sz="3000" dirty="0">
                <a:solidFill>
                  <a:srgbClr val="0000FF"/>
                </a:solidFill>
              </a:rPr>
              <a:t>What does a neural network do?</a:t>
            </a:r>
          </a:p>
        </p:txBody>
      </p:sp>
      <p:sp>
        <p:nvSpPr>
          <p:cNvPr id="3" name="TextBox 2">
            <a:extLst>
              <a:ext uri="{FF2B5EF4-FFF2-40B4-BE49-F238E27FC236}">
                <a16:creationId xmlns:a16="http://schemas.microsoft.com/office/drawing/2014/main" id="{B2CEDD9F-C0D2-9B42-8888-56B7B6EC6157}"/>
              </a:ext>
            </a:extLst>
          </p:cNvPr>
          <p:cNvSpPr txBox="1"/>
          <p:nvPr/>
        </p:nvSpPr>
        <p:spPr>
          <a:xfrm>
            <a:off x="623842" y="1543192"/>
            <a:ext cx="1805651" cy="1569660"/>
          </a:xfrm>
          <a:prstGeom prst="rect">
            <a:avLst/>
          </a:prstGeom>
          <a:noFill/>
          <a:ln>
            <a:solidFill>
              <a:srgbClr val="FF0000"/>
            </a:solidFill>
          </a:ln>
        </p:spPr>
        <p:txBody>
          <a:bodyPr wrap="square" rtlCol="0">
            <a:spAutoFit/>
          </a:bodyPr>
          <a:lstStyle/>
          <a:p>
            <a:pPr algn="ctr"/>
            <a:r>
              <a:rPr lang="en-US" dirty="0"/>
              <a:t>Inputs</a:t>
            </a:r>
          </a:p>
          <a:p>
            <a:pPr algn="ctr"/>
            <a:r>
              <a:rPr lang="en-US" dirty="0"/>
              <a:t>x</a:t>
            </a:r>
            <a:r>
              <a:rPr lang="en-US" baseline="-25000" dirty="0"/>
              <a:t>1</a:t>
            </a:r>
          </a:p>
          <a:p>
            <a:pPr algn="ctr"/>
            <a:r>
              <a:rPr lang="en-US" dirty="0"/>
              <a:t>x</a:t>
            </a:r>
            <a:r>
              <a:rPr lang="en-US" baseline="-25000" dirty="0"/>
              <a:t>2</a:t>
            </a:r>
          </a:p>
          <a:p>
            <a:pPr algn="ctr"/>
            <a:r>
              <a:rPr lang="en-US" dirty="0"/>
              <a:t>x</a:t>
            </a:r>
            <a:r>
              <a:rPr lang="en-US" baseline="-25000" dirty="0"/>
              <a:t>3</a:t>
            </a:r>
          </a:p>
        </p:txBody>
      </p:sp>
      <p:sp>
        <p:nvSpPr>
          <p:cNvPr id="4" name="TextBox 3">
            <a:extLst>
              <a:ext uri="{FF2B5EF4-FFF2-40B4-BE49-F238E27FC236}">
                <a16:creationId xmlns:a16="http://schemas.microsoft.com/office/drawing/2014/main" id="{F11922DB-0191-A649-85D3-B40AABC108C0}"/>
              </a:ext>
            </a:extLst>
          </p:cNvPr>
          <p:cNvSpPr txBox="1"/>
          <p:nvPr/>
        </p:nvSpPr>
        <p:spPr>
          <a:xfrm>
            <a:off x="3399697" y="1871841"/>
            <a:ext cx="2398880" cy="954107"/>
          </a:xfrm>
          <a:prstGeom prst="rect">
            <a:avLst/>
          </a:prstGeom>
          <a:noFill/>
          <a:ln>
            <a:solidFill>
              <a:srgbClr val="FF0000"/>
            </a:solidFill>
          </a:ln>
        </p:spPr>
        <p:txBody>
          <a:bodyPr wrap="square" rtlCol="0">
            <a:spAutoFit/>
          </a:bodyPr>
          <a:lstStyle/>
          <a:p>
            <a:r>
              <a:rPr lang="en-US" sz="2800" dirty="0">
                <a:solidFill>
                  <a:srgbClr val="FF0000"/>
                </a:solidFill>
              </a:rPr>
              <a:t>Function=</a:t>
            </a:r>
          </a:p>
          <a:p>
            <a:r>
              <a:rPr lang="en-US" sz="2800" dirty="0">
                <a:solidFill>
                  <a:srgbClr val="FF0000"/>
                </a:solidFill>
              </a:rPr>
              <a:t>f(x</a:t>
            </a:r>
            <a:r>
              <a:rPr lang="en-US" sz="2800" baseline="-25000" dirty="0">
                <a:solidFill>
                  <a:srgbClr val="FF0000"/>
                </a:solidFill>
              </a:rPr>
              <a:t>1</a:t>
            </a:r>
            <a:r>
              <a:rPr lang="en-US" sz="2800" dirty="0">
                <a:solidFill>
                  <a:srgbClr val="FF0000"/>
                </a:solidFill>
              </a:rPr>
              <a:t>,...; w</a:t>
            </a:r>
            <a:r>
              <a:rPr lang="en-US" sz="2800" baseline="-25000" dirty="0">
                <a:solidFill>
                  <a:srgbClr val="FF0000"/>
                </a:solidFill>
              </a:rPr>
              <a:t>1</a:t>
            </a:r>
            <a:r>
              <a:rPr lang="en-US" sz="2800" dirty="0">
                <a:solidFill>
                  <a:srgbClr val="FF0000"/>
                </a:solidFill>
              </a:rPr>
              <a:t>,...)</a:t>
            </a:r>
          </a:p>
        </p:txBody>
      </p:sp>
      <p:sp>
        <p:nvSpPr>
          <p:cNvPr id="5" name="TextBox 4">
            <a:extLst>
              <a:ext uri="{FF2B5EF4-FFF2-40B4-BE49-F238E27FC236}">
                <a16:creationId xmlns:a16="http://schemas.microsoft.com/office/drawing/2014/main" id="{A61A9FA5-C9E1-A54E-8D34-1F53C1AF503A}"/>
              </a:ext>
            </a:extLst>
          </p:cNvPr>
          <p:cNvSpPr txBox="1"/>
          <p:nvPr/>
        </p:nvSpPr>
        <p:spPr>
          <a:xfrm>
            <a:off x="6745402" y="2004857"/>
            <a:ext cx="1805651" cy="830997"/>
          </a:xfrm>
          <a:prstGeom prst="rect">
            <a:avLst/>
          </a:prstGeom>
          <a:noFill/>
          <a:ln>
            <a:solidFill>
              <a:srgbClr val="FF0000"/>
            </a:solidFill>
          </a:ln>
        </p:spPr>
        <p:txBody>
          <a:bodyPr wrap="square" rtlCol="0">
            <a:spAutoFit/>
          </a:bodyPr>
          <a:lstStyle/>
          <a:p>
            <a:pPr algn="ctr"/>
            <a:r>
              <a:rPr lang="en-US" dirty="0"/>
              <a:t>Output</a:t>
            </a:r>
          </a:p>
          <a:p>
            <a:pPr algn="ctr"/>
            <a:r>
              <a:rPr lang="en-US" dirty="0"/>
              <a:t>y</a:t>
            </a:r>
          </a:p>
        </p:txBody>
      </p:sp>
      <p:sp>
        <p:nvSpPr>
          <p:cNvPr id="6" name="Right Arrow 5">
            <a:extLst>
              <a:ext uri="{FF2B5EF4-FFF2-40B4-BE49-F238E27FC236}">
                <a16:creationId xmlns:a16="http://schemas.microsoft.com/office/drawing/2014/main" id="{4E17AA48-A0F1-5F4A-8685-0B04A3EFE15E}"/>
              </a:ext>
            </a:extLst>
          </p:cNvPr>
          <p:cNvSpPr/>
          <p:nvPr/>
        </p:nvSpPr>
        <p:spPr>
          <a:xfrm>
            <a:off x="2534259" y="2287538"/>
            <a:ext cx="842059" cy="468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7" name="Right Arrow 6">
            <a:extLst>
              <a:ext uri="{FF2B5EF4-FFF2-40B4-BE49-F238E27FC236}">
                <a16:creationId xmlns:a16="http://schemas.microsoft.com/office/drawing/2014/main" id="{C8A38458-B1FA-AD4B-9892-EBA57DD9B225}"/>
              </a:ext>
            </a:extLst>
          </p:cNvPr>
          <p:cNvSpPr/>
          <p:nvPr/>
        </p:nvSpPr>
        <p:spPr>
          <a:xfrm>
            <a:off x="5812274" y="2343063"/>
            <a:ext cx="842059" cy="468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8" name="TextBox 7">
            <a:extLst>
              <a:ext uri="{FF2B5EF4-FFF2-40B4-BE49-F238E27FC236}">
                <a16:creationId xmlns:a16="http://schemas.microsoft.com/office/drawing/2014/main" id="{20C7272B-89B2-EE4E-B2CC-8AF7CB988C21}"/>
              </a:ext>
            </a:extLst>
          </p:cNvPr>
          <p:cNvSpPr txBox="1"/>
          <p:nvPr/>
        </p:nvSpPr>
        <p:spPr>
          <a:xfrm>
            <a:off x="985610" y="3556581"/>
            <a:ext cx="7145665" cy="1477328"/>
          </a:xfrm>
          <a:prstGeom prst="rect">
            <a:avLst/>
          </a:prstGeom>
          <a:noFill/>
        </p:spPr>
        <p:txBody>
          <a:bodyPr wrap="square" rtlCol="0">
            <a:spAutoFit/>
          </a:bodyPr>
          <a:lstStyle/>
          <a:p>
            <a:pPr algn="ctr"/>
            <a:r>
              <a:rPr lang="en-US" sz="1800" dirty="0">
                <a:solidFill>
                  <a:srgbClr val="00B050"/>
                </a:solidFill>
              </a:rPr>
              <a:t>Output can be a class (or classes): </a:t>
            </a:r>
            <a:r>
              <a:rPr lang="en-US" sz="1800" dirty="0">
                <a:solidFill>
                  <a:srgbClr val="FF0000"/>
                </a:solidFill>
              </a:rPr>
              <a:t>cat, dog, tree </a:t>
            </a:r>
            <a:r>
              <a:rPr lang="en-US" sz="1800" dirty="0">
                <a:solidFill>
                  <a:srgbClr val="00B050"/>
                </a:solidFill>
              </a:rPr>
              <a:t>= </a:t>
            </a:r>
            <a:r>
              <a:rPr lang="en-US" sz="1800" dirty="0">
                <a:solidFill>
                  <a:srgbClr val="0432FF"/>
                </a:solidFill>
              </a:rPr>
              <a:t>Classifier</a:t>
            </a:r>
          </a:p>
          <a:p>
            <a:pPr algn="ctr"/>
            <a:r>
              <a:rPr lang="en-US" sz="1800" dirty="0">
                <a:solidFill>
                  <a:srgbClr val="00B050"/>
                </a:solidFill>
              </a:rPr>
              <a:t>Output can be a </a:t>
            </a:r>
            <a:r>
              <a:rPr lang="en-US" sz="1800" dirty="0">
                <a:solidFill>
                  <a:srgbClr val="FF0000"/>
                </a:solidFill>
              </a:rPr>
              <a:t>number </a:t>
            </a:r>
            <a:r>
              <a:rPr lang="en-US" sz="1800" dirty="0">
                <a:solidFill>
                  <a:srgbClr val="00B050"/>
                </a:solidFill>
              </a:rPr>
              <a:t>(or numbers) = </a:t>
            </a:r>
            <a:r>
              <a:rPr lang="en-US" sz="1800" dirty="0">
                <a:solidFill>
                  <a:srgbClr val="0432FF"/>
                </a:solidFill>
              </a:rPr>
              <a:t>Regression</a:t>
            </a:r>
          </a:p>
          <a:p>
            <a:pPr algn="ctr"/>
            <a:r>
              <a:rPr lang="en-US" sz="1800" dirty="0">
                <a:solidFill>
                  <a:srgbClr val="00B050"/>
                </a:solidFill>
              </a:rPr>
              <a:t>Function has to have </a:t>
            </a:r>
            <a:r>
              <a:rPr lang="en-US" sz="1800" dirty="0">
                <a:solidFill>
                  <a:srgbClr val="FF0000"/>
                </a:solidFill>
              </a:rPr>
              <a:t>trainable parameters</a:t>
            </a:r>
            <a:r>
              <a:rPr lang="en-US" sz="1800" dirty="0">
                <a:solidFill>
                  <a:srgbClr val="00B050"/>
                </a:solidFill>
              </a:rPr>
              <a:t>, {</a:t>
            </a:r>
            <a:r>
              <a:rPr lang="en-US" sz="1800" dirty="0" err="1">
                <a:solidFill>
                  <a:srgbClr val="00B050"/>
                </a:solidFill>
              </a:rPr>
              <a:t>w</a:t>
            </a:r>
            <a:r>
              <a:rPr lang="en-US" sz="1800" baseline="-25000" dirty="0" err="1">
                <a:solidFill>
                  <a:srgbClr val="00B050"/>
                </a:solidFill>
              </a:rPr>
              <a:t>j</a:t>
            </a:r>
            <a:r>
              <a:rPr lang="en-US" sz="1800" dirty="0">
                <a:solidFill>
                  <a:srgbClr val="00B050"/>
                </a:solidFill>
              </a:rPr>
              <a:t>}</a:t>
            </a:r>
          </a:p>
          <a:p>
            <a:pPr algn="ctr"/>
            <a:r>
              <a:rPr lang="en-US" sz="1800" dirty="0">
                <a:solidFill>
                  <a:srgbClr val="00B050"/>
                </a:solidFill>
              </a:rPr>
              <a:t>Trained on </a:t>
            </a:r>
            <a:r>
              <a:rPr lang="en-US" sz="1800" dirty="0">
                <a:solidFill>
                  <a:srgbClr val="FF0000"/>
                </a:solidFill>
              </a:rPr>
              <a:t>real data</a:t>
            </a:r>
            <a:r>
              <a:rPr lang="en-US" sz="1800" dirty="0">
                <a:solidFill>
                  <a:srgbClr val="00B050"/>
                </a:solidFill>
              </a:rPr>
              <a:t>: pairs of {x</a:t>
            </a:r>
            <a:r>
              <a:rPr lang="en-US" sz="1800" baseline="-25000" dirty="0">
                <a:solidFill>
                  <a:srgbClr val="00B050"/>
                </a:solidFill>
              </a:rPr>
              <a:t>1</a:t>
            </a:r>
            <a:r>
              <a:rPr lang="en-US" sz="1800" dirty="0">
                <a:solidFill>
                  <a:srgbClr val="00B050"/>
                </a:solidFill>
              </a:rPr>
              <a:t>,x</a:t>
            </a:r>
            <a:r>
              <a:rPr lang="en-US" sz="1800" baseline="-25000" dirty="0">
                <a:solidFill>
                  <a:srgbClr val="00B050"/>
                </a:solidFill>
              </a:rPr>
              <a:t>2</a:t>
            </a:r>
            <a:r>
              <a:rPr lang="en-US" sz="1800" dirty="0">
                <a:solidFill>
                  <a:srgbClr val="00B050"/>
                </a:solidFill>
              </a:rPr>
              <a:t>,x</a:t>
            </a:r>
            <a:r>
              <a:rPr lang="en-US" sz="1800" baseline="-25000" dirty="0">
                <a:solidFill>
                  <a:srgbClr val="00B050"/>
                </a:solidFill>
              </a:rPr>
              <a:t>3</a:t>
            </a:r>
            <a:r>
              <a:rPr lang="en-US" sz="1800" dirty="0">
                <a:solidFill>
                  <a:srgbClr val="00B050"/>
                </a:solidFill>
              </a:rPr>
              <a:t>}, {y}</a:t>
            </a:r>
          </a:p>
          <a:p>
            <a:pPr algn="ctr"/>
            <a:r>
              <a:rPr lang="en-US" sz="1800" dirty="0">
                <a:solidFill>
                  <a:srgbClr val="00B050"/>
                </a:solidFill>
              </a:rPr>
              <a:t>y can also be a </a:t>
            </a:r>
            <a:r>
              <a:rPr lang="en-US" sz="1800" dirty="0">
                <a:solidFill>
                  <a:srgbClr val="FF0000"/>
                </a:solidFill>
              </a:rPr>
              <a:t>vector</a:t>
            </a:r>
            <a:r>
              <a:rPr lang="en-US" sz="1800" dirty="0">
                <a:solidFill>
                  <a:srgbClr val="00B050"/>
                </a:solidFill>
              </a:rPr>
              <a:t> of numbers</a:t>
            </a:r>
          </a:p>
        </p:txBody>
      </p:sp>
    </p:spTree>
    <p:extLst>
      <p:ext uri="{BB962C8B-B14F-4D97-AF65-F5344CB8AC3E}">
        <p14:creationId xmlns:p14="http://schemas.microsoft.com/office/powerpoint/2010/main" val="3484693125"/>
      </p:ext>
    </p:extLst>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5507" y="31665"/>
            <a:ext cx="8958710" cy="1200329"/>
          </a:xfrm>
          <a:prstGeom prst="rect">
            <a:avLst/>
          </a:prstGeom>
        </p:spPr>
        <p:txBody>
          <a:bodyPr wrap="square">
            <a:spAutoFit/>
          </a:bodyPr>
          <a:lstStyle/>
          <a:p>
            <a:pPr algn="ctr"/>
            <a:r>
              <a:rPr lang="en-US" dirty="0">
                <a:solidFill>
                  <a:srgbClr val="0000FF"/>
                </a:solidFill>
              </a:rPr>
              <a:t>Three “tricks” in neural networks</a:t>
            </a:r>
          </a:p>
          <a:p>
            <a:pPr algn="ctr"/>
            <a:r>
              <a:rPr lang="en-US" dirty="0">
                <a:solidFill>
                  <a:srgbClr val="0000FF"/>
                </a:solidFill>
              </a:rPr>
              <a:t>Trick #1. Linear combination of input data with “weights” to be learned</a:t>
            </a:r>
          </a:p>
        </p:txBody>
      </p:sp>
      <p:sp>
        <p:nvSpPr>
          <p:cNvPr id="3" name="TextBox 2">
            <a:extLst>
              <a:ext uri="{FF2B5EF4-FFF2-40B4-BE49-F238E27FC236}">
                <a16:creationId xmlns:a16="http://schemas.microsoft.com/office/drawing/2014/main" id="{1F5EEF4D-21F1-B544-B98A-886052048B37}"/>
              </a:ext>
            </a:extLst>
          </p:cNvPr>
          <p:cNvSpPr txBox="1"/>
          <p:nvPr/>
        </p:nvSpPr>
        <p:spPr>
          <a:xfrm>
            <a:off x="2796486" y="1747561"/>
            <a:ext cx="5744573" cy="523220"/>
          </a:xfrm>
          <a:prstGeom prst="rect">
            <a:avLst/>
          </a:prstGeom>
          <a:noFill/>
        </p:spPr>
        <p:txBody>
          <a:bodyPr wrap="square" rtlCol="0">
            <a:spAutoFit/>
          </a:bodyPr>
          <a:lstStyle/>
          <a:p>
            <a:r>
              <a:rPr lang="en-US" sz="2800" dirty="0"/>
              <a:t>Z = w</a:t>
            </a:r>
            <a:r>
              <a:rPr lang="en-US" sz="2800" baseline="-25000" dirty="0"/>
              <a:t>1</a:t>
            </a:r>
            <a:r>
              <a:rPr lang="en-US" sz="1800" baseline="30000" dirty="0"/>
              <a:t>x </a:t>
            </a:r>
            <a:r>
              <a:rPr lang="en-US" sz="2800" dirty="0"/>
              <a:t>x</a:t>
            </a:r>
            <a:r>
              <a:rPr lang="en-US" sz="2800" baseline="-25000" dirty="0"/>
              <a:t>1  </a:t>
            </a:r>
            <a:r>
              <a:rPr lang="en-US" sz="2800" dirty="0"/>
              <a:t>+  w</a:t>
            </a:r>
            <a:r>
              <a:rPr lang="en-US" sz="2800" baseline="-25000" dirty="0"/>
              <a:t>2</a:t>
            </a:r>
            <a:r>
              <a:rPr lang="en-US" sz="1800" baseline="30000" dirty="0"/>
              <a:t>x </a:t>
            </a:r>
            <a:r>
              <a:rPr lang="en-US" sz="2800" dirty="0"/>
              <a:t>x</a:t>
            </a:r>
            <a:r>
              <a:rPr lang="en-US" sz="2800" baseline="-25000" dirty="0"/>
              <a:t>2  </a:t>
            </a:r>
            <a:r>
              <a:rPr lang="en-US" sz="2800" dirty="0"/>
              <a:t>+  w</a:t>
            </a:r>
            <a:r>
              <a:rPr lang="en-US" sz="2800" baseline="-25000" dirty="0"/>
              <a:t>3</a:t>
            </a:r>
            <a:r>
              <a:rPr lang="en-US" sz="1800" baseline="30000" dirty="0"/>
              <a:t>x </a:t>
            </a:r>
            <a:r>
              <a:rPr lang="en-US" sz="2800" dirty="0"/>
              <a:t>x</a:t>
            </a:r>
            <a:r>
              <a:rPr lang="en-US" sz="2800" baseline="-25000" dirty="0"/>
              <a:t>3</a:t>
            </a:r>
          </a:p>
        </p:txBody>
      </p:sp>
      <p:sp>
        <p:nvSpPr>
          <p:cNvPr id="4" name="TextBox 3">
            <a:extLst>
              <a:ext uri="{FF2B5EF4-FFF2-40B4-BE49-F238E27FC236}">
                <a16:creationId xmlns:a16="http://schemas.microsoft.com/office/drawing/2014/main" id="{FF03F043-6ED4-E74D-8B35-98B2DDEDC5CA}"/>
              </a:ext>
            </a:extLst>
          </p:cNvPr>
          <p:cNvSpPr txBox="1"/>
          <p:nvPr/>
        </p:nvSpPr>
        <p:spPr>
          <a:xfrm>
            <a:off x="3008042" y="2271111"/>
            <a:ext cx="5321461" cy="738664"/>
          </a:xfrm>
          <a:prstGeom prst="rect">
            <a:avLst/>
          </a:prstGeom>
          <a:noFill/>
        </p:spPr>
        <p:txBody>
          <a:bodyPr wrap="square" rtlCol="0">
            <a:spAutoFit/>
          </a:bodyPr>
          <a:lstStyle/>
          <a:p>
            <a:r>
              <a:rPr lang="en-US" sz="1800" dirty="0">
                <a:solidFill>
                  <a:srgbClr val="00B050"/>
                </a:solidFill>
              </a:rPr>
              <a:t>A dot product of vectors </a:t>
            </a:r>
            <a:r>
              <a:rPr lang="en-US" sz="1800" b="1" dirty="0">
                <a:solidFill>
                  <a:srgbClr val="FF0000"/>
                </a:solidFill>
              </a:rPr>
              <a:t>x</a:t>
            </a:r>
            <a:r>
              <a:rPr lang="en-US" sz="1800" dirty="0"/>
              <a:t> </a:t>
            </a:r>
            <a:r>
              <a:rPr lang="en-US" sz="1800" dirty="0">
                <a:solidFill>
                  <a:srgbClr val="00B050"/>
                </a:solidFill>
              </a:rPr>
              <a:t>and</a:t>
            </a:r>
            <a:r>
              <a:rPr lang="en-US" sz="1800" dirty="0"/>
              <a:t> </a:t>
            </a:r>
            <a:r>
              <a:rPr lang="en-US" sz="1800" b="1" dirty="0">
                <a:solidFill>
                  <a:srgbClr val="FF0000"/>
                </a:solidFill>
              </a:rPr>
              <a:t>w</a:t>
            </a:r>
          </a:p>
          <a:p>
            <a:pPr algn="ctr"/>
            <a:r>
              <a:rPr lang="en-US" sz="1800" b="1" dirty="0">
                <a:solidFill>
                  <a:srgbClr val="FF0000"/>
                </a:solidFill>
              </a:rPr>
              <a:t>Z=w </a:t>
            </a:r>
            <a:r>
              <a:rPr lang="en-US" sz="3600" b="1" baseline="16000" dirty="0">
                <a:solidFill>
                  <a:srgbClr val="FF0000"/>
                </a:solidFill>
              </a:rPr>
              <a:t>.</a:t>
            </a:r>
            <a:r>
              <a:rPr lang="en-US" sz="1800" b="1" baseline="30000" dirty="0">
                <a:solidFill>
                  <a:srgbClr val="FF0000"/>
                </a:solidFill>
              </a:rPr>
              <a:t> </a:t>
            </a:r>
            <a:r>
              <a:rPr lang="en-US" sz="1800" b="1" dirty="0">
                <a:solidFill>
                  <a:srgbClr val="FF0000"/>
                </a:solidFill>
              </a:rPr>
              <a:t>x</a:t>
            </a:r>
          </a:p>
        </p:txBody>
      </p:sp>
      <p:sp>
        <p:nvSpPr>
          <p:cNvPr id="5" name="TextBox 4">
            <a:extLst>
              <a:ext uri="{FF2B5EF4-FFF2-40B4-BE49-F238E27FC236}">
                <a16:creationId xmlns:a16="http://schemas.microsoft.com/office/drawing/2014/main" id="{2B12C2F4-6F61-E643-8E47-E29D1D9A604E}"/>
              </a:ext>
            </a:extLst>
          </p:cNvPr>
          <p:cNvSpPr txBox="1"/>
          <p:nvPr/>
        </p:nvSpPr>
        <p:spPr>
          <a:xfrm>
            <a:off x="2584929" y="3093072"/>
            <a:ext cx="5744573" cy="523220"/>
          </a:xfrm>
          <a:prstGeom prst="rect">
            <a:avLst/>
          </a:prstGeom>
          <a:noFill/>
        </p:spPr>
        <p:txBody>
          <a:bodyPr wrap="square" rtlCol="0">
            <a:spAutoFit/>
          </a:bodyPr>
          <a:lstStyle/>
          <a:p>
            <a:r>
              <a:rPr lang="en-US" sz="2800" dirty="0"/>
              <a:t>Z</a:t>
            </a:r>
            <a:r>
              <a:rPr lang="en-US" sz="2800" baseline="-25000" dirty="0"/>
              <a:t>1</a:t>
            </a:r>
            <a:r>
              <a:rPr lang="en-US" sz="2800" dirty="0"/>
              <a:t> = w</a:t>
            </a:r>
            <a:r>
              <a:rPr lang="en-US" sz="2800" baseline="-25000" dirty="0"/>
              <a:t>11</a:t>
            </a:r>
            <a:r>
              <a:rPr lang="en-US" sz="1800" baseline="30000" dirty="0">
                <a:solidFill>
                  <a:srgbClr val="000000"/>
                </a:solidFill>
                <a:latin typeface="Calibri" panose="020F0502020204030204" pitchFamily="34" charset="0"/>
              </a:rPr>
              <a:t>x </a:t>
            </a:r>
            <a:r>
              <a:rPr lang="en-US" sz="2800" dirty="0"/>
              <a:t>x</a:t>
            </a:r>
            <a:r>
              <a:rPr lang="en-US" sz="2800" baseline="-25000" dirty="0"/>
              <a:t>1  </a:t>
            </a:r>
            <a:r>
              <a:rPr lang="en-US" sz="2800" dirty="0"/>
              <a:t>+  w</a:t>
            </a:r>
            <a:r>
              <a:rPr lang="en-US" sz="2800" baseline="-25000" dirty="0"/>
              <a:t>12</a:t>
            </a:r>
            <a:r>
              <a:rPr lang="en-US" sz="1800" baseline="30000" dirty="0">
                <a:solidFill>
                  <a:srgbClr val="000000"/>
                </a:solidFill>
                <a:latin typeface="Calibri" panose="020F0502020204030204" pitchFamily="34" charset="0"/>
              </a:rPr>
              <a:t>x </a:t>
            </a:r>
            <a:r>
              <a:rPr lang="en-US" sz="2800" dirty="0"/>
              <a:t>x</a:t>
            </a:r>
            <a:r>
              <a:rPr lang="en-US" sz="2800" baseline="-25000" dirty="0"/>
              <a:t>2  </a:t>
            </a:r>
            <a:r>
              <a:rPr lang="en-US" sz="2800" dirty="0"/>
              <a:t>+  w</a:t>
            </a:r>
            <a:r>
              <a:rPr lang="en-US" sz="2800" baseline="-25000" dirty="0"/>
              <a:t>13</a:t>
            </a:r>
            <a:r>
              <a:rPr lang="en-US" sz="1800" baseline="30000" dirty="0">
                <a:solidFill>
                  <a:srgbClr val="000000"/>
                </a:solidFill>
                <a:latin typeface="Calibri" panose="020F0502020204030204" pitchFamily="34" charset="0"/>
              </a:rPr>
              <a:t>x </a:t>
            </a:r>
            <a:r>
              <a:rPr lang="en-US" sz="2800" dirty="0"/>
              <a:t>x</a:t>
            </a:r>
            <a:r>
              <a:rPr lang="en-US" sz="2800" baseline="-25000" dirty="0"/>
              <a:t>3</a:t>
            </a:r>
          </a:p>
        </p:txBody>
      </p:sp>
      <p:sp>
        <p:nvSpPr>
          <p:cNvPr id="6" name="TextBox 5">
            <a:extLst>
              <a:ext uri="{FF2B5EF4-FFF2-40B4-BE49-F238E27FC236}">
                <a16:creationId xmlns:a16="http://schemas.microsoft.com/office/drawing/2014/main" id="{25513CBA-118B-004E-88F2-04E1176BFD3A}"/>
              </a:ext>
            </a:extLst>
          </p:cNvPr>
          <p:cNvSpPr txBox="1"/>
          <p:nvPr/>
        </p:nvSpPr>
        <p:spPr>
          <a:xfrm>
            <a:off x="2584930" y="3568587"/>
            <a:ext cx="5744573" cy="523220"/>
          </a:xfrm>
          <a:prstGeom prst="rect">
            <a:avLst/>
          </a:prstGeom>
          <a:noFill/>
        </p:spPr>
        <p:txBody>
          <a:bodyPr wrap="square" rtlCol="0">
            <a:spAutoFit/>
          </a:bodyPr>
          <a:lstStyle/>
          <a:p>
            <a:r>
              <a:rPr lang="en-US" sz="2800" dirty="0"/>
              <a:t>Z</a:t>
            </a:r>
            <a:r>
              <a:rPr lang="en-US" sz="2800" baseline="-25000" dirty="0"/>
              <a:t>2</a:t>
            </a:r>
            <a:r>
              <a:rPr lang="en-US" sz="2800" dirty="0"/>
              <a:t> = w</a:t>
            </a:r>
            <a:r>
              <a:rPr lang="en-US" sz="2800" baseline="-25000" dirty="0"/>
              <a:t>21</a:t>
            </a:r>
            <a:r>
              <a:rPr lang="en-US" sz="1800" baseline="30000" dirty="0">
                <a:solidFill>
                  <a:srgbClr val="000000"/>
                </a:solidFill>
                <a:latin typeface="Calibri" panose="020F0502020204030204" pitchFamily="34" charset="0"/>
              </a:rPr>
              <a:t>x </a:t>
            </a:r>
            <a:r>
              <a:rPr lang="en-US" sz="2800" dirty="0"/>
              <a:t>x</a:t>
            </a:r>
            <a:r>
              <a:rPr lang="en-US" sz="2800" baseline="-25000" dirty="0"/>
              <a:t>1  </a:t>
            </a:r>
            <a:r>
              <a:rPr lang="en-US" sz="2800" dirty="0"/>
              <a:t>+  w</a:t>
            </a:r>
            <a:r>
              <a:rPr lang="en-US" sz="2800" baseline="-25000" dirty="0"/>
              <a:t>22</a:t>
            </a:r>
            <a:r>
              <a:rPr lang="en-US" sz="1800" baseline="30000" dirty="0">
                <a:solidFill>
                  <a:srgbClr val="000000"/>
                </a:solidFill>
                <a:latin typeface="Calibri" panose="020F0502020204030204" pitchFamily="34" charset="0"/>
              </a:rPr>
              <a:t>x</a:t>
            </a:r>
            <a:r>
              <a:rPr lang="en-US" sz="2800" baseline="30000" dirty="0">
                <a:solidFill>
                  <a:srgbClr val="000000"/>
                </a:solidFill>
                <a:latin typeface="Calibri" panose="020F0502020204030204" pitchFamily="34" charset="0"/>
              </a:rPr>
              <a:t> </a:t>
            </a:r>
            <a:r>
              <a:rPr lang="en-US" sz="2800" dirty="0"/>
              <a:t>x</a:t>
            </a:r>
            <a:r>
              <a:rPr lang="en-US" sz="2800" baseline="-25000" dirty="0"/>
              <a:t>2  </a:t>
            </a:r>
            <a:r>
              <a:rPr lang="en-US" sz="2800" dirty="0"/>
              <a:t>+  w</a:t>
            </a:r>
            <a:r>
              <a:rPr lang="en-US" sz="2800" baseline="-25000" dirty="0"/>
              <a:t>23</a:t>
            </a:r>
            <a:r>
              <a:rPr lang="en-US" sz="1800" baseline="30000" dirty="0">
                <a:solidFill>
                  <a:srgbClr val="000000"/>
                </a:solidFill>
                <a:latin typeface="Calibri" panose="020F0502020204030204" pitchFamily="34" charset="0"/>
              </a:rPr>
              <a:t>x </a:t>
            </a:r>
            <a:r>
              <a:rPr lang="en-US" sz="2800" dirty="0"/>
              <a:t>x</a:t>
            </a:r>
            <a:r>
              <a:rPr lang="en-US" sz="2800" baseline="-25000" dirty="0"/>
              <a:t>3</a:t>
            </a:r>
          </a:p>
        </p:txBody>
      </p:sp>
      <p:sp>
        <p:nvSpPr>
          <p:cNvPr id="7" name="TextBox 6">
            <a:extLst>
              <a:ext uri="{FF2B5EF4-FFF2-40B4-BE49-F238E27FC236}">
                <a16:creationId xmlns:a16="http://schemas.microsoft.com/office/drawing/2014/main" id="{15B5544B-7674-9149-90D3-535310BC1662}"/>
              </a:ext>
            </a:extLst>
          </p:cNvPr>
          <p:cNvSpPr txBox="1"/>
          <p:nvPr/>
        </p:nvSpPr>
        <p:spPr>
          <a:xfrm>
            <a:off x="1999193" y="4335587"/>
            <a:ext cx="7339157" cy="646331"/>
          </a:xfrm>
          <a:prstGeom prst="rect">
            <a:avLst/>
          </a:prstGeom>
          <a:noFill/>
        </p:spPr>
        <p:txBody>
          <a:bodyPr wrap="square" rtlCol="0">
            <a:spAutoFit/>
          </a:bodyPr>
          <a:lstStyle/>
          <a:p>
            <a:r>
              <a:rPr lang="en-US" sz="1800" dirty="0">
                <a:solidFill>
                  <a:srgbClr val="00B050"/>
                </a:solidFill>
              </a:rPr>
              <a:t>Matrix multiplication of vector </a:t>
            </a:r>
            <a:r>
              <a:rPr lang="en-US" sz="1800" b="1" dirty="0">
                <a:solidFill>
                  <a:srgbClr val="FF0000"/>
                </a:solidFill>
              </a:rPr>
              <a:t>x</a:t>
            </a:r>
            <a:r>
              <a:rPr lang="en-US" sz="1800" dirty="0"/>
              <a:t> </a:t>
            </a:r>
            <a:r>
              <a:rPr lang="en-US" sz="1800" dirty="0">
                <a:solidFill>
                  <a:srgbClr val="00B050"/>
                </a:solidFill>
              </a:rPr>
              <a:t>and matrix </a:t>
            </a:r>
            <a:r>
              <a:rPr lang="en-US" sz="1800" b="1" dirty="0">
                <a:solidFill>
                  <a:srgbClr val="FF0000"/>
                </a:solidFill>
              </a:rPr>
              <a:t>w</a:t>
            </a:r>
          </a:p>
          <a:p>
            <a:pPr algn="ctr"/>
            <a:r>
              <a:rPr lang="en-US" sz="1800" b="1" dirty="0">
                <a:solidFill>
                  <a:srgbClr val="FF0000"/>
                </a:solidFill>
              </a:rPr>
              <a:t>Z=</a:t>
            </a:r>
            <a:r>
              <a:rPr lang="en-US" sz="1800" b="1" dirty="0" err="1">
                <a:solidFill>
                  <a:srgbClr val="FF0000"/>
                </a:solidFill>
              </a:rPr>
              <a:t>wx</a:t>
            </a:r>
            <a:endParaRPr lang="en-US" sz="1800" b="1" dirty="0">
              <a:solidFill>
                <a:srgbClr val="FF0000"/>
              </a:solidFill>
            </a:endParaRPr>
          </a:p>
        </p:txBody>
      </p:sp>
      <p:sp>
        <p:nvSpPr>
          <p:cNvPr id="8" name="TextBox 7">
            <a:extLst>
              <a:ext uri="{FF2B5EF4-FFF2-40B4-BE49-F238E27FC236}">
                <a16:creationId xmlns:a16="http://schemas.microsoft.com/office/drawing/2014/main" id="{A0FEFE9D-CE73-A64E-8189-C5D5CDE8660E}"/>
              </a:ext>
            </a:extLst>
          </p:cNvPr>
          <p:cNvSpPr txBox="1"/>
          <p:nvPr/>
        </p:nvSpPr>
        <p:spPr>
          <a:xfrm>
            <a:off x="88009" y="1652678"/>
            <a:ext cx="1805651" cy="1569660"/>
          </a:xfrm>
          <a:prstGeom prst="rect">
            <a:avLst/>
          </a:prstGeom>
          <a:noFill/>
          <a:ln>
            <a:solidFill>
              <a:srgbClr val="FF0000"/>
            </a:solidFill>
          </a:ln>
        </p:spPr>
        <p:txBody>
          <a:bodyPr wrap="square" rtlCol="0">
            <a:spAutoFit/>
          </a:bodyPr>
          <a:lstStyle/>
          <a:p>
            <a:pPr algn="ctr"/>
            <a:r>
              <a:rPr lang="en-US" dirty="0"/>
              <a:t>Inputs</a:t>
            </a:r>
          </a:p>
          <a:p>
            <a:pPr algn="ctr"/>
            <a:r>
              <a:rPr lang="en-US" dirty="0"/>
              <a:t>x</a:t>
            </a:r>
            <a:r>
              <a:rPr lang="en-US" baseline="-25000" dirty="0"/>
              <a:t>1</a:t>
            </a:r>
          </a:p>
          <a:p>
            <a:pPr algn="ctr"/>
            <a:r>
              <a:rPr lang="en-US" dirty="0"/>
              <a:t>x</a:t>
            </a:r>
            <a:r>
              <a:rPr lang="en-US" baseline="-25000" dirty="0"/>
              <a:t>2</a:t>
            </a:r>
          </a:p>
          <a:p>
            <a:pPr algn="ctr"/>
            <a:r>
              <a:rPr lang="en-US" dirty="0"/>
              <a:t>x</a:t>
            </a:r>
            <a:r>
              <a:rPr lang="en-US" baseline="-25000" dirty="0"/>
              <a:t>3</a:t>
            </a:r>
          </a:p>
        </p:txBody>
      </p:sp>
    </p:spTree>
    <p:extLst>
      <p:ext uri="{BB962C8B-B14F-4D97-AF65-F5344CB8AC3E}">
        <p14:creationId xmlns:p14="http://schemas.microsoft.com/office/powerpoint/2010/main" val="1765735132"/>
      </p:ext>
    </p:extLst>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37537" y="268597"/>
            <a:ext cx="7431586" cy="553998"/>
          </a:xfrm>
          <a:prstGeom prst="rect">
            <a:avLst/>
          </a:prstGeom>
        </p:spPr>
        <p:txBody>
          <a:bodyPr wrap="none">
            <a:spAutoFit/>
          </a:bodyPr>
          <a:lstStyle/>
          <a:p>
            <a:r>
              <a:rPr lang="en-US" sz="3000" dirty="0">
                <a:solidFill>
                  <a:srgbClr val="0000FF"/>
                </a:solidFill>
              </a:rPr>
              <a:t>Trick #2. Apply an “Activation Function” </a:t>
            </a:r>
            <a:r>
              <a:rPr lang="en-US" sz="3000" dirty="0">
                <a:solidFill>
                  <a:srgbClr val="FF0000"/>
                </a:solidFill>
              </a:rPr>
              <a:t>(</a:t>
            </a:r>
            <a:r>
              <a:rPr lang="en-US" sz="3000" dirty="0">
                <a:solidFill>
                  <a:srgbClr val="FF0000"/>
                </a:solidFill>
                <a:latin typeface="Symbol" pitchFamily="2" charset="2"/>
              </a:rPr>
              <a:t>s</a:t>
            </a:r>
            <a:r>
              <a:rPr lang="en-US" sz="3000" dirty="0">
                <a:solidFill>
                  <a:srgbClr val="FF0000"/>
                </a:solidFill>
              </a:rPr>
              <a:t>)</a:t>
            </a:r>
          </a:p>
        </p:txBody>
      </p:sp>
      <p:sp>
        <p:nvSpPr>
          <p:cNvPr id="3" name="TextBox 2">
            <a:extLst>
              <a:ext uri="{FF2B5EF4-FFF2-40B4-BE49-F238E27FC236}">
                <a16:creationId xmlns:a16="http://schemas.microsoft.com/office/drawing/2014/main" id="{56A946FE-E134-C142-A623-CF6CFC98B9BE}"/>
              </a:ext>
            </a:extLst>
          </p:cNvPr>
          <p:cNvSpPr txBox="1"/>
          <p:nvPr/>
        </p:nvSpPr>
        <p:spPr>
          <a:xfrm>
            <a:off x="2465848" y="3001437"/>
            <a:ext cx="1978574" cy="461665"/>
          </a:xfrm>
          <a:prstGeom prst="rect">
            <a:avLst/>
          </a:prstGeom>
          <a:noFill/>
        </p:spPr>
        <p:txBody>
          <a:bodyPr wrap="square" rtlCol="0">
            <a:spAutoFit/>
          </a:bodyPr>
          <a:lstStyle/>
          <a:p>
            <a:r>
              <a:rPr lang="en-US" sz="1200" dirty="0">
                <a:sym typeface="Wingdings" pitchFamily="2" charset="2"/>
              </a:rPr>
              <a:t>numbers between 0 and 1</a:t>
            </a:r>
          </a:p>
          <a:p>
            <a:r>
              <a:rPr lang="en-US" sz="1200" dirty="0">
                <a:sym typeface="Wingdings" pitchFamily="2" charset="2"/>
              </a:rPr>
              <a:t>or between -1 and 1</a:t>
            </a:r>
          </a:p>
        </p:txBody>
      </p:sp>
      <p:sp>
        <p:nvSpPr>
          <p:cNvPr id="6" name="Rectangle 5">
            <a:extLst>
              <a:ext uri="{FF2B5EF4-FFF2-40B4-BE49-F238E27FC236}">
                <a16:creationId xmlns:a16="http://schemas.microsoft.com/office/drawing/2014/main" id="{F5289209-D1A0-0B41-99B2-163DC7F1213F}"/>
              </a:ext>
            </a:extLst>
          </p:cNvPr>
          <p:cNvSpPr/>
          <p:nvPr/>
        </p:nvSpPr>
        <p:spPr>
          <a:xfrm>
            <a:off x="2236729" y="1630364"/>
            <a:ext cx="451413" cy="600164"/>
          </a:xfrm>
          <a:prstGeom prst="rect">
            <a:avLst/>
          </a:prstGeom>
          <a:ln>
            <a:solidFill>
              <a:srgbClr val="FF0000"/>
            </a:solidFill>
          </a:ln>
        </p:spPr>
        <p:txBody>
          <a:bodyPr wrap="square">
            <a:spAutoFit/>
          </a:bodyPr>
          <a:lstStyle/>
          <a:p>
            <a:r>
              <a:rPr lang="en-US" sz="3300" dirty="0">
                <a:solidFill>
                  <a:srgbClr val="FF0000"/>
                </a:solidFill>
                <a:latin typeface="Symbol" pitchFamily="2" charset="2"/>
              </a:rPr>
              <a:t>s</a:t>
            </a:r>
            <a:endParaRPr lang="en-US" sz="3300" dirty="0">
              <a:solidFill>
                <a:srgbClr val="FF0000"/>
              </a:solidFill>
            </a:endParaRPr>
          </a:p>
        </p:txBody>
      </p:sp>
      <p:sp>
        <p:nvSpPr>
          <p:cNvPr id="4" name="TextBox 3">
            <a:extLst>
              <a:ext uri="{FF2B5EF4-FFF2-40B4-BE49-F238E27FC236}">
                <a16:creationId xmlns:a16="http://schemas.microsoft.com/office/drawing/2014/main" id="{57509B46-3520-8E98-637D-8AB5318CA9E3}"/>
              </a:ext>
            </a:extLst>
          </p:cNvPr>
          <p:cNvSpPr txBox="1"/>
          <p:nvPr/>
        </p:nvSpPr>
        <p:spPr>
          <a:xfrm>
            <a:off x="-7780" y="1603418"/>
            <a:ext cx="1039226" cy="1200329"/>
          </a:xfrm>
          <a:prstGeom prst="rect">
            <a:avLst/>
          </a:prstGeom>
          <a:noFill/>
          <a:ln>
            <a:noFill/>
          </a:ln>
        </p:spPr>
        <p:txBody>
          <a:bodyPr wrap="square" rtlCol="0">
            <a:spAutoFit/>
          </a:bodyPr>
          <a:lstStyle/>
          <a:p>
            <a:pPr algn="ctr"/>
            <a:r>
              <a:rPr lang="en-US" sz="1800" b="1" dirty="0"/>
              <a:t>Inputs</a:t>
            </a:r>
          </a:p>
          <a:p>
            <a:pPr algn="ctr"/>
            <a:r>
              <a:rPr lang="en-US" sz="1800" dirty="0"/>
              <a:t>x</a:t>
            </a:r>
            <a:r>
              <a:rPr lang="en-US" sz="1800" baseline="-25000" dirty="0"/>
              <a:t>1</a:t>
            </a:r>
          </a:p>
          <a:p>
            <a:pPr algn="ctr"/>
            <a:r>
              <a:rPr lang="en-US" sz="1800" dirty="0"/>
              <a:t>x</a:t>
            </a:r>
            <a:r>
              <a:rPr lang="en-US" sz="1800" baseline="-25000" dirty="0"/>
              <a:t>2</a:t>
            </a:r>
          </a:p>
          <a:p>
            <a:pPr algn="ctr"/>
            <a:r>
              <a:rPr lang="en-US" sz="1800" dirty="0"/>
              <a:t>x</a:t>
            </a:r>
            <a:r>
              <a:rPr lang="en-US" sz="1800" baseline="-25000" dirty="0"/>
              <a:t>3</a:t>
            </a:r>
          </a:p>
        </p:txBody>
      </p:sp>
      <p:sp>
        <p:nvSpPr>
          <p:cNvPr id="8" name="TextBox 7">
            <a:extLst>
              <a:ext uri="{FF2B5EF4-FFF2-40B4-BE49-F238E27FC236}">
                <a16:creationId xmlns:a16="http://schemas.microsoft.com/office/drawing/2014/main" id="{1DAFBE37-A6E4-556C-AC82-EB32082E09AF}"/>
              </a:ext>
            </a:extLst>
          </p:cNvPr>
          <p:cNvSpPr txBox="1"/>
          <p:nvPr/>
        </p:nvSpPr>
        <p:spPr>
          <a:xfrm>
            <a:off x="1489802" y="2070766"/>
            <a:ext cx="451413" cy="646331"/>
          </a:xfrm>
          <a:prstGeom prst="rect">
            <a:avLst/>
          </a:prstGeom>
          <a:noFill/>
        </p:spPr>
        <p:txBody>
          <a:bodyPr wrap="square">
            <a:spAutoFit/>
          </a:bodyPr>
          <a:lstStyle/>
          <a:p>
            <a:r>
              <a:rPr lang="en-US" sz="1800" dirty="0">
                <a:sym typeface="Wingdings" pitchFamily="2" charset="2"/>
              </a:rPr>
              <a:t>Z</a:t>
            </a:r>
            <a:r>
              <a:rPr lang="en-US" sz="1800" baseline="-25000" dirty="0">
                <a:sym typeface="Wingdings" pitchFamily="2" charset="2"/>
              </a:rPr>
              <a:t>1</a:t>
            </a:r>
            <a:endParaRPr lang="en-US" sz="1800" dirty="0">
              <a:sym typeface="Wingdings" pitchFamily="2" charset="2"/>
            </a:endParaRPr>
          </a:p>
          <a:p>
            <a:r>
              <a:rPr lang="en-US" sz="1800" dirty="0">
                <a:sym typeface="Wingdings" pitchFamily="2" charset="2"/>
              </a:rPr>
              <a:t>Z</a:t>
            </a:r>
            <a:r>
              <a:rPr lang="en-US" sz="1800" baseline="-25000" dirty="0">
                <a:sym typeface="Wingdings" pitchFamily="2" charset="2"/>
              </a:rPr>
              <a:t>2</a:t>
            </a:r>
            <a:endParaRPr lang="en-US" sz="1800" dirty="0"/>
          </a:p>
        </p:txBody>
      </p:sp>
      <p:cxnSp>
        <p:nvCxnSpPr>
          <p:cNvPr id="12" name="Straight Arrow Connector 11">
            <a:extLst>
              <a:ext uri="{FF2B5EF4-FFF2-40B4-BE49-F238E27FC236}">
                <a16:creationId xmlns:a16="http://schemas.microsoft.com/office/drawing/2014/main" id="{041BD5FA-5579-B15B-8154-F192E123788D}"/>
              </a:ext>
            </a:extLst>
          </p:cNvPr>
          <p:cNvCxnSpPr/>
          <p:nvPr/>
        </p:nvCxnSpPr>
        <p:spPr>
          <a:xfrm>
            <a:off x="2236729" y="2418810"/>
            <a:ext cx="417786"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9FBC4204-E8C0-A73B-21D2-6336CC87E52D}"/>
              </a:ext>
            </a:extLst>
          </p:cNvPr>
          <p:cNvSpPr txBox="1"/>
          <p:nvPr/>
        </p:nvSpPr>
        <p:spPr>
          <a:xfrm>
            <a:off x="3003722" y="2032085"/>
            <a:ext cx="451413" cy="646331"/>
          </a:xfrm>
          <a:prstGeom prst="rect">
            <a:avLst/>
          </a:prstGeom>
          <a:noFill/>
        </p:spPr>
        <p:txBody>
          <a:bodyPr wrap="square">
            <a:spAutoFit/>
          </a:bodyPr>
          <a:lstStyle/>
          <a:p>
            <a:r>
              <a:rPr lang="en-US" sz="1800" dirty="0">
                <a:sym typeface="Wingdings" pitchFamily="2" charset="2"/>
              </a:rPr>
              <a:t>H</a:t>
            </a:r>
            <a:r>
              <a:rPr lang="en-US" sz="1800" baseline="-25000" dirty="0">
                <a:sym typeface="Wingdings" pitchFamily="2" charset="2"/>
              </a:rPr>
              <a:t>1</a:t>
            </a:r>
            <a:endParaRPr lang="en-US" sz="1800" dirty="0">
              <a:sym typeface="Wingdings" pitchFamily="2" charset="2"/>
            </a:endParaRPr>
          </a:p>
          <a:p>
            <a:r>
              <a:rPr lang="en-US" sz="1800" dirty="0">
                <a:sym typeface="Wingdings" pitchFamily="2" charset="2"/>
              </a:rPr>
              <a:t>H</a:t>
            </a:r>
            <a:r>
              <a:rPr lang="en-US" sz="1800" baseline="-25000" dirty="0">
                <a:sym typeface="Wingdings" pitchFamily="2" charset="2"/>
              </a:rPr>
              <a:t>2</a:t>
            </a:r>
            <a:endParaRPr lang="en-US" sz="1800" dirty="0"/>
          </a:p>
        </p:txBody>
      </p:sp>
      <p:cxnSp>
        <p:nvCxnSpPr>
          <p:cNvPr id="14" name="Straight Arrow Connector 13">
            <a:extLst>
              <a:ext uri="{FF2B5EF4-FFF2-40B4-BE49-F238E27FC236}">
                <a16:creationId xmlns:a16="http://schemas.microsoft.com/office/drawing/2014/main" id="{8596C5EC-01DF-F849-62C4-E725AF4CB547}"/>
              </a:ext>
            </a:extLst>
          </p:cNvPr>
          <p:cNvCxnSpPr/>
          <p:nvPr/>
        </p:nvCxnSpPr>
        <p:spPr>
          <a:xfrm>
            <a:off x="918243" y="2496689"/>
            <a:ext cx="41778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06223A8-3B72-3AC3-27E2-8308A21CD7EE}"/>
              </a:ext>
            </a:extLst>
          </p:cNvPr>
          <p:cNvSpPr/>
          <p:nvPr/>
        </p:nvSpPr>
        <p:spPr>
          <a:xfrm>
            <a:off x="908159" y="1635635"/>
            <a:ext cx="451413" cy="600164"/>
          </a:xfrm>
          <a:prstGeom prst="rect">
            <a:avLst/>
          </a:prstGeom>
          <a:ln>
            <a:solidFill>
              <a:srgbClr val="0432FF"/>
            </a:solidFill>
          </a:ln>
        </p:spPr>
        <p:txBody>
          <a:bodyPr wrap="square">
            <a:spAutoFit/>
          </a:bodyPr>
          <a:lstStyle/>
          <a:p>
            <a:r>
              <a:rPr lang="en-US" sz="3300" dirty="0">
                <a:solidFill>
                  <a:srgbClr val="0432FF"/>
                </a:solidFill>
                <a:latin typeface="Arial" panose="020B0604020202020204" pitchFamily="34" charset="0"/>
                <a:cs typeface="Arial" panose="020B0604020202020204" pitchFamily="34" charset="0"/>
              </a:rPr>
              <a:t>w</a:t>
            </a:r>
          </a:p>
        </p:txBody>
      </p:sp>
      <p:pic>
        <p:nvPicPr>
          <p:cNvPr id="9" name="Picture 8" descr="A diagram of functions and functions&#10;&#10;AI-generated content may be incorrect.">
            <a:extLst>
              <a:ext uri="{FF2B5EF4-FFF2-40B4-BE49-F238E27FC236}">
                <a16:creationId xmlns:a16="http://schemas.microsoft.com/office/drawing/2014/main" id="{EA48D1D2-8094-A68A-E18F-213F6F5C81A6}"/>
              </a:ext>
            </a:extLst>
          </p:cNvPr>
          <p:cNvPicPr>
            <a:picLocks noChangeAspect="1"/>
          </p:cNvPicPr>
          <p:nvPr/>
        </p:nvPicPr>
        <p:blipFill>
          <a:blip r:embed="rId2"/>
          <a:stretch>
            <a:fillRect/>
          </a:stretch>
        </p:blipFill>
        <p:spPr>
          <a:xfrm>
            <a:off x="4572000" y="1582089"/>
            <a:ext cx="4630589" cy="2397148"/>
          </a:xfrm>
          <a:prstGeom prst="rect">
            <a:avLst/>
          </a:prstGeom>
        </p:spPr>
      </p:pic>
    </p:spTree>
    <p:extLst>
      <p:ext uri="{BB962C8B-B14F-4D97-AF65-F5344CB8AC3E}">
        <p14:creationId xmlns:p14="http://schemas.microsoft.com/office/powerpoint/2010/main" val="909900164"/>
      </p:ext>
    </p:extLst>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C85F69A-298D-1B44-82F0-29163F05870E}"/>
              </a:ext>
            </a:extLst>
          </p:cNvPr>
          <p:cNvSpPr/>
          <p:nvPr/>
        </p:nvSpPr>
        <p:spPr>
          <a:xfrm>
            <a:off x="1059583" y="-2223"/>
            <a:ext cx="7287896" cy="830997"/>
          </a:xfrm>
          <a:prstGeom prst="rect">
            <a:avLst/>
          </a:prstGeom>
        </p:spPr>
        <p:txBody>
          <a:bodyPr wrap="square">
            <a:spAutoFit/>
          </a:bodyPr>
          <a:lstStyle/>
          <a:p>
            <a:pPr algn="ctr"/>
            <a:r>
              <a:rPr lang="en-US" dirty="0">
                <a:solidFill>
                  <a:srgbClr val="0000FF"/>
                </a:solidFill>
              </a:rPr>
              <a:t>Trick #3. Multiple layers, possibly scaling the number of dimensions up or down + recycling</a:t>
            </a:r>
          </a:p>
        </p:txBody>
      </p:sp>
      <p:sp>
        <p:nvSpPr>
          <p:cNvPr id="4" name="TextBox 3">
            <a:extLst>
              <a:ext uri="{FF2B5EF4-FFF2-40B4-BE49-F238E27FC236}">
                <a16:creationId xmlns:a16="http://schemas.microsoft.com/office/drawing/2014/main" id="{8E315783-54DD-F04B-A8CB-D8913A03B95A}"/>
              </a:ext>
            </a:extLst>
          </p:cNvPr>
          <p:cNvSpPr txBox="1"/>
          <p:nvPr/>
        </p:nvSpPr>
        <p:spPr>
          <a:xfrm>
            <a:off x="53037" y="1334599"/>
            <a:ext cx="847246" cy="1200329"/>
          </a:xfrm>
          <a:prstGeom prst="rect">
            <a:avLst/>
          </a:prstGeom>
          <a:noFill/>
          <a:ln>
            <a:solidFill>
              <a:srgbClr val="FF0000"/>
            </a:solidFill>
          </a:ln>
        </p:spPr>
        <p:txBody>
          <a:bodyPr wrap="square" rtlCol="0">
            <a:spAutoFit/>
          </a:bodyPr>
          <a:lstStyle/>
          <a:p>
            <a:pPr algn="ctr"/>
            <a:r>
              <a:rPr lang="en-US" sz="1800" dirty="0"/>
              <a:t>Inputs</a:t>
            </a:r>
          </a:p>
          <a:p>
            <a:pPr algn="ctr"/>
            <a:r>
              <a:rPr lang="en-US" sz="1800" dirty="0"/>
              <a:t>x</a:t>
            </a:r>
            <a:r>
              <a:rPr lang="en-US" sz="1800" baseline="-25000" dirty="0"/>
              <a:t>1</a:t>
            </a:r>
          </a:p>
          <a:p>
            <a:pPr algn="ctr"/>
            <a:r>
              <a:rPr lang="en-US" sz="1800" dirty="0"/>
              <a:t>x</a:t>
            </a:r>
            <a:r>
              <a:rPr lang="en-US" sz="1800" baseline="-25000" dirty="0"/>
              <a:t>2</a:t>
            </a:r>
          </a:p>
          <a:p>
            <a:pPr algn="ctr"/>
            <a:r>
              <a:rPr lang="en-US" sz="1800" dirty="0"/>
              <a:t>x</a:t>
            </a:r>
            <a:r>
              <a:rPr lang="en-US" sz="1800" baseline="-25000" dirty="0"/>
              <a:t>3</a:t>
            </a:r>
          </a:p>
        </p:txBody>
      </p:sp>
      <p:sp>
        <p:nvSpPr>
          <p:cNvPr id="6" name="TextBox 5">
            <a:extLst>
              <a:ext uri="{FF2B5EF4-FFF2-40B4-BE49-F238E27FC236}">
                <a16:creationId xmlns:a16="http://schemas.microsoft.com/office/drawing/2014/main" id="{D80CCE6A-78D0-FB41-96CD-F65914339252}"/>
              </a:ext>
            </a:extLst>
          </p:cNvPr>
          <p:cNvSpPr txBox="1"/>
          <p:nvPr/>
        </p:nvSpPr>
        <p:spPr>
          <a:xfrm>
            <a:off x="6548919" y="1489782"/>
            <a:ext cx="2074507" cy="738664"/>
          </a:xfrm>
          <a:prstGeom prst="rect">
            <a:avLst/>
          </a:prstGeom>
          <a:noFill/>
          <a:ln>
            <a:solidFill>
              <a:srgbClr val="FF0000"/>
            </a:solidFill>
          </a:ln>
        </p:spPr>
        <p:txBody>
          <a:bodyPr wrap="square" rtlCol="0">
            <a:spAutoFit/>
          </a:bodyPr>
          <a:lstStyle/>
          <a:p>
            <a:pPr algn="ctr"/>
            <a:r>
              <a:rPr lang="en-US" sz="2100" dirty="0"/>
              <a:t>Output</a:t>
            </a:r>
          </a:p>
          <a:p>
            <a:pPr algn="ctr"/>
            <a:r>
              <a:rPr lang="en-US" sz="2100" dirty="0"/>
              <a:t>y</a:t>
            </a:r>
          </a:p>
        </p:txBody>
      </p:sp>
      <p:sp>
        <p:nvSpPr>
          <p:cNvPr id="7" name="Right Arrow 6">
            <a:extLst>
              <a:ext uri="{FF2B5EF4-FFF2-40B4-BE49-F238E27FC236}">
                <a16:creationId xmlns:a16="http://schemas.microsoft.com/office/drawing/2014/main" id="{CEA9BE1F-3E41-B349-8C87-E444570B38E5}"/>
              </a:ext>
            </a:extLst>
          </p:cNvPr>
          <p:cNvSpPr/>
          <p:nvPr/>
        </p:nvSpPr>
        <p:spPr>
          <a:xfrm>
            <a:off x="1007003" y="1661127"/>
            <a:ext cx="649628" cy="3488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ight Arrow 7">
            <a:extLst>
              <a:ext uri="{FF2B5EF4-FFF2-40B4-BE49-F238E27FC236}">
                <a16:creationId xmlns:a16="http://schemas.microsoft.com/office/drawing/2014/main" id="{4A783168-6871-2D43-B829-9BAC2B4DC3C3}"/>
              </a:ext>
            </a:extLst>
          </p:cNvPr>
          <p:cNvSpPr/>
          <p:nvPr/>
        </p:nvSpPr>
        <p:spPr>
          <a:xfrm>
            <a:off x="5531893" y="1693256"/>
            <a:ext cx="668439" cy="3432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TextBox 11">
            <a:extLst>
              <a:ext uri="{FF2B5EF4-FFF2-40B4-BE49-F238E27FC236}">
                <a16:creationId xmlns:a16="http://schemas.microsoft.com/office/drawing/2014/main" id="{A7B8C648-7501-8348-915A-FB44DA7CD04F}"/>
              </a:ext>
            </a:extLst>
          </p:cNvPr>
          <p:cNvSpPr txBox="1"/>
          <p:nvPr/>
        </p:nvSpPr>
        <p:spPr>
          <a:xfrm>
            <a:off x="152400" y="3259206"/>
            <a:ext cx="4618360" cy="1477328"/>
          </a:xfrm>
          <a:prstGeom prst="rect">
            <a:avLst/>
          </a:prstGeom>
          <a:noFill/>
          <a:ln>
            <a:solidFill>
              <a:srgbClr val="FF0000"/>
            </a:solidFill>
          </a:ln>
        </p:spPr>
        <p:txBody>
          <a:bodyPr wrap="square" rtlCol="0">
            <a:spAutoFit/>
          </a:bodyPr>
          <a:lstStyle/>
          <a:p>
            <a:r>
              <a:rPr lang="en-US" sz="1800" b="1" dirty="0"/>
              <a:t>Learn the weights </a:t>
            </a:r>
            <a:r>
              <a:rPr lang="en-US" sz="1800" b="1" dirty="0" err="1"/>
              <a:t>w</a:t>
            </a:r>
            <a:r>
              <a:rPr lang="en-US" sz="1800" b="1" baseline="-25000" dirty="0" err="1"/>
              <a:t>A</a:t>
            </a:r>
            <a:r>
              <a:rPr lang="en-US" sz="1800" b="1" dirty="0"/>
              <a:t>, </a:t>
            </a:r>
            <a:r>
              <a:rPr lang="en-US" sz="1800" b="1" dirty="0" err="1"/>
              <a:t>w</a:t>
            </a:r>
            <a:r>
              <a:rPr lang="en-US" sz="1800" b="1" baseline="-25000" dirty="0" err="1"/>
              <a:t>B</a:t>
            </a:r>
            <a:r>
              <a:rPr lang="en-US" sz="1800" b="1" dirty="0"/>
              <a:t>, </a:t>
            </a:r>
            <a:r>
              <a:rPr lang="en-US" sz="1800" b="1" dirty="0" err="1"/>
              <a:t>w</a:t>
            </a:r>
            <a:r>
              <a:rPr lang="en-US" sz="1800" b="1" baseline="-25000" dirty="0" err="1"/>
              <a:t>C</a:t>
            </a:r>
            <a:r>
              <a:rPr lang="en-US" sz="1800" b="1" dirty="0"/>
              <a:t>, </a:t>
            </a:r>
            <a:r>
              <a:rPr lang="en-US" sz="1800" b="1" dirty="0" err="1"/>
              <a:t>w</a:t>
            </a:r>
            <a:r>
              <a:rPr lang="en-US" sz="1800" b="1" baseline="-25000" dirty="0" err="1"/>
              <a:t>D</a:t>
            </a:r>
            <a:r>
              <a:rPr lang="en-US" sz="1800" b="1" dirty="0"/>
              <a:t>, </a:t>
            </a:r>
            <a:r>
              <a:rPr lang="en-US" sz="1800" b="1" dirty="0" err="1"/>
              <a:t>w</a:t>
            </a:r>
            <a:r>
              <a:rPr lang="en-US" sz="1800" b="1" baseline="-25000" dirty="0" err="1"/>
              <a:t>output</a:t>
            </a:r>
            <a:endParaRPr lang="en-US" sz="1800" b="1" baseline="-25000" dirty="0"/>
          </a:p>
          <a:p>
            <a:pPr marL="342900" indent="-342900">
              <a:buAutoNum type="arabicParenBoth"/>
            </a:pPr>
            <a:r>
              <a:rPr lang="en-US" sz="1800" dirty="0">
                <a:solidFill>
                  <a:srgbClr val="00B050"/>
                </a:solidFill>
              </a:rPr>
              <a:t>Random start </a:t>
            </a:r>
          </a:p>
          <a:p>
            <a:pPr marL="342900" indent="-342900">
              <a:buAutoNum type="arabicParenBoth"/>
            </a:pPr>
            <a:r>
              <a:rPr lang="en-US" sz="1800" dirty="0">
                <a:solidFill>
                  <a:srgbClr val="00B050"/>
                </a:solidFill>
              </a:rPr>
              <a:t>Calculate y for training x; </a:t>
            </a:r>
          </a:p>
          <a:p>
            <a:pPr marL="342900" indent="-342900">
              <a:buAutoNum type="arabicParenBoth"/>
            </a:pPr>
            <a:r>
              <a:rPr lang="en-US" sz="1800" dirty="0">
                <a:solidFill>
                  <a:srgbClr val="00B050"/>
                </a:solidFill>
              </a:rPr>
              <a:t>Calculate derivatives of loss as f(w); </a:t>
            </a:r>
          </a:p>
          <a:p>
            <a:pPr marL="342900" indent="-342900">
              <a:buAutoNum type="arabicParenBoth"/>
            </a:pPr>
            <a:r>
              <a:rPr lang="en-US" sz="1800" dirty="0">
                <a:solidFill>
                  <a:srgbClr val="00B050"/>
                </a:solidFill>
              </a:rPr>
              <a:t>Adjust w to get better y</a:t>
            </a:r>
          </a:p>
        </p:txBody>
      </p:sp>
      <p:sp>
        <p:nvSpPr>
          <p:cNvPr id="13" name="Right Arrow 12">
            <a:extLst>
              <a:ext uri="{FF2B5EF4-FFF2-40B4-BE49-F238E27FC236}">
                <a16:creationId xmlns:a16="http://schemas.microsoft.com/office/drawing/2014/main" id="{888AF5D2-838F-4C4B-B214-564B0C332FDF}"/>
              </a:ext>
            </a:extLst>
          </p:cNvPr>
          <p:cNvSpPr/>
          <p:nvPr/>
        </p:nvSpPr>
        <p:spPr>
          <a:xfrm>
            <a:off x="2317429" y="1769368"/>
            <a:ext cx="360800" cy="24063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TextBox 13">
            <a:extLst>
              <a:ext uri="{FF2B5EF4-FFF2-40B4-BE49-F238E27FC236}">
                <a16:creationId xmlns:a16="http://schemas.microsoft.com/office/drawing/2014/main" id="{5CF9BBEA-0501-EE4B-BBA7-2F3853786DC0}"/>
              </a:ext>
            </a:extLst>
          </p:cNvPr>
          <p:cNvSpPr txBox="1"/>
          <p:nvPr/>
        </p:nvSpPr>
        <p:spPr>
          <a:xfrm>
            <a:off x="2720649" y="902169"/>
            <a:ext cx="468339" cy="1759721"/>
          </a:xfrm>
          <a:prstGeom prst="rect">
            <a:avLst/>
          </a:prstGeom>
          <a:noFill/>
          <a:ln>
            <a:solidFill>
              <a:schemeClr val="tx1"/>
            </a:solidFill>
          </a:ln>
        </p:spPr>
        <p:txBody>
          <a:bodyPr wrap="square" rtlCol="0">
            <a:spAutoFit/>
          </a:bodyPr>
          <a:lstStyle/>
          <a:p>
            <a:pPr algn="ctr"/>
            <a:endParaRPr lang="en-US" sz="2700" baseline="-25000" dirty="0"/>
          </a:p>
        </p:txBody>
      </p:sp>
      <p:sp>
        <p:nvSpPr>
          <p:cNvPr id="15" name="Right Arrow 14">
            <a:extLst>
              <a:ext uri="{FF2B5EF4-FFF2-40B4-BE49-F238E27FC236}">
                <a16:creationId xmlns:a16="http://schemas.microsoft.com/office/drawing/2014/main" id="{907576B6-E80D-454C-B54D-EA0EA3132F5D}"/>
              </a:ext>
            </a:extLst>
          </p:cNvPr>
          <p:cNvSpPr/>
          <p:nvPr/>
        </p:nvSpPr>
        <p:spPr>
          <a:xfrm>
            <a:off x="3262330" y="1734051"/>
            <a:ext cx="364196" cy="3371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6" name="TextBox 15">
            <a:extLst>
              <a:ext uri="{FF2B5EF4-FFF2-40B4-BE49-F238E27FC236}">
                <a16:creationId xmlns:a16="http://schemas.microsoft.com/office/drawing/2014/main" id="{05D7B58B-59DE-8941-9E62-EF6C8E0B4AC8}"/>
              </a:ext>
            </a:extLst>
          </p:cNvPr>
          <p:cNvSpPr txBox="1"/>
          <p:nvPr/>
        </p:nvSpPr>
        <p:spPr>
          <a:xfrm>
            <a:off x="3669934" y="902169"/>
            <a:ext cx="460495" cy="1759713"/>
          </a:xfrm>
          <a:prstGeom prst="rect">
            <a:avLst/>
          </a:prstGeom>
          <a:noFill/>
          <a:ln>
            <a:solidFill>
              <a:schemeClr val="tx1"/>
            </a:solidFill>
          </a:ln>
        </p:spPr>
        <p:txBody>
          <a:bodyPr wrap="square" rtlCol="0">
            <a:spAutoFit/>
          </a:bodyPr>
          <a:lstStyle/>
          <a:p>
            <a:pPr algn="ctr"/>
            <a:endParaRPr lang="en-US" sz="2700" baseline="-25000" dirty="0"/>
          </a:p>
        </p:txBody>
      </p:sp>
      <p:sp>
        <p:nvSpPr>
          <p:cNvPr id="17" name="Right Arrow 16">
            <a:extLst>
              <a:ext uri="{FF2B5EF4-FFF2-40B4-BE49-F238E27FC236}">
                <a16:creationId xmlns:a16="http://schemas.microsoft.com/office/drawing/2014/main" id="{029E90B9-41D5-5849-8C48-1F0E6DB81ED9}"/>
              </a:ext>
            </a:extLst>
          </p:cNvPr>
          <p:cNvSpPr/>
          <p:nvPr/>
        </p:nvSpPr>
        <p:spPr>
          <a:xfrm>
            <a:off x="4211615" y="1734051"/>
            <a:ext cx="364196" cy="3371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8" name="TextBox 17">
            <a:extLst>
              <a:ext uri="{FF2B5EF4-FFF2-40B4-BE49-F238E27FC236}">
                <a16:creationId xmlns:a16="http://schemas.microsoft.com/office/drawing/2014/main" id="{C8D52DB0-91A2-8B4A-86BB-6B297131AED0}"/>
              </a:ext>
            </a:extLst>
          </p:cNvPr>
          <p:cNvSpPr txBox="1"/>
          <p:nvPr/>
        </p:nvSpPr>
        <p:spPr>
          <a:xfrm>
            <a:off x="4703531" y="1247394"/>
            <a:ext cx="524503" cy="1069277"/>
          </a:xfrm>
          <a:prstGeom prst="rect">
            <a:avLst/>
          </a:prstGeom>
          <a:noFill/>
          <a:ln>
            <a:solidFill>
              <a:schemeClr val="tx1"/>
            </a:solidFill>
          </a:ln>
        </p:spPr>
        <p:txBody>
          <a:bodyPr wrap="square" rtlCol="0">
            <a:spAutoFit/>
          </a:bodyPr>
          <a:lstStyle/>
          <a:p>
            <a:pPr algn="ctr"/>
            <a:endParaRPr lang="en-US" sz="2700" baseline="-25000" dirty="0"/>
          </a:p>
        </p:txBody>
      </p:sp>
      <p:sp>
        <p:nvSpPr>
          <p:cNvPr id="2" name="Rectangle 1">
            <a:extLst>
              <a:ext uri="{FF2B5EF4-FFF2-40B4-BE49-F238E27FC236}">
                <a16:creationId xmlns:a16="http://schemas.microsoft.com/office/drawing/2014/main" id="{79924F22-BA2D-2248-90DD-BA880D683FF3}"/>
              </a:ext>
            </a:extLst>
          </p:cNvPr>
          <p:cNvSpPr/>
          <p:nvPr/>
        </p:nvSpPr>
        <p:spPr>
          <a:xfrm>
            <a:off x="1743504" y="1326163"/>
            <a:ext cx="524503" cy="415498"/>
          </a:xfrm>
          <a:prstGeom prst="rect">
            <a:avLst/>
          </a:prstGeom>
        </p:spPr>
        <p:txBody>
          <a:bodyPr wrap="none">
            <a:spAutoFit/>
          </a:bodyPr>
          <a:lstStyle/>
          <a:p>
            <a:r>
              <a:rPr lang="en-US" sz="2100" b="1" dirty="0" err="1"/>
              <a:t>w</a:t>
            </a:r>
            <a:r>
              <a:rPr lang="en-US" sz="2100" b="1" baseline="-25000" dirty="0" err="1"/>
              <a:t>A</a:t>
            </a:r>
            <a:endParaRPr lang="en-US" sz="2100" dirty="0"/>
          </a:p>
        </p:txBody>
      </p:sp>
      <p:sp>
        <p:nvSpPr>
          <p:cNvPr id="19" name="Rectangle 18">
            <a:extLst>
              <a:ext uri="{FF2B5EF4-FFF2-40B4-BE49-F238E27FC236}">
                <a16:creationId xmlns:a16="http://schemas.microsoft.com/office/drawing/2014/main" id="{5E75D642-E262-CA47-AD3C-896F4727786E}"/>
              </a:ext>
            </a:extLst>
          </p:cNvPr>
          <p:cNvSpPr/>
          <p:nvPr/>
        </p:nvSpPr>
        <p:spPr>
          <a:xfrm>
            <a:off x="2770805" y="1341636"/>
            <a:ext cx="524503" cy="415498"/>
          </a:xfrm>
          <a:prstGeom prst="rect">
            <a:avLst/>
          </a:prstGeom>
        </p:spPr>
        <p:txBody>
          <a:bodyPr wrap="none">
            <a:spAutoFit/>
          </a:bodyPr>
          <a:lstStyle/>
          <a:p>
            <a:r>
              <a:rPr lang="en-US" sz="2100" b="1" dirty="0" err="1"/>
              <a:t>w</a:t>
            </a:r>
            <a:r>
              <a:rPr lang="en-US" sz="2100" b="1" baseline="-25000" dirty="0" err="1"/>
              <a:t>B</a:t>
            </a:r>
            <a:endParaRPr lang="en-US" sz="2100" dirty="0"/>
          </a:p>
        </p:txBody>
      </p:sp>
      <p:sp>
        <p:nvSpPr>
          <p:cNvPr id="20" name="Rectangle 19">
            <a:extLst>
              <a:ext uri="{FF2B5EF4-FFF2-40B4-BE49-F238E27FC236}">
                <a16:creationId xmlns:a16="http://schemas.microsoft.com/office/drawing/2014/main" id="{3691A380-7CCF-6C4F-AD2F-0C1A167A8903}"/>
              </a:ext>
            </a:extLst>
          </p:cNvPr>
          <p:cNvSpPr/>
          <p:nvPr/>
        </p:nvSpPr>
        <p:spPr>
          <a:xfrm>
            <a:off x="3698082" y="1341636"/>
            <a:ext cx="524503" cy="415498"/>
          </a:xfrm>
          <a:prstGeom prst="rect">
            <a:avLst/>
          </a:prstGeom>
        </p:spPr>
        <p:txBody>
          <a:bodyPr wrap="none">
            <a:spAutoFit/>
          </a:bodyPr>
          <a:lstStyle/>
          <a:p>
            <a:r>
              <a:rPr lang="en-US" sz="2100" b="1" dirty="0" err="1"/>
              <a:t>w</a:t>
            </a:r>
            <a:r>
              <a:rPr lang="en-US" sz="2100" b="1" baseline="-25000" dirty="0" err="1"/>
              <a:t>C</a:t>
            </a:r>
            <a:endParaRPr lang="en-US" sz="2100" dirty="0"/>
          </a:p>
        </p:txBody>
      </p:sp>
      <p:sp>
        <p:nvSpPr>
          <p:cNvPr id="21" name="Rectangle 20">
            <a:extLst>
              <a:ext uri="{FF2B5EF4-FFF2-40B4-BE49-F238E27FC236}">
                <a16:creationId xmlns:a16="http://schemas.microsoft.com/office/drawing/2014/main" id="{29B7519D-DFFB-484B-9232-64C19A343AB4}"/>
              </a:ext>
            </a:extLst>
          </p:cNvPr>
          <p:cNvSpPr/>
          <p:nvPr/>
        </p:nvSpPr>
        <p:spPr>
          <a:xfrm>
            <a:off x="4731018" y="1397740"/>
            <a:ext cx="524503" cy="415498"/>
          </a:xfrm>
          <a:prstGeom prst="rect">
            <a:avLst/>
          </a:prstGeom>
        </p:spPr>
        <p:txBody>
          <a:bodyPr wrap="none">
            <a:spAutoFit/>
          </a:bodyPr>
          <a:lstStyle/>
          <a:p>
            <a:r>
              <a:rPr lang="en-US" sz="2100" b="1" dirty="0" err="1"/>
              <a:t>w</a:t>
            </a:r>
            <a:r>
              <a:rPr lang="en-US" sz="2100" b="1" baseline="-25000" dirty="0" err="1"/>
              <a:t>D</a:t>
            </a:r>
            <a:endParaRPr lang="en-US" sz="2100" dirty="0"/>
          </a:p>
        </p:txBody>
      </p:sp>
      <p:sp>
        <p:nvSpPr>
          <p:cNvPr id="22" name="Rectangle 21">
            <a:extLst>
              <a:ext uri="{FF2B5EF4-FFF2-40B4-BE49-F238E27FC236}">
                <a16:creationId xmlns:a16="http://schemas.microsoft.com/office/drawing/2014/main" id="{81E3760B-7536-DE44-BC55-1DFB4E4A862D}"/>
              </a:ext>
            </a:extLst>
          </p:cNvPr>
          <p:cNvSpPr/>
          <p:nvPr/>
        </p:nvSpPr>
        <p:spPr>
          <a:xfrm>
            <a:off x="5391174" y="1209739"/>
            <a:ext cx="1061509" cy="461665"/>
          </a:xfrm>
          <a:prstGeom prst="rect">
            <a:avLst/>
          </a:prstGeom>
        </p:spPr>
        <p:txBody>
          <a:bodyPr wrap="none">
            <a:spAutoFit/>
          </a:bodyPr>
          <a:lstStyle/>
          <a:p>
            <a:r>
              <a:rPr lang="en-US" b="1" dirty="0" err="1"/>
              <a:t>w</a:t>
            </a:r>
            <a:r>
              <a:rPr lang="en-US" b="1" baseline="-25000" dirty="0" err="1"/>
              <a:t>output</a:t>
            </a:r>
            <a:endParaRPr lang="en-US" dirty="0"/>
          </a:p>
        </p:txBody>
      </p:sp>
      <p:sp>
        <p:nvSpPr>
          <p:cNvPr id="23" name="Rectangle 22">
            <a:extLst>
              <a:ext uri="{FF2B5EF4-FFF2-40B4-BE49-F238E27FC236}">
                <a16:creationId xmlns:a16="http://schemas.microsoft.com/office/drawing/2014/main" id="{563769A0-6BE2-C44E-A414-3CCD3B5DA0CC}"/>
              </a:ext>
            </a:extLst>
          </p:cNvPr>
          <p:cNvSpPr/>
          <p:nvPr/>
        </p:nvSpPr>
        <p:spPr>
          <a:xfrm>
            <a:off x="1840406" y="1564680"/>
            <a:ext cx="393056" cy="507831"/>
          </a:xfrm>
          <a:prstGeom prst="rect">
            <a:avLst/>
          </a:prstGeom>
        </p:spPr>
        <p:txBody>
          <a:bodyPr wrap="none">
            <a:spAutoFit/>
          </a:bodyPr>
          <a:lstStyle/>
          <a:p>
            <a:r>
              <a:rPr lang="en-US" sz="2700" dirty="0">
                <a:latin typeface="Symbol" pitchFamily="2" charset="2"/>
              </a:rPr>
              <a:t>s</a:t>
            </a:r>
          </a:p>
        </p:txBody>
      </p:sp>
      <p:sp>
        <p:nvSpPr>
          <p:cNvPr id="25" name="Rectangle 24">
            <a:extLst>
              <a:ext uri="{FF2B5EF4-FFF2-40B4-BE49-F238E27FC236}">
                <a16:creationId xmlns:a16="http://schemas.microsoft.com/office/drawing/2014/main" id="{F9E318AE-E695-0B40-8989-E2F2782E8A5F}"/>
              </a:ext>
            </a:extLst>
          </p:cNvPr>
          <p:cNvSpPr/>
          <p:nvPr/>
        </p:nvSpPr>
        <p:spPr>
          <a:xfrm>
            <a:off x="2823299" y="1595552"/>
            <a:ext cx="393056" cy="507831"/>
          </a:xfrm>
          <a:prstGeom prst="rect">
            <a:avLst/>
          </a:prstGeom>
        </p:spPr>
        <p:txBody>
          <a:bodyPr wrap="none">
            <a:spAutoFit/>
          </a:bodyPr>
          <a:lstStyle/>
          <a:p>
            <a:r>
              <a:rPr lang="en-US" sz="2700" dirty="0">
                <a:latin typeface="Symbol" pitchFamily="2" charset="2"/>
              </a:rPr>
              <a:t>s</a:t>
            </a:r>
          </a:p>
        </p:txBody>
      </p:sp>
      <p:sp>
        <p:nvSpPr>
          <p:cNvPr id="26" name="Rectangle 25">
            <a:extLst>
              <a:ext uri="{FF2B5EF4-FFF2-40B4-BE49-F238E27FC236}">
                <a16:creationId xmlns:a16="http://schemas.microsoft.com/office/drawing/2014/main" id="{4E631057-1B64-FF40-BB5B-4F675EAB2C9B}"/>
              </a:ext>
            </a:extLst>
          </p:cNvPr>
          <p:cNvSpPr/>
          <p:nvPr/>
        </p:nvSpPr>
        <p:spPr>
          <a:xfrm>
            <a:off x="3759900" y="1667323"/>
            <a:ext cx="393056" cy="507831"/>
          </a:xfrm>
          <a:prstGeom prst="rect">
            <a:avLst/>
          </a:prstGeom>
        </p:spPr>
        <p:txBody>
          <a:bodyPr wrap="none">
            <a:spAutoFit/>
          </a:bodyPr>
          <a:lstStyle/>
          <a:p>
            <a:r>
              <a:rPr lang="en-US" sz="2700" dirty="0">
                <a:latin typeface="Symbol" pitchFamily="2" charset="2"/>
              </a:rPr>
              <a:t>s</a:t>
            </a:r>
          </a:p>
        </p:txBody>
      </p:sp>
      <p:sp>
        <p:nvSpPr>
          <p:cNvPr id="27" name="Rectangle 26">
            <a:extLst>
              <a:ext uri="{FF2B5EF4-FFF2-40B4-BE49-F238E27FC236}">
                <a16:creationId xmlns:a16="http://schemas.microsoft.com/office/drawing/2014/main" id="{1249824B-4703-B245-A331-F65A2B13EBE9}"/>
              </a:ext>
            </a:extLst>
          </p:cNvPr>
          <p:cNvSpPr/>
          <p:nvPr/>
        </p:nvSpPr>
        <p:spPr>
          <a:xfrm>
            <a:off x="4806740" y="1703747"/>
            <a:ext cx="393056" cy="507831"/>
          </a:xfrm>
          <a:prstGeom prst="rect">
            <a:avLst/>
          </a:prstGeom>
        </p:spPr>
        <p:txBody>
          <a:bodyPr wrap="none">
            <a:spAutoFit/>
          </a:bodyPr>
          <a:lstStyle/>
          <a:p>
            <a:r>
              <a:rPr lang="en-US" sz="2700" dirty="0">
                <a:latin typeface="Symbol" pitchFamily="2" charset="2"/>
              </a:rPr>
              <a:t>s</a:t>
            </a:r>
            <a:endParaRPr lang="en-US" sz="1800" dirty="0">
              <a:latin typeface="Symbol" pitchFamily="2" charset="2"/>
            </a:endParaRPr>
          </a:p>
        </p:txBody>
      </p:sp>
      <p:pic>
        <p:nvPicPr>
          <p:cNvPr id="9" name="Picture 8">
            <a:extLst>
              <a:ext uri="{FF2B5EF4-FFF2-40B4-BE49-F238E27FC236}">
                <a16:creationId xmlns:a16="http://schemas.microsoft.com/office/drawing/2014/main" id="{AE9CFD07-E99B-D64E-94C9-CF543C07E1B5}"/>
              </a:ext>
            </a:extLst>
          </p:cNvPr>
          <p:cNvPicPr>
            <a:picLocks noChangeAspect="1"/>
          </p:cNvPicPr>
          <p:nvPr/>
        </p:nvPicPr>
        <p:blipFill>
          <a:blip r:embed="rId2"/>
          <a:stretch>
            <a:fillRect/>
          </a:stretch>
        </p:blipFill>
        <p:spPr>
          <a:xfrm>
            <a:off x="4980585" y="2904102"/>
            <a:ext cx="3684599" cy="1940901"/>
          </a:xfrm>
          <a:prstGeom prst="rect">
            <a:avLst/>
          </a:prstGeom>
        </p:spPr>
      </p:pic>
      <p:sp>
        <p:nvSpPr>
          <p:cNvPr id="10" name="TextBox 9">
            <a:extLst>
              <a:ext uri="{FF2B5EF4-FFF2-40B4-BE49-F238E27FC236}">
                <a16:creationId xmlns:a16="http://schemas.microsoft.com/office/drawing/2014/main" id="{A2D2E43F-A1BF-734B-9480-0AB0C8A56B80}"/>
              </a:ext>
            </a:extLst>
          </p:cNvPr>
          <p:cNvSpPr txBox="1"/>
          <p:nvPr/>
        </p:nvSpPr>
        <p:spPr>
          <a:xfrm>
            <a:off x="6169598" y="4788350"/>
            <a:ext cx="378630" cy="415498"/>
          </a:xfrm>
          <a:prstGeom prst="rect">
            <a:avLst/>
          </a:prstGeom>
          <a:noFill/>
        </p:spPr>
        <p:txBody>
          <a:bodyPr wrap="none" rtlCol="0">
            <a:spAutoFit/>
          </a:bodyPr>
          <a:lstStyle/>
          <a:p>
            <a:r>
              <a:rPr lang="en-US" sz="2100" dirty="0"/>
              <a:t>w</a:t>
            </a:r>
          </a:p>
        </p:txBody>
      </p:sp>
      <p:sp>
        <p:nvSpPr>
          <p:cNvPr id="29" name="TextBox 28">
            <a:extLst>
              <a:ext uri="{FF2B5EF4-FFF2-40B4-BE49-F238E27FC236}">
                <a16:creationId xmlns:a16="http://schemas.microsoft.com/office/drawing/2014/main" id="{19679FB6-BBAF-4049-A8BA-A7D692EE13D5}"/>
              </a:ext>
            </a:extLst>
          </p:cNvPr>
          <p:cNvSpPr txBox="1"/>
          <p:nvPr/>
        </p:nvSpPr>
        <p:spPr>
          <a:xfrm>
            <a:off x="1707572" y="1235386"/>
            <a:ext cx="499761" cy="1081293"/>
          </a:xfrm>
          <a:prstGeom prst="rect">
            <a:avLst/>
          </a:prstGeom>
          <a:noFill/>
          <a:ln>
            <a:solidFill>
              <a:schemeClr val="tx1"/>
            </a:solidFill>
          </a:ln>
        </p:spPr>
        <p:txBody>
          <a:bodyPr wrap="square" rtlCol="0">
            <a:spAutoFit/>
          </a:bodyPr>
          <a:lstStyle/>
          <a:p>
            <a:pPr algn="ctr"/>
            <a:endParaRPr lang="en-US" sz="2700" baseline="-25000" dirty="0"/>
          </a:p>
        </p:txBody>
      </p:sp>
      <p:cxnSp>
        <p:nvCxnSpPr>
          <p:cNvPr id="33" name="Straight Connector 32">
            <a:extLst>
              <a:ext uri="{FF2B5EF4-FFF2-40B4-BE49-F238E27FC236}">
                <a16:creationId xmlns:a16="http://schemas.microsoft.com/office/drawing/2014/main" id="{C5D702D2-4B35-32A6-AB09-3A757C965293}"/>
              </a:ext>
            </a:extLst>
          </p:cNvPr>
          <p:cNvCxnSpPr>
            <a:cxnSpLocks/>
            <a:stCxn id="18" idx="2"/>
          </p:cNvCxnSpPr>
          <p:nvPr/>
        </p:nvCxnSpPr>
        <p:spPr>
          <a:xfrm flipH="1">
            <a:off x="4939497" y="2316671"/>
            <a:ext cx="26286" cy="695641"/>
          </a:xfrm>
          <a:prstGeom prst="line">
            <a:avLst/>
          </a:prstGeom>
          <a:ln w="317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0B96809-B6C5-0621-6E10-38FC78CDCC77}"/>
              </a:ext>
            </a:extLst>
          </p:cNvPr>
          <p:cNvCxnSpPr>
            <a:cxnSpLocks/>
          </p:cNvCxnSpPr>
          <p:nvPr/>
        </p:nvCxnSpPr>
        <p:spPr>
          <a:xfrm>
            <a:off x="1953229" y="3012311"/>
            <a:ext cx="2986268" cy="0"/>
          </a:xfrm>
          <a:prstGeom prst="line">
            <a:avLst/>
          </a:prstGeom>
          <a:ln w="317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E586F40A-DB79-929E-DB23-DC9C26D4F7B4}"/>
              </a:ext>
            </a:extLst>
          </p:cNvPr>
          <p:cNvCxnSpPr>
            <a:cxnSpLocks/>
            <a:endCxn id="29" idx="2"/>
          </p:cNvCxnSpPr>
          <p:nvPr/>
        </p:nvCxnSpPr>
        <p:spPr>
          <a:xfrm flipV="1">
            <a:off x="1953228" y="2316679"/>
            <a:ext cx="4225" cy="695632"/>
          </a:xfrm>
          <a:prstGeom prst="straightConnector1">
            <a:avLst/>
          </a:prstGeom>
          <a:ln w="317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3631038"/>
      </p:ext>
    </p:extLst>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5B2348A-BAB8-3844-9CDE-ECE20F5FECF6}"/>
              </a:ext>
            </a:extLst>
          </p:cNvPr>
          <p:cNvSpPr/>
          <p:nvPr/>
        </p:nvSpPr>
        <p:spPr>
          <a:xfrm>
            <a:off x="228600" y="264144"/>
            <a:ext cx="8492905" cy="461665"/>
          </a:xfrm>
          <a:prstGeom prst="rect">
            <a:avLst/>
          </a:prstGeom>
        </p:spPr>
        <p:txBody>
          <a:bodyPr wrap="square">
            <a:spAutoFit/>
          </a:bodyPr>
          <a:lstStyle/>
          <a:p>
            <a:pPr algn="ctr"/>
            <a:r>
              <a:rPr lang="en-US" dirty="0">
                <a:solidFill>
                  <a:srgbClr val="0432FF"/>
                </a:solidFill>
              </a:rPr>
              <a:t>16. AF2 and AF3  output “scores: like pLDDT, PAE, ipTM.</a:t>
            </a:r>
          </a:p>
        </p:txBody>
      </p:sp>
      <p:sp>
        <p:nvSpPr>
          <p:cNvPr id="3" name="TextBox 2">
            <a:extLst>
              <a:ext uri="{FF2B5EF4-FFF2-40B4-BE49-F238E27FC236}">
                <a16:creationId xmlns:a16="http://schemas.microsoft.com/office/drawing/2014/main" id="{07277C76-AEFF-0841-9C08-005446A4509F}"/>
              </a:ext>
            </a:extLst>
          </p:cNvPr>
          <p:cNvSpPr txBox="1"/>
          <p:nvPr/>
        </p:nvSpPr>
        <p:spPr>
          <a:xfrm>
            <a:off x="75772" y="2245083"/>
            <a:ext cx="1280063" cy="461665"/>
          </a:xfrm>
          <a:prstGeom prst="rect">
            <a:avLst/>
          </a:prstGeom>
          <a:noFill/>
          <a:ln>
            <a:solidFill>
              <a:schemeClr val="tx1"/>
            </a:solidFill>
          </a:ln>
        </p:spPr>
        <p:txBody>
          <a:bodyPr wrap="square" rtlCol="0">
            <a:spAutoFit/>
          </a:bodyPr>
          <a:lstStyle/>
          <a:p>
            <a:r>
              <a:rPr lang="en-US" sz="1200" dirty="0"/>
              <a:t>Query sequence(s)</a:t>
            </a:r>
          </a:p>
        </p:txBody>
      </p:sp>
      <p:sp>
        <p:nvSpPr>
          <p:cNvPr id="4" name="TextBox 3">
            <a:extLst>
              <a:ext uri="{FF2B5EF4-FFF2-40B4-BE49-F238E27FC236}">
                <a16:creationId xmlns:a16="http://schemas.microsoft.com/office/drawing/2014/main" id="{45D22DA7-441C-4043-B7B9-960DF1F86056}"/>
              </a:ext>
            </a:extLst>
          </p:cNvPr>
          <p:cNvSpPr txBox="1"/>
          <p:nvPr/>
        </p:nvSpPr>
        <p:spPr>
          <a:xfrm>
            <a:off x="2694215" y="1497564"/>
            <a:ext cx="979714" cy="276999"/>
          </a:xfrm>
          <a:prstGeom prst="rect">
            <a:avLst/>
          </a:prstGeom>
          <a:noFill/>
          <a:ln>
            <a:solidFill>
              <a:schemeClr val="tx1"/>
            </a:solidFill>
          </a:ln>
        </p:spPr>
        <p:txBody>
          <a:bodyPr wrap="square" rtlCol="0">
            <a:spAutoFit/>
          </a:bodyPr>
          <a:lstStyle/>
          <a:p>
            <a:pPr algn="ctr"/>
            <a:r>
              <a:rPr lang="en-US" sz="1200" dirty="0"/>
              <a:t>MSA</a:t>
            </a:r>
          </a:p>
        </p:txBody>
      </p:sp>
      <p:sp>
        <p:nvSpPr>
          <p:cNvPr id="5" name="TextBox 4">
            <a:extLst>
              <a:ext uri="{FF2B5EF4-FFF2-40B4-BE49-F238E27FC236}">
                <a16:creationId xmlns:a16="http://schemas.microsoft.com/office/drawing/2014/main" id="{9BA5A9E1-08E5-C34D-8CDC-3E900CC07941}"/>
              </a:ext>
            </a:extLst>
          </p:cNvPr>
          <p:cNvSpPr txBox="1"/>
          <p:nvPr/>
        </p:nvSpPr>
        <p:spPr>
          <a:xfrm>
            <a:off x="2694214" y="3158412"/>
            <a:ext cx="1113598" cy="738664"/>
          </a:xfrm>
          <a:prstGeom prst="rect">
            <a:avLst/>
          </a:prstGeom>
          <a:noFill/>
          <a:ln>
            <a:solidFill>
              <a:schemeClr val="tx1"/>
            </a:solidFill>
          </a:ln>
        </p:spPr>
        <p:txBody>
          <a:bodyPr wrap="square" rtlCol="0">
            <a:spAutoFit/>
          </a:bodyPr>
          <a:lstStyle/>
          <a:p>
            <a:pPr algn="ctr"/>
            <a:r>
              <a:rPr lang="en-US" sz="1400" dirty="0"/>
              <a:t>Template coordinates (optional)</a:t>
            </a:r>
          </a:p>
        </p:txBody>
      </p:sp>
      <p:cxnSp>
        <p:nvCxnSpPr>
          <p:cNvPr id="7" name="Straight Arrow Connector 6">
            <a:extLst>
              <a:ext uri="{FF2B5EF4-FFF2-40B4-BE49-F238E27FC236}">
                <a16:creationId xmlns:a16="http://schemas.microsoft.com/office/drawing/2014/main" id="{989E50B7-B135-CE4C-8366-9AD3DA5EB4DA}"/>
              </a:ext>
            </a:extLst>
          </p:cNvPr>
          <p:cNvCxnSpPr>
            <a:cxnSpLocks/>
            <a:stCxn id="3" idx="3"/>
            <a:endCxn id="5" idx="1"/>
          </p:cNvCxnSpPr>
          <p:nvPr/>
        </p:nvCxnSpPr>
        <p:spPr>
          <a:xfrm>
            <a:off x="1355835" y="2475916"/>
            <a:ext cx="1338379" cy="1051828"/>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22F181D-67F6-414B-B51E-B56A86E421DF}"/>
              </a:ext>
            </a:extLst>
          </p:cNvPr>
          <p:cNvSpPr txBox="1"/>
          <p:nvPr/>
        </p:nvSpPr>
        <p:spPr>
          <a:xfrm>
            <a:off x="1275346" y="3132063"/>
            <a:ext cx="1113599" cy="1015663"/>
          </a:xfrm>
          <a:prstGeom prst="rect">
            <a:avLst/>
          </a:prstGeom>
          <a:noFill/>
        </p:spPr>
        <p:txBody>
          <a:bodyPr wrap="square" rtlCol="0">
            <a:spAutoFit/>
          </a:bodyPr>
          <a:lstStyle/>
          <a:p>
            <a:pPr algn="ctr"/>
            <a:r>
              <a:rPr lang="en-US" sz="1200" dirty="0"/>
              <a:t>Search </a:t>
            </a:r>
          </a:p>
          <a:p>
            <a:pPr algn="ctr"/>
            <a:r>
              <a:rPr lang="en-US" sz="1200" dirty="0"/>
              <a:t>PDB</a:t>
            </a:r>
          </a:p>
          <a:p>
            <a:pPr algn="ctr"/>
            <a:r>
              <a:rPr lang="en-US" sz="1200" dirty="0"/>
              <a:t>or </a:t>
            </a:r>
            <a:r>
              <a:rPr lang="en-US" sz="1200" dirty="0">
                <a:solidFill>
                  <a:srgbClr val="00B050"/>
                </a:solidFill>
              </a:rPr>
              <a:t>desired subset of PDB</a:t>
            </a:r>
          </a:p>
        </p:txBody>
      </p:sp>
      <p:sp>
        <p:nvSpPr>
          <p:cNvPr id="9" name="TextBox 8">
            <a:extLst>
              <a:ext uri="{FF2B5EF4-FFF2-40B4-BE49-F238E27FC236}">
                <a16:creationId xmlns:a16="http://schemas.microsoft.com/office/drawing/2014/main" id="{448FE64C-0886-CA4C-A197-4EDCD69033CA}"/>
              </a:ext>
            </a:extLst>
          </p:cNvPr>
          <p:cNvSpPr txBox="1"/>
          <p:nvPr/>
        </p:nvSpPr>
        <p:spPr>
          <a:xfrm>
            <a:off x="926086" y="1033213"/>
            <a:ext cx="1531412" cy="646331"/>
          </a:xfrm>
          <a:prstGeom prst="rect">
            <a:avLst/>
          </a:prstGeom>
          <a:noFill/>
        </p:spPr>
        <p:txBody>
          <a:bodyPr wrap="square" rtlCol="0">
            <a:spAutoFit/>
          </a:bodyPr>
          <a:lstStyle/>
          <a:p>
            <a:pPr algn="ctr"/>
            <a:r>
              <a:rPr lang="en-US" sz="1200" dirty="0"/>
              <a:t>Search </a:t>
            </a:r>
          </a:p>
          <a:p>
            <a:pPr algn="ctr"/>
            <a:r>
              <a:rPr lang="en-US" sz="1200" dirty="0"/>
              <a:t>UniProt or </a:t>
            </a:r>
            <a:r>
              <a:rPr lang="en-US" sz="1200" dirty="0">
                <a:solidFill>
                  <a:srgbClr val="00B050"/>
                </a:solidFill>
              </a:rPr>
              <a:t>other sequence DB</a:t>
            </a:r>
          </a:p>
        </p:txBody>
      </p:sp>
      <p:cxnSp>
        <p:nvCxnSpPr>
          <p:cNvPr id="10" name="Straight Arrow Connector 9">
            <a:extLst>
              <a:ext uri="{FF2B5EF4-FFF2-40B4-BE49-F238E27FC236}">
                <a16:creationId xmlns:a16="http://schemas.microsoft.com/office/drawing/2014/main" id="{7E82A6D7-3240-8641-8F84-B96FE348AAF6}"/>
              </a:ext>
            </a:extLst>
          </p:cNvPr>
          <p:cNvCxnSpPr>
            <a:cxnSpLocks/>
            <a:stCxn id="3" idx="3"/>
            <a:endCxn id="4" idx="1"/>
          </p:cNvCxnSpPr>
          <p:nvPr/>
        </p:nvCxnSpPr>
        <p:spPr>
          <a:xfrm flipV="1">
            <a:off x="1355835" y="1636064"/>
            <a:ext cx="1338380" cy="83985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EAE1E187-62C2-9E47-83F8-18F416C0E30E}"/>
              </a:ext>
            </a:extLst>
          </p:cNvPr>
          <p:cNvSpPr/>
          <p:nvPr/>
        </p:nvSpPr>
        <p:spPr>
          <a:xfrm>
            <a:off x="4541675" y="1667319"/>
            <a:ext cx="2103491" cy="2000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dirty="0">
                <a:solidFill>
                  <a:srgbClr val="FF0000"/>
                </a:solidFill>
              </a:rPr>
              <a:t>AlphaFold2</a:t>
            </a:r>
          </a:p>
          <a:p>
            <a:pPr algn="ctr"/>
            <a:r>
              <a:rPr lang="en-US" sz="1800" b="1" dirty="0">
                <a:solidFill>
                  <a:srgbClr val="FF0000"/>
                </a:solidFill>
                <a:latin typeface="Symbol" pitchFamily="2" charset="2"/>
              </a:rPr>
              <a:t>s</a:t>
            </a:r>
            <a:r>
              <a:rPr lang="en-US" sz="1800" b="1" dirty="0">
                <a:solidFill>
                  <a:srgbClr val="FF0000"/>
                </a:solidFill>
              </a:rPr>
              <a:t>(</a:t>
            </a:r>
            <a:r>
              <a:rPr lang="en-US" sz="1800" b="1" dirty="0" err="1">
                <a:solidFill>
                  <a:srgbClr val="FF0000"/>
                </a:solidFill>
              </a:rPr>
              <a:t>w</a:t>
            </a:r>
            <a:r>
              <a:rPr lang="en-US" sz="1800" b="1" baseline="-25000" dirty="0" err="1">
                <a:solidFill>
                  <a:srgbClr val="FF0000"/>
                </a:solidFill>
              </a:rPr>
              <a:t>A</a:t>
            </a:r>
            <a:r>
              <a:rPr lang="en-US" sz="1800" b="1" dirty="0">
                <a:solidFill>
                  <a:srgbClr val="FF0000"/>
                </a:solidFill>
              </a:rPr>
              <a:t>*X), </a:t>
            </a:r>
            <a:r>
              <a:rPr lang="en-US" sz="1800" b="1" dirty="0">
                <a:solidFill>
                  <a:srgbClr val="FF0000"/>
                </a:solidFill>
                <a:latin typeface="Symbol" pitchFamily="2" charset="2"/>
              </a:rPr>
              <a:t>s</a:t>
            </a:r>
            <a:r>
              <a:rPr lang="en-US" sz="1800" b="1" dirty="0">
                <a:solidFill>
                  <a:srgbClr val="FF0000"/>
                </a:solidFill>
              </a:rPr>
              <a:t>(</a:t>
            </a:r>
            <a:r>
              <a:rPr lang="en-US" sz="1800" b="1" dirty="0" err="1">
                <a:solidFill>
                  <a:srgbClr val="FF0000"/>
                </a:solidFill>
              </a:rPr>
              <a:t>w</a:t>
            </a:r>
            <a:r>
              <a:rPr lang="en-US" sz="1800" b="1" baseline="-25000" dirty="0" err="1">
                <a:solidFill>
                  <a:srgbClr val="FF0000"/>
                </a:solidFill>
              </a:rPr>
              <a:t>B</a:t>
            </a:r>
            <a:r>
              <a:rPr lang="en-US" sz="1800" b="1" dirty="0">
                <a:solidFill>
                  <a:srgbClr val="FF0000"/>
                </a:solidFill>
              </a:rPr>
              <a:t>*X),...</a:t>
            </a:r>
          </a:p>
        </p:txBody>
      </p:sp>
      <p:cxnSp>
        <p:nvCxnSpPr>
          <p:cNvPr id="15" name="Straight Arrow Connector 14">
            <a:extLst>
              <a:ext uri="{FF2B5EF4-FFF2-40B4-BE49-F238E27FC236}">
                <a16:creationId xmlns:a16="http://schemas.microsoft.com/office/drawing/2014/main" id="{856676B1-3B5B-464F-90A2-7461A95202AA}"/>
              </a:ext>
            </a:extLst>
          </p:cNvPr>
          <p:cNvCxnSpPr>
            <a:cxnSpLocks/>
            <a:stCxn id="4" idx="3"/>
            <a:endCxn id="14" idx="1"/>
          </p:cNvCxnSpPr>
          <p:nvPr/>
        </p:nvCxnSpPr>
        <p:spPr>
          <a:xfrm>
            <a:off x="3673929" y="1636064"/>
            <a:ext cx="1175795" cy="32418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47FFB5C5-58F4-7844-93AC-EB34DACE12B9}"/>
              </a:ext>
            </a:extLst>
          </p:cNvPr>
          <p:cNvCxnSpPr>
            <a:cxnSpLocks/>
            <a:stCxn id="5" idx="3"/>
          </p:cNvCxnSpPr>
          <p:nvPr/>
        </p:nvCxnSpPr>
        <p:spPr>
          <a:xfrm flipV="1">
            <a:off x="3807812" y="3132062"/>
            <a:ext cx="826888" cy="39568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A055655D-3E9D-FF46-B9E0-AB923259E8E0}"/>
              </a:ext>
            </a:extLst>
          </p:cNvPr>
          <p:cNvPicPr>
            <a:picLocks noChangeAspect="1"/>
          </p:cNvPicPr>
          <p:nvPr/>
        </p:nvPicPr>
        <p:blipFill rotWithShape="1">
          <a:blip r:embed="rId2"/>
          <a:srcRect l="13043" t="12807" r="12276" b="11053"/>
          <a:stretch/>
        </p:blipFill>
        <p:spPr>
          <a:xfrm>
            <a:off x="7348768" y="747492"/>
            <a:ext cx="1850412" cy="2249521"/>
          </a:xfrm>
          <a:prstGeom prst="rect">
            <a:avLst/>
          </a:prstGeom>
        </p:spPr>
      </p:pic>
      <p:cxnSp>
        <p:nvCxnSpPr>
          <p:cNvPr id="25" name="Straight Arrow Connector 24">
            <a:extLst>
              <a:ext uri="{FF2B5EF4-FFF2-40B4-BE49-F238E27FC236}">
                <a16:creationId xmlns:a16="http://schemas.microsoft.com/office/drawing/2014/main" id="{45E92CE6-8FA4-524E-9807-5EE4BDD7570A}"/>
              </a:ext>
            </a:extLst>
          </p:cNvPr>
          <p:cNvCxnSpPr>
            <a:cxnSpLocks/>
            <a:stCxn id="14" idx="6"/>
            <a:endCxn id="24" idx="1"/>
          </p:cNvCxnSpPr>
          <p:nvPr/>
        </p:nvCxnSpPr>
        <p:spPr>
          <a:xfrm flipV="1">
            <a:off x="6645166" y="1872253"/>
            <a:ext cx="703602" cy="795176"/>
          </a:xfrm>
          <a:prstGeom prst="straightConnector1">
            <a:avLst/>
          </a:prstGeom>
          <a:ln w="444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A71BC7C-D9E7-0A7D-24D9-2C5E946B19F9}"/>
              </a:ext>
            </a:extLst>
          </p:cNvPr>
          <p:cNvSpPr txBox="1"/>
          <p:nvPr/>
        </p:nvSpPr>
        <p:spPr>
          <a:xfrm>
            <a:off x="7457302" y="3257550"/>
            <a:ext cx="1575488" cy="1815882"/>
          </a:xfrm>
          <a:prstGeom prst="rect">
            <a:avLst/>
          </a:prstGeom>
          <a:noFill/>
          <a:ln>
            <a:solidFill>
              <a:schemeClr val="accent2"/>
            </a:solidFill>
          </a:ln>
        </p:spPr>
        <p:txBody>
          <a:bodyPr wrap="square" rtlCol="0">
            <a:spAutoFit/>
          </a:bodyPr>
          <a:lstStyle/>
          <a:p>
            <a:pPr algn="ctr"/>
            <a:r>
              <a:rPr lang="en-US" sz="1400" dirty="0">
                <a:solidFill>
                  <a:srgbClr val="FF0000"/>
                </a:solidFill>
              </a:rPr>
              <a:t>pLDDT (residues)</a:t>
            </a:r>
          </a:p>
          <a:p>
            <a:pPr algn="ctr"/>
            <a:r>
              <a:rPr lang="en-US" sz="1400" dirty="0">
                <a:solidFill>
                  <a:srgbClr val="FF0000"/>
                </a:solidFill>
              </a:rPr>
              <a:t>PAE (residue pairs)</a:t>
            </a:r>
          </a:p>
          <a:p>
            <a:pPr algn="ctr"/>
            <a:r>
              <a:rPr lang="en-US" sz="1400" dirty="0" err="1">
                <a:solidFill>
                  <a:srgbClr val="FF0000"/>
                </a:solidFill>
              </a:rPr>
              <a:t>pTM</a:t>
            </a:r>
            <a:r>
              <a:rPr lang="en-US" sz="1400" dirty="0">
                <a:solidFill>
                  <a:srgbClr val="FF0000"/>
                </a:solidFill>
              </a:rPr>
              <a:t> (whole struct)</a:t>
            </a:r>
          </a:p>
          <a:p>
            <a:pPr algn="ctr"/>
            <a:r>
              <a:rPr lang="en-US" sz="1400" dirty="0">
                <a:solidFill>
                  <a:srgbClr val="FF0000"/>
                </a:solidFill>
              </a:rPr>
              <a:t>iPTM (interactions)</a:t>
            </a:r>
          </a:p>
        </p:txBody>
      </p:sp>
      <p:cxnSp>
        <p:nvCxnSpPr>
          <p:cNvPr id="11" name="Straight Arrow Connector 10">
            <a:extLst>
              <a:ext uri="{FF2B5EF4-FFF2-40B4-BE49-F238E27FC236}">
                <a16:creationId xmlns:a16="http://schemas.microsoft.com/office/drawing/2014/main" id="{0480C6B6-F5C3-32E2-60FC-4F07652C0E52}"/>
              </a:ext>
            </a:extLst>
          </p:cNvPr>
          <p:cNvCxnSpPr>
            <a:cxnSpLocks/>
            <a:stCxn id="14" idx="6"/>
            <a:endCxn id="6" idx="1"/>
          </p:cNvCxnSpPr>
          <p:nvPr/>
        </p:nvCxnSpPr>
        <p:spPr>
          <a:xfrm>
            <a:off x="6645166" y="2667430"/>
            <a:ext cx="812136" cy="1498061"/>
          </a:xfrm>
          <a:prstGeom prst="straightConnector1">
            <a:avLst/>
          </a:prstGeom>
          <a:ln w="444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99764BC-862D-48AB-A3C9-BBE8B10293AC}"/>
              </a:ext>
            </a:extLst>
          </p:cNvPr>
          <p:cNvSpPr txBox="1"/>
          <p:nvPr/>
        </p:nvSpPr>
        <p:spPr>
          <a:xfrm>
            <a:off x="4592311" y="3717755"/>
            <a:ext cx="2103491" cy="1384995"/>
          </a:xfrm>
          <a:prstGeom prst="rect">
            <a:avLst/>
          </a:prstGeom>
          <a:noFill/>
        </p:spPr>
        <p:txBody>
          <a:bodyPr wrap="square" rtlCol="0">
            <a:spAutoFit/>
          </a:bodyPr>
          <a:lstStyle/>
          <a:p>
            <a:pPr algn="ctr"/>
            <a:r>
              <a:rPr lang="en-US" sz="1400" dirty="0"/>
              <a:t>(actually 5 models – different sets of weights)</a:t>
            </a:r>
          </a:p>
          <a:p>
            <a:pPr algn="ctr"/>
            <a:endParaRPr lang="en-US" sz="1400" dirty="0"/>
          </a:p>
          <a:p>
            <a:pPr algn="ctr"/>
            <a:r>
              <a:rPr lang="en-US" sz="1400" dirty="0"/>
              <a:t>Run multiple times with different random “seeds” </a:t>
            </a:r>
          </a:p>
        </p:txBody>
      </p:sp>
      <p:sp>
        <p:nvSpPr>
          <p:cNvPr id="13" name="Circular Arrow 12">
            <a:extLst>
              <a:ext uri="{FF2B5EF4-FFF2-40B4-BE49-F238E27FC236}">
                <a16:creationId xmlns:a16="http://schemas.microsoft.com/office/drawing/2014/main" id="{E3BB8050-419A-0110-B862-D9C00D7D49B7}"/>
              </a:ext>
            </a:extLst>
          </p:cNvPr>
          <p:cNvSpPr/>
          <p:nvPr/>
        </p:nvSpPr>
        <p:spPr>
          <a:xfrm>
            <a:off x="5405571" y="1423694"/>
            <a:ext cx="296563" cy="487248"/>
          </a:xfrm>
          <a:prstGeom prst="circular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tx1"/>
              </a:solidFill>
            </a:endParaRPr>
          </a:p>
        </p:txBody>
      </p:sp>
    </p:spTree>
    <p:extLst>
      <p:ext uri="{BB962C8B-B14F-4D97-AF65-F5344CB8AC3E}">
        <p14:creationId xmlns:p14="http://schemas.microsoft.com/office/powerpoint/2010/main" val="2662866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06F5757-9FD0-FD44-3453-04ADEA67271A}"/>
              </a:ext>
            </a:extLst>
          </p:cNvPr>
          <p:cNvSpPr>
            <a:spLocks noGrp="1"/>
          </p:cNvSpPr>
          <p:nvPr>
            <p:ph type="sldNum" sz="quarter" idx="12"/>
          </p:nvPr>
        </p:nvSpPr>
        <p:spPr/>
        <p:txBody>
          <a:bodyPr/>
          <a:lstStyle/>
          <a:p>
            <a:fld id="{0EC88545-0D5F-3A48-9A67-D49E8D842611}" type="slidenum">
              <a:rPr lang="en-US" smtClean="0"/>
              <a:pPr/>
              <a:t>41</a:t>
            </a:fld>
            <a:endParaRPr lang="en-US"/>
          </a:p>
        </p:txBody>
      </p:sp>
      <p:sp>
        <p:nvSpPr>
          <p:cNvPr id="3" name="TextBox 2">
            <a:extLst>
              <a:ext uri="{FF2B5EF4-FFF2-40B4-BE49-F238E27FC236}">
                <a16:creationId xmlns:a16="http://schemas.microsoft.com/office/drawing/2014/main" id="{D4B24156-7B77-CD9F-8181-5FD25B28EF4C}"/>
              </a:ext>
            </a:extLst>
          </p:cNvPr>
          <p:cNvSpPr txBox="1"/>
          <p:nvPr/>
        </p:nvSpPr>
        <p:spPr>
          <a:xfrm>
            <a:off x="1371600" y="285750"/>
            <a:ext cx="6729791" cy="461665"/>
          </a:xfrm>
          <a:prstGeom prst="rect">
            <a:avLst/>
          </a:prstGeom>
          <a:noFill/>
        </p:spPr>
        <p:txBody>
          <a:bodyPr wrap="none" rtlCol="0">
            <a:spAutoFit/>
          </a:bodyPr>
          <a:lstStyle/>
          <a:p>
            <a:r>
              <a:rPr lang="en-US" i="1" dirty="0">
                <a:solidFill>
                  <a:srgbClr val="0432FF"/>
                </a:solidFill>
              </a:rPr>
              <a:t>pLDDT</a:t>
            </a:r>
            <a:r>
              <a:rPr lang="en-US" dirty="0">
                <a:solidFill>
                  <a:srgbClr val="0432FF"/>
                </a:solidFill>
              </a:rPr>
              <a:t> – predicted local distance difference test</a:t>
            </a:r>
          </a:p>
        </p:txBody>
      </p:sp>
      <p:sp>
        <p:nvSpPr>
          <p:cNvPr id="4" name="TextBox 3">
            <a:extLst>
              <a:ext uri="{FF2B5EF4-FFF2-40B4-BE49-F238E27FC236}">
                <a16:creationId xmlns:a16="http://schemas.microsoft.com/office/drawing/2014/main" id="{D1AA2988-55DB-E606-2F85-C2564DF7AB54}"/>
              </a:ext>
            </a:extLst>
          </p:cNvPr>
          <p:cNvSpPr txBox="1"/>
          <p:nvPr/>
        </p:nvSpPr>
        <p:spPr>
          <a:xfrm>
            <a:off x="152400" y="895350"/>
            <a:ext cx="8991600" cy="1569660"/>
          </a:xfrm>
          <a:prstGeom prst="rect">
            <a:avLst/>
          </a:prstGeom>
          <a:noFill/>
        </p:spPr>
        <p:txBody>
          <a:bodyPr wrap="square" rtlCol="0">
            <a:spAutoFit/>
          </a:bodyPr>
          <a:lstStyle/>
          <a:p>
            <a:pPr marL="342900" indent="-342900">
              <a:buFont typeface="+mj-lt"/>
              <a:buAutoNum type="arabicPeriod"/>
            </a:pPr>
            <a:r>
              <a:rPr lang="en-US" sz="1600" dirty="0"/>
              <a:t>In </a:t>
            </a:r>
            <a:r>
              <a:rPr lang="en-US" sz="1600" dirty="0">
                <a:solidFill>
                  <a:srgbClr val="FF0000"/>
                </a:solidFill>
              </a:rPr>
              <a:t>experimental structure</a:t>
            </a:r>
            <a:r>
              <a:rPr lang="en-US" sz="1600" dirty="0"/>
              <a:t>, identify </a:t>
            </a:r>
            <a:r>
              <a:rPr lang="en-US" sz="1600" dirty="0">
                <a:solidFill>
                  <a:srgbClr val="FF0000"/>
                </a:solidFill>
              </a:rPr>
              <a:t>all atoms within 15 </a:t>
            </a:r>
            <a:r>
              <a:rPr lang="en-US" sz="1600" dirty="0" err="1">
                <a:solidFill>
                  <a:srgbClr val="FF0000"/>
                </a:solidFill>
              </a:rPr>
              <a:t>Å</a:t>
            </a:r>
            <a:r>
              <a:rPr lang="en-US" sz="1600" dirty="0">
                <a:solidFill>
                  <a:srgbClr val="FF0000"/>
                </a:solidFill>
              </a:rPr>
              <a:t> </a:t>
            </a:r>
            <a:r>
              <a:rPr lang="en-US" sz="1600" dirty="0"/>
              <a:t>of a residue and measure distances</a:t>
            </a:r>
          </a:p>
          <a:p>
            <a:pPr marL="342900" indent="-342900">
              <a:buFont typeface="+mj-lt"/>
              <a:buAutoNum type="arabicPeriod"/>
            </a:pPr>
            <a:r>
              <a:rPr lang="en-US" sz="1600" dirty="0"/>
              <a:t>In </a:t>
            </a:r>
            <a:r>
              <a:rPr lang="en-US" sz="1600" dirty="0">
                <a:solidFill>
                  <a:srgbClr val="FF0000"/>
                </a:solidFill>
              </a:rPr>
              <a:t>model,</a:t>
            </a:r>
            <a:r>
              <a:rPr lang="en-US" sz="1600" dirty="0"/>
              <a:t> measure </a:t>
            </a:r>
            <a:r>
              <a:rPr lang="en-US" sz="1600" dirty="0">
                <a:solidFill>
                  <a:srgbClr val="FF0000"/>
                </a:solidFill>
              </a:rPr>
              <a:t>same distances</a:t>
            </a:r>
          </a:p>
          <a:p>
            <a:pPr marL="342900" indent="-342900">
              <a:buFont typeface="+mj-lt"/>
              <a:buAutoNum type="arabicPeriod"/>
            </a:pPr>
            <a:r>
              <a:rPr lang="en-US" sz="1600" dirty="0"/>
              <a:t>Calculate </a:t>
            </a:r>
            <a:r>
              <a:rPr lang="en-US" sz="1600" dirty="0">
                <a:solidFill>
                  <a:srgbClr val="FF0000"/>
                </a:solidFill>
              </a:rPr>
              <a:t>differences in distances </a:t>
            </a:r>
            <a:r>
              <a:rPr lang="en-US" sz="1600" dirty="0"/>
              <a:t>between experimental structure and model</a:t>
            </a:r>
          </a:p>
          <a:p>
            <a:pPr marL="342900" indent="-342900">
              <a:buFont typeface="+mj-lt"/>
              <a:buAutoNum type="arabicPeriod"/>
            </a:pPr>
            <a:r>
              <a:rPr lang="en-US" sz="1600" dirty="0"/>
              <a:t>Calculate function of differences from 0 to 100</a:t>
            </a:r>
          </a:p>
          <a:p>
            <a:pPr marL="742950" lvl="1" indent="-285750">
              <a:buFont typeface="Wingdings" pitchFamily="2" charset="2"/>
              <a:buChar char="à"/>
            </a:pPr>
            <a:r>
              <a:rPr lang="en-US" sz="1600" dirty="0">
                <a:sym typeface="Wingdings" pitchFamily="2" charset="2"/>
              </a:rPr>
              <a:t>100 = perfect match (all distances 0.0), </a:t>
            </a:r>
          </a:p>
          <a:p>
            <a:pPr marL="742950" lvl="1" indent="-285750">
              <a:buFont typeface="Wingdings" pitchFamily="2" charset="2"/>
              <a:buChar char="à"/>
            </a:pPr>
            <a:r>
              <a:rPr lang="en-US" sz="1600" dirty="0">
                <a:sym typeface="Wingdings" pitchFamily="2" charset="2"/>
              </a:rPr>
              <a:t>    0 = all differences very large</a:t>
            </a:r>
            <a:endParaRPr lang="en-US" sz="1600" dirty="0"/>
          </a:p>
        </p:txBody>
      </p:sp>
      <p:pic>
        <p:nvPicPr>
          <p:cNvPr id="8" name="Picture 7" descr="A close-up of a structure&#10;&#10;AI-generated content may be incorrect.">
            <a:extLst>
              <a:ext uri="{FF2B5EF4-FFF2-40B4-BE49-F238E27FC236}">
                <a16:creationId xmlns:a16="http://schemas.microsoft.com/office/drawing/2014/main" id="{324F9840-D48D-788B-EAB3-346103779EFB}"/>
              </a:ext>
            </a:extLst>
          </p:cNvPr>
          <p:cNvPicPr>
            <a:picLocks noChangeAspect="1"/>
          </p:cNvPicPr>
          <p:nvPr/>
        </p:nvPicPr>
        <p:blipFill>
          <a:blip r:embed="rId2"/>
          <a:stretch>
            <a:fillRect/>
          </a:stretch>
        </p:blipFill>
        <p:spPr>
          <a:xfrm>
            <a:off x="4267200" y="2465010"/>
            <a:ext cx="3747619" cy="2678490"/>
          </a:xfrm>
          <a:prstGeom prst="rect">
            <a:avLst/>
          </a:prstGeom>
        </p:spPr>
      </p:pic>
      <p:pic>
        <p:nvPicPr>
          <p:cNvPr id="10" name="Picture 9" descr="A structure of a protein&#10;&#10;AI-generated content may be incorrect.">
            <a:extLst>
              <a:ext uri="{FF2B5EF4-FFF2-40B4-BE49-F238E27FC236}">
                <a16:creationId xmlns:a16="http://schemas.microsoft.com/office/drawing/2014/main" id="{114B6B91-042F-D23E-5BEA-B9F145FB5DE2}"/>
              </a:ext>
            </a:extLst>
          </p:cNvPr>
          <p:cNvPicPr>
            <a:picLocks noChangeAspect="1"/>
          </p:cNvPicPr>
          <p:nvPr/>
        </p:nvPicPr>
        <p:blipFill>
          <a:blip r:embed="rId3"/>
          <a:stretch>
            <a:fillRect/>
          </a:stretch>
        </p:blipFill>
        <p:spPr>
          <a:xfrm>
            <a:off x="1102698" y="2571750"/>
            <a:ext cx="3393102" cy="2425110"/>
          </a:xfrm>
          <a:prstGeom prst="rect">
            <a:avLst/>
          </a:prstGeom>
        </p:spPr>
      </p:pic>
      <p:sp>
        <p:nvSpPr>
          <p:cNvPr id="11" name="TextBox 10">
            <a:extLst>
              <a:ext uri="{FF2B5EF4-FFF2-40B4-BE49-F238E27FC236}">
                <a16:creationId xmlns:a16="http://schemas.microsoft.com/office/drawing/2014/main" id="{176DFF6A-8CD3-3D9E-2A4D-295C50B78358}"/>
              </a:ext>
            </a:extLst>
          </p:cNvPr>
          <p:cNvSpPr txBox="1"/>
          <p:nvPr/>
        </p:nvSpPr>
        <p:spPr>
          <a:xfrm>
            <a:off x="35054" y="3074057"/>
            <a:ext cx="1447799" cy="1323439"/>
          </a:xfrm>
          <a:prstGeom prst="rect">
            <a:avLst/>
          </a:prstGeom>
          <a:noFill/>
        </p:spPr>
        <p:txBody>
          <a:bodyPr wrap="square" rtlCol="0">
            <a:spAutoFit/>
          </a:bodyPr>
          <a:lstStyle/>
          <a:p>
            <a:r>
              <a:rPr lang="en-US" sz="2000" dirty="0"/>
              <a:t>Colored by domains</a:t>
            </a:r>
          </a:p>
          <a:p>
            <a:r>
              <a:rPr lang="en-US" sz="2000" dirty="0"/>
              <a:t>pLDDT&lt;50 in gray</a:t>
            </a:r>
          </a:p>
        </p:txBody>
      </p:sp>
      <p:sp>
        <p:nvSpPr>
          <p:cNvPr id="12" name="TextBox 11">
            <a:extLst>
              <a:ext uri="{FF2B5EF4-FFF2-40B4-BE49-F238E27FC236}">
                <a16:creationId xmlns:a16="http://schemas.microsoft.com/office/drawing/2014/main" id="{1ADCB679-6BA1-8CCB-0706-F6A59B3867EA}"/>
              </a:ext>
            </a:extLst>
          </p:cNvPr>
          <p:cNvSpPr txBox="1"/>
          <p:nvPr/>
        </p:nvSpPr>
        <p:spPr>
          <a:xfrm>
            <a:off x="7377491" y="2783384"/>
            <a:ext cx="1447799" cy="1754326"/>
          </a:xfrm>
          <a:prstGeom prst="rect">
            <a:avLst/>
          </a:prstGeom>
          <a:noFill/>
        </p:spPr>
        <p:txBody>
          <a:bodyPr wrap="square" rtlCol="0">
            <a:spAutoFit/>
          </a:bodyPr>
          <a:lstStyle/>
          <a:p>
            <a:r>
              <a:rPr lang="en-US" sz="1800" dirty="0"/>
              <a:t>Colored by pLDDT</a:t>
            </a:r>
          </a:p>
          <a:p>
            <a:r>
              <a:rPr lang="en-US" sz="1800" dirty="0"/>
              <a:t>(folded domains high pLDDT in blue)</a:t>
            </a:r>
          </a:p>
        </p:txBody>
      </p:sp>
    </p:spTree>
    <p:extLst>
      <p:ext uri="{BB962C8B-B14F-4D97-AF65-F5344CB8AC3E}">
        <p14:creationId xmlns:p14="http://schemas.microsoft.com/office/powerpoint/2010/main" val="34008803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5D64D-4ED9-7989-C777-65488C41294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ACB98EE0-8242-9E97-2BF0-B0E6A7B317C4}"/>
              </a:ext>
            </a:extLst>
          </p:cNvPr>
          <p:cNvSpPr/>
          <p:nvPr/>
        </p:nvSpPr>
        <p:spPr>
          <a:xfrm>
            <a:off x="2454144" y="164401"/>
            <a:ext cx="4200445" cy="461665"/>
          </a:xfrm>
          <a:prstGeom prst="rect">
            <a:avLst/>
          </a:prstGeom>
        </p:spPr>
        <p:txBody>
          <a:bodyPr wrap="none">
            <a:spAutoFit/>
          </a:bodyPr>
          <a:lstStyle/>
          <a:p>
            <a:r>
              <a:rPr lang="en-US" i="1" dirty="0">
                <a:solidFill>
                  <a:srgbClr val="0000FF"/>
                </a:solidFill>
              </a:rPr>
              <a:t>PAE</a:t>
            </a:r>
            <a:r>
              <a:rPr lang="en-US" dirty="0">
                <a:solidFill>
                  <a:srgbClr val="0000FF"/>
                </a:solidFill>
              </a:rPr>
              <a:t>:  Predicted Aligned Error</a:t>
            </a:r>
          </a:p>
        </p:txBody>
      </p:sp>
      <p:pic>
        <p:nvPicPr>
          <p:cNvPr id="3" name="Picture 2" descr="A close-up of a structure&#10;&#10;Description automatically generated">
            <a:extLst>
              <a:ext uri="{FF2B5EF4-FFF2-40B4-BE49-F238E27FC236}">
                <a16:creationId xmlns:a16="http://schemas.microsoft.com/office/drawing/2014/main" id="{D453F7CB-7B29-AA95-E1A2-DF000EFCAB5C}"/>
              </a:ext>
            </a:extLst>
          </p:cNvPr>
          <p:cNvPicPr>
            <a:picLocks noChangeAspect="1"/>
          </p:cNvPicPr>
          <p:nvPr/>
        </p:nvPicPr>
        <p:blipFill>
          <a:blip r:embed="rId2"/>
          <a:stretch>
            <a:fillRect/>
          </a:stretch>
        </p:blipFill>
        <p:spPr>
          <a:xfrm>
            <a:off x="326037" y="1659089"/>
            <a:ext cx="3834976" cy="2194926"/>
          </a:xfrm>
          <a:prstGeom prst="rect">
            <a:avLst/>
          </a:prstGeom>
        </p:spPr>
      </p:pic>
      <p:sp>
        <p:nvSpPr>
          <p:cNvPr id="4" name="TextBox 3">
            <a:extLst>
              <a:ext uri="{FF2B5EF4-FFF2-40B4-BE49-F238E27FC236}">
                <a16:creationId xmlns:a16="http://schemas.microsoft.com/office/drawing/2014/main" id="{831E6E67-A4EF-6241-81DC-9F0E83750656}"/>
              </a:ext>
            </a:extLst>
          </p:cNvPr>
          <p:cNvSpPr txBox="1"/>
          <p:nvPr/>
        </p:nvSpPr>
        <p:spPr>
          <a:xfrm>
            <a:off x="326037" y="935388"/>
            <a:ext cx="3182281" cy="646331"/>
          </a:xfrm>
          <a:prstGeom prst="rect">
            <a:avLst/>
          </a:prstGeom>
          <a:noFill/>
        </p:spPr>
        <p:txBody>
          <a:bodyPr wrap="none" rtlCol="0">
            <a:spAutoFit/>
          </a:bodyPr>
          <a:lstStyle/>
          <a:p>
            <a:r>
              <a:rPr lang="en-US" sz="1800" b="1" dirty="0">
                <a:solidFill>
                  <a:srgbClr val="FF40FF"/>
                </a:solidFill>
              </a:rPr>
              <a:t>Aligned residue (</a:t>
            </a:r>
            <a:r>
              <a:rPr lang="en-US" sz="1800" b="1" dirty="0" err="1">
                <a:solidFill>
                  <a:srgbClr val="FF40FF"/>
                </a:solidFill>
              </a:rPr>
              <a:t>N,C</a:t>
            </a:r>
            <a:r>
              <a:rPr lang="en-US" sz="1800" b="1" dirty="0" err="1">
                <a:solidFill>
                  <a:srgbClr val="FF40FF"/>
                </a:solidFill>
                <a:latin typeface="Symbol" pitchFamily="2" charset="2"/>
              </a:rPr>
              <a:t>a</a:t>
            </a:r>
            <a:r>
              <a:rPr lang="en-US" sz="1800" b="1" dirty="0" err="1">
                <a:solidFill>
                  <a:srgbClr val="FF40FF"/>
                </a:solidFill>
              </a:rPr>
              <a:t>,C</a:t>
            </a:r>
            <a:r>
              <a:rPr lang="en-US" sz="1800" b="1" dirty="0">
                <a:solidFill>
                  <a:srgbClr val="FF40FF"/>
                </a:solidFill>
              </a:rPr>
              <a:t>) in</a:t>
            </a:r>
          </a:p>
          <a:p>
            <a:r>
              <a:rPr lang="en-US" sz="1800" b="1" dirty="0">
                <a:solidFill>
                  <a:srgbClr val="FF40FF"/>
                </a:solidFill>
              </a:rPr>
              <a:t>model and PDB</a:t>
            </a:r>
          </a:p>
        </p:txBody>
      </p:sp>
      <p:sp>
        <p:nvSpPr>
          <p:cNvPr id="6" name="TextBox 5">
            <a:extLst>
              <a:ext uri="{FF2B5EF4-FFF2-40B4-BE49-F238E27FC236}">
                <a16:creationId xmlns:a16="http://schemas.microsoft.com/office/drawing/2014/main" id="{9B03628E-2AC1-7704-6A01-D0E245A5A5D1}"/>
              </a:ext>
            </a:extLst>
          </p:cNvPr>
          <p:cNvSpPr txBox="1"/>
          <p:nvPr/>
        </p:nvSpPr>
        <p:spPr>
          <a:xfrm>
            <a:off x="1236422" y="4104754"/>
            <a:ext cx="3682664" cy="923330"/>
          </a:xfrm>
          <a:prstGeom prst="rect">
            <a:avLst/>
          </a:prstGeom>
          <a:noFill/>
        </p:spPr>
        <p:txBody>
          <a:bodyPr wrap="square" rtlCol="0">
            <a:spAutoFit/>
          </a:bodyPr>
          <a:lstStyle/>
          <a:p>
            <a:r>
              <a:rPr lang="en-US" sz="1800" b="1" dirty="0"/>
              <a:t>PAE is predicted error distance between Scored residue (C</a:t>
            </a:r>
            <a:r>
              <a:rPr lang="en-US" sz="1800" b="1" dirty="0">
                <a:latin typeface="Symbol" pitchFamily="2" charset="2"/>
              </a:rPr>
              <a:t>a</a:t>
            </a:r>
            <a:r>
              <a:rPr lang="en-US" sz="1800" b="1" dirty="0"/>
              <a:t>) in </a:t>
            </a:r>
            <a:r>
              <a:rPr lang="en-US" sz="1800" b="1" dirty="0">
                <a:solidFill>
                  <a:srgbClr val="0432FF"/>
                </a:solidFill>
              </a:rPr>
              <a:t>model</a:t>
            </a:r>
            <a:r>
              <a:rPr lang="en-US" sz="1800" b="1" dirty="0"/>
              <a:t> and </a:t>
            </a:r>
            <a:r>
              <a:rPr lang="en-US" sz="1800" b="1" dirty="0">
                <a:solidFill>
                  <a:srgbClr val="00B050"/>
                </a:solidFill>
              </a:rPr>
              <a:t>PDB</a:t>
            </a:r>
          </a:p>
        </p:txBody>
      </p:sp>
      <p:pic>
        <p:nvPicPr>
          <p:cNvPr id="7" name="Picture 6" descr="A picture containing text, screenshot, line, colorfulness&#10;&#10;Description automatically generated">
            <a:extLst>
              <a:ext uri="{FF2B5EF4-FFF2-40B4-BE49-F238E27FC236}">
                <a16:creationId xmlns:a16="http://schemas.microsoft.com/office/drawing/2014/main" id="{3FD296CF-2FEF-9512-8F7E-805B2117E850}"/>
              </a:ext>
            </a:extLst>
          </p:cNvPr>
          <p:cNvPicPr>
            <a:picLocks noChangeAspect="1"/>
          </p:cNvPicPr>
          <p:nvPr/>
        </p:nvPicPr>
        <p:blipFill>
          <a:blip r:embed="rId3"/>
          <a:stretch>
            <a:fillRect/>
          </a:stretch>
        </p:blipFill>
        <p:spPr>
          <a:xfrm>
            <a:off x="4919086" y="751436"/>
            <a:ext cx="4046838" cy="4284436"/>
          </a:xfrm>
          <a:prstGeom prst="rect">
            <a:avLst/>
          </a:prstGeom>
        </p:spPr>
      </p:pic>
    </p:spTree>
    <p:extLst>
      <p:ext uri="{BB962C8B-B14F-4D97-AF65-F5344CB8AC3E}">
        <p14:creationId xmlns:p14="http://schemas.microsoft.com/office/powerpoint/2010/main" val="3411319510"/>
      </p:ext>
    </p:extLst>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E617B4-1485-0DF2-5A35-0DCEBF092977}"/>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9C8366FF-C5CD-8977-76C7-ABD657C0ED3F}"/>
              </a:ext>
            </a:extLst>
          </p:cNvPr>
          <p:cNvSpPr txBox="1"/>
          <p:nvPr/>
        </p:nvSpPr>
        <p:spPr>
          <a:xfrm>
            <a:off x="117915" y="57335"/>
            <a:ext cx="8640312" cy="584775"/>
          </a:xfrm>
          <a:prstGeom prst="rect">
            <a:avLst/>
          </a:prstGeom>
          <a:noFill/>
        </p:spPr>
        <p:txBody>
          <a:bodyPr wrap="square" rtlCol="0">
            <a:spAutoFit/>
          </a:bodyPr>
          <a:lstStyle/>
          <a:p>
            <a:pPr algn="ctr"/>
            <a:r>
              <a:rPr lang="en-US" sz="3200" dirty="0">
                <a:solidFill>
                  <a:srgbClr val="0432FF"/>
                </a:solidFill>
              </a:rPr>
              <a:t>PAE matrix of a protein complex</a:t>
            </a:r>
            <a:endParaRPr lang="en-US" sz="2800" dirty="0"/>
          </a:p>
        </p:txBody>
      </p:sp>
      <p:pic>
        <p:nvPicPr>
          <p:cNvPr id="4" name="Picture 3" descr="A close-up of a structure&#10;&#10;AI-generated content may be incorrect.">
            <a:extLst>
              <a:ext uri="{FF2B5EF4-FFF2-40B4-BE49-F238E27FC236}">
                <a16:creationId xmlns:a16="http://schemas.microsoft.com/office/drawing/2014/main" id="{6FA66962-6ABA-7FEC-B5C3-9269E306DE35}"/>
              </a:ext>
            </a:extLst>
          </p:cNvPr>
          <p:cNvPicPr>
            <a:picLocks noChangeAspect="1"/>
          </p:cNvPicPr>
          <p:nvPr/>
        </p:nvPicPr>
        <p:blipFill>
          <a:blip r:embed="rId2"/>
          <a:srcRect l="1388" t="7427" r="4703" b="4492"/>
          <a:stretch/>
        </p:blipFill>
        <p:spPr>
          <a:xfrm>
            <a:off x="31479" y="1456550"/>
            <a:ext cx="3310126" cy="2269867"/>
          </a:xfrm>
          <a:prstGeom prst="rect">
            <a:avLst/>
          </a:prstGeom>
        </p:spPr>
      </p:pic>
      <p:sp>
        <p:nvSpPr>
          <p:cNvPr id="5" name="TextBox 4">
            <a:extLst>
              <a:ext uri="{FF2B5EF4-FFF2-40B4-BE49-F238E27FC236}">
                <a16:creationId xmlns:a16="http://schemas.microsoft.com/office/drawing/2014/main" id="{394CC1A7-3CDC-F4AE-2238-D029A29D3E7E}"/>
              </a:ext>
            </a:extLst>
          </p:cNvPr>
          <p:cNvSpPr txBox="1"/>
          <p:nvPr/>
        </p:nvSpPr>
        <p:spPr>
          <a:xfrm>
            <a:off x="117915" y="4024118"/>
            <a:ext cx="2753136" cy="430887"/>
          </a:xfrm>
          <a:prstGeom prst="rect">
            <a:avLst/>
          </a:prstGeom>
          <a:noFill/>
          <a:ln>
            <a:solidFill>
              <a:schemeClr val="tx1"/>
            </a:solidFill>
          </a:ln>
        </p:spPr>
        <p:txBody>
          <a:bodyPr wrap="square" rtlCol="0">
            <a:spAutoFit/>
          </a:bodyPr>
          <a:lstStyle/>
          <a:p>
            <a:r>
              <a:rPr lang="en-US" sz="1100" dirty="0"/>
              <a:t>RAF1 (</a:t>
            </a:r>
            <a:r>
              <a:rPr lang="en-US" sz="1100" dirty="0">
                <a:solidFill>
                  <a:srgbClr val="FFC6D4"/>
                </a:solidFill>
              </a:rPr>
              <a:t>RBD-CRD</a:t>
            </a:r>
            <a:r>
              <a:rPr lang="en-US" sz="1100" dirty="0">
                <a:solidFill>
                  <a:srgbClr val="D883FF"/>
                </a:solidFill>
              </a:rPr>
              <a:t>, </a:t>
            </a:r>
            <a:r>
              <a:rPr lang="en-US" sz="1100" dirty="0">
                <a:solidFill>
                  <a:srgbClr val="FF40FF"/>
                </a:solidFill>
              </a:rPr>
              <a:t>Kinase</a:t>
            </a:r>
            <a:r>
              <a:rPr lang="en-US" sz="1100" dirty="0"/>
              <a:t>)</a:t>
            </a:r>
            <a:r>
              <a:rPr lang="en-US" sz="1100" dirty="0">
                <a:solidFill>
                  <a:srgbClr val="D883FF"/>
                </a:solidFill>
              </a:rPr>
              <a:t> </a:t>
            </a:r>
            <a:r>
              <a:rPr lang="en-US" sz="1100" dirty="0"/>
              <a:t>and </a:t>
            </a:r>
          </a:p>
          <a:p>
            <a:r>
              <a:rPr lang="en-US" sz="1100" dirty="0"/>
              <a:t>KSR1 (</a:t>
            </a:r>
            <a:r>
              <a:rPr lang="en-US" sz="1100" dirty="0">
                <a:solidFill>
                  <a:srgbClr val="00B050"/>
                </a:solidFill>
              </a:rPr>
              <a:t>CC-SAM</a:t>
            </a:r>
            <a:r>
              <a:rPr lang="en-US" sz="1100" dirty="0"/>
              <a:t>, </a:t>
            </a:r>
            <a:r>
              <a:rPr lang="en-US" sz="1100" dirty="0">
                <a:ln>
                  <a:solidFill>
                    <a:schemeClr val="tx1"/>
                  </a:solidFill>
                </a:ln>
                <a:solidFill>
                  <a:srgbClr val="FFFF00"/>
                </a:solidFill>
              </a:rPr>
              <a:t>CRD</a:t>
            </a:r>
            <a:r>
              <a:rPr lang="en-US" sz="1100" dirty="0"/>
              <a:t>, </a:t>
            </a:r>
            <a:r>
              <a:rPr lang="en-US" sz="1100" dirty="0">
                <a:solidFill>
                  <a:srgbClr val="0432FF"/>
                </a:solidFill>
              </a:rPr>
              <a:t>Kinase</a:t>
            </a:r>
            <a:r>
              <a:rPr lang="en-US" sz="1100" dirty="0"/>
              <a:t>)</a:t>
            </a:r>
          </a:p>
        </p:txBody>
      </p:sp>
      <p:sp>
        <p:nvSpPr>
          <p:cNvPr id="6" name="TextBox 5">
            <a:extLst>
              <a:ext uri="{FF2B5EF4-FFF2-40B4-BE49-F238E27FC236}">
                <a16:creationId xmlns:a16="http://schemas.microsoft.com/office/drawing/2014/main" id="{29ED90C3-6940-1B7C-8DAB-225280CEE6AE}"/>
              </a:ext>
            </a:extLst>
          </p:cNvPr>
          <p:cNvSpPr txBox="1"/>
          <p:nvPr/>
        </p:nvSpPr>
        <p:spPr>
          <a:xfrm>
            <a:off x="916229" y="1047751"/>
            <a:ext cx="1281120" cy="369332"/>
          </a:xfrm>
          <a:prstGeom prst="rect">
            <a:avLst/>
          </a:prstGeom>
          <a:noFill/>
        </p:spPr>
        <p:txBody>
          <a:bodyPr wrap="none" rtlCol="0">
            <a:spAutoFit/>
          </a:bodyPr>
          <a:lstStyle/>
          <a:p>
            <a:r>
              <a:rPr lang="en-US" sz="1800" dirty="0"/>
              <a:t>ipTM=0.38</a:t>
            </a:r>
          </a:p>
        </p:txBody>
      </p:sp>
      <p:pic>
        <p:nvPicPr>
          <p:cNvPr id="7" name="Picture 6" descr="A red and blue squares&#10;&#10;AI-generated content may be incorrect.">
            <a:extLst>
              <a:ext uri="{FF2B5EF4-FFF2-40B4-BE49-F238E27FC236}">
                <a16:creationId xmlns:a16="http://schemas.microsoft.com/office/drawing/2014/main" id="{D00334F2-A94B-0C70-DCD8-CF2E305C78DC}"/>
              </a:ext>
            </a:extLst>
          </p:cNvPr>
          <p:cNvPicPr>
            <a:picLocks noChangeAspect="1"/>
          </p:cNvPicPr>
          <p:nvPr/>
        </p:nvPicPr>
        <p:blipFill>
          <a:blip r:embed="rId3"/>
          <a:srcRect t="13002" r="84118" b="13233"/>
          <a:stretch/>
        </p:blipFill>
        <p:spPr>
          <a:xfrm>
            <a:off x="4286840" y="1515482"/>
            <a:ext cx="3750961" cy="3165848"/>
          </a:xfrm>
          <a:prstGeom prst="rect">
            <a:avLst/>
          </a:prstGeom>
        </p:spPr>
      </p:pic>
      <p:sp>
        <p:nvSpPr>
          <p:cNvPr id="2" name="TextBox 1">
            <a:extLst>
              <a:ext uri="{FF2B5EF4-FFF2-40B4-BE49-F238E27FC236}">
                <a16:creationId xmlns:a16="http://schemas.microsoft.com/office/drawing/2014/main" id="{83F0F57E-9D59-2D0C-852B-9E3364B341AF}"/>
              </a:ext>
            </a:extLst>
          </p:cNvPr>
          <p:cNvSpPr txBox="1"/>
          <p:nvPr/>
        </p:nvSpPr>
        <p:spPr>
          <a:xfrm>
            <a:off x="3577459" y="2126627"/>
            <a:ext cx="1199367" cy="461665"/>
          </a:xfrm>
          <a:prstGeom prst="rect">
            <a:avLst/>
          </a:prstGeom>
          <a:noFill/>
        </p:spPr>
        <p:txBody>
          <a:bodyPr wrap="none" rtlCol="0">
            <a:spAutoFit/>
          </a:bodyPr>
          <a:lstStyle/>
          <a:p>
            <a:r>
              <a:rPr lang="en-US" sz="1200" dirty="0"/>
              <a:t>Aligned</a:t>
            </a:r>
          </a:p>
          <a:p>
            <a:r>
              <a:rPr lang="en-US" sz="1200" dirty="0"/>
              <a:t>RAF1 residues</a:t>
            </a:r>
          </a:p>
        </p:txBody>
      </p:sp>
      <p:sp>
        <p:nvSpPr>
          <p:cNvPr id="12" name="TextBox 11">
            <a:extLst>
              <a:ext uri="{FF2B5EF4-FFF2-40B4-BE49-F238E27FC236}">
                <a16:creationId xmlns:a16="http://schemas.microsoft.com/office/drawing/2014/main" id="{52F2EF3F-DC57-EA1A-AA18-32166E542DF1}"/>
              </a:ext>
            </a:extLst>
          </p:cNvPr>
          <p:cNvSpPr txBox="1"/>
          <p:nvPr/>
        </p:nvSpPr>
        <p:spPr>
          <a:xfrm>
            <a:off x="6551986" y="4681330"/>
            <a:ext cx="1114408" cy="461665"/>
          </a:xfrm>
          <a:prstGeom prst="rect">
            <a:avLst/>
          </a:prstGeom>
          <a:noFill/>
        </p:spPr>
        <p:txBody>
          <a:bodyPr wrap="none" rtlCol="0">
            <a:spAutoFit/>
          </a:bodyPr>
          <a:lstStyle/>
          <a:p>
            <a:r>
              <a:rPr lang="en-US" sz="1200" dirty="0"/>
              <a:t>Scored KSR1</a:t>
            </a:r>
          </a:p>
          <a:p>
            <a:r>
              <a:rPr lang="en-US" sz="1200" dirty="0"/>
              <a:t>residues</a:t>
            </a:r>
          </a:p>
        </p:txBody>
      </p:sp>
      <p:sp>
        <p:nvSpPr>
          <p:cNvPr id="13" name="TextBox 12">
            <a:extLst>
              <a:ext uri="{FF2B5EF4-FFF2-40B4-BE49-F238E27FC236}">
                <a16:creationId xmlns:a16="http://schemas.microsoft.com/office/drawing/2014/main" id="{C32DE241-2CBE-0613-5076-DCCDEE5AEE42}"/>
              </a:ext>
            </a:extLst>
          </p:cNvPr>
          <p:cNvSpPr txBox="1"/>
          <p:nvPr/>
        </p:nvSpPr>
        <p:spPr>
          <a:xfrm>
            <a:off x="6429367" y="2887216"/>
            <a:ext cx="1018227" cy="369332"/>
          </a:xfrm>
          <a:prstGeom prst="rect">
            <a:avLst/>
          </a:prstGeom>
          <a:noFill/>
        </p:spPr>
        <p:txBody>
          <a:bodyPr wrap="none" rtlCol="0">
            <a:spAutoFit/>
          </a:bodyPr>
          <a:lstStyle/>
          <a:p>
            <a:r>
              <a:rPr lang="en-US" sz="1800" dirty="0">
                <a:solidFill>
                  <a:srgbClr val="FFC6D4"/>
                </a:solidFill>
              </a:rPr>
              <a:t>CCSAM</a:t>
            </a:r>
          </a:p>
        </p:txBody>
      </p:sp>
      <p:sp>
        <p:nvSpPr>
          <p:cNvPr id="14" name="TextBox 13">
            <a:extLst>
              <a:ext uri="{FF2B5EF4-FFF2-40B4-BE49-F238E27FC236}">
                <a16:creationId xmlns:a16="http://schemas.microsoft.com/office/drawing/2014/main" id="{3ACA8FED-9CFD-CD94-079C-22EC598E57C6}"/>
              </a:ext>
            </a:extLst>
          </p:cNvPr>
          <p:cNvSpPr txBox="1"/>
          <p:nvPr/>
        </p:nvSpPr>
        <p:spPr>
          <a:xfrm>
            <a:off x="6810368" y="3325363"/>
            <a:ext cx="684803" cy="369332"/>
          </a:xfrm>
          <a:prstGeom prst="rect">
            <a:avLst/>
          </a:prstGeom>
          <a:noFill/>
        </p:spPr>
        <p:txBody>
          <a:bodyPr wrap="none" rtlCol="0">
            <a:spAutoFit/>
          </a:bodyPr>
          <a:lstStyle/>
          <a:p>
            <a:r>
              <a:rPr lang="en-US" sz="1800" dirty="0">
                <a:solidFill>
                  <a:srgbClr val="FFFF00"/>
                </a:solidFill>
              </a:rPr>
              <a:t>CRD</a:t>
            </a:r>
          </a:p>
        </p:txBody>
      </p:sp>
      <p:sp>
        <p:nvSpPr>
          <p:cNvPr id="21" name="TextBox 20">
            <a:extLst>
              <a:ext uri="{FF2B5EF4-FFF2-40B4-BE49-F238E27FC236}">
                <a16:creationId xmlns:a16="http://schemas.microsoft.com/office/drawing/2014/main" id="{A1EA5829-D860-6A1B-45CA-95108897AD11}"/>
              </a:ext>
            </a:extLst>
          </p:cNvPr>
          <p:cNvSpPr txBox="1"/>
          <p:nvPr/>
        </p:nvSpPr>
        <p:spPr>
          <a:xfrm>
            <a:off x="4850977" y="4681835"/>
            <a:ext cx="1106393" cy="461665"/>
          </a:xfrm>
          <a:prstGeom prst="rect">
            <a:avLst/>
          </a:prstGeom>
          <a:noFill/>
        </p:spPr>
        <p:txBody>
          <a:bodyPr wrap="none" rtlCol="0">
            <a:spAutoFit/>
          </a:bodyPr>
          <a:lstStyle/>
          <a:p>
            <a:r>
              <a:rPr lang="en-US" sz="1200" dirty="0"/>
              <a:t>Scored RAF1</a:t>
            </a:r>
          </a:p>
          <a:p>
            <a:r>
              <a:rPr lang="en-US" sz="1200" dirty="0"/>
              <a:t>residues</a:t>
            </a:r>
          </a:p>
        </p:txBody>
      </p:sp>
      <p:sp>
        <p:nvSpPr>
          <p:cNvPr id="9" name="TextBox 8">
            <a:extLst>
              <a:ext uri="{FF2B5EF4-FFF2-40B4-BE49-F238E27FC236}">
                <a16:creationId xmlns:a16="http://schemas.microsoft.com/office/drawing/2014/main" id="{A434ABB9-0776-71AA-53BA-84B4944E2739}"/>
              </a:ext>
            </a:extLst>
          </p:cNvPr>
          <p:cNvSpPr txBox="1"/>
          <p:nvPr/>
        </p:nvSpPr>
        <p:spPr>
          <a:xfrm>
            <a:off x="7994705" y="2279361"/>
            <a:ext cx="1301695" cy="1477328"/>
          </a:xfrm>
          <a:prstGeom prst="rect">
            <a:avLst/>
          </a:prstGeom>
          <a:noFill/>
        </p:spPr>
        <p:txBody>
          <a:bodyPr wrap="square" rtlCol="0">
            <a:spAutoFit/>
          </a:bodyPr>
          <a:lstStyle/>
          <a:p>
            <a:r>
              <a:rPr lang="en-US" sz="1800" dirty="0"/>
              <a:t>PAE</a:t>
            </a:r>
          </a:p>
          <a:p>
            <a:r>
              <a:rPr lang="en-US" sz="1800" dirty="0"/>
              <a:t>matrix:</a:t>
            </a:r>
          </a:p>
          <a:p>
            <a:endParaRPr lang="en-US" sz="1800" dirty="0"/>
          </a:p>
          <a:p>
            <a:r>
              <a:rPr lang="en-US" sz="1800" dirty="0">
                <a:solidFill>
                  <a:srgbClr val="0432FF"/>
                </a:solidFill>
              </a:rPr>
              <a:t>blue&lt;5 </a:t>
            </a:r>
            <a:r>
              <a:rPr lang="en-US" sz="1800" dirty="0" err="1">
                <a:solidFill>
                  <a:srgbClr val="0432FF"/>
                </a:solidFill>
              </a:rPr>
              <a:t>Å</a:t>
            </a:r>
            <a:endParaRPr lang="en-US" sz="1800" dirty="0">
              <a:solidFill>
                <a:srgbClr val="0432FF"/>
              </a:solidFill>
            </a:endParaRPr>
          </a:p>
          <a:p>
            <a:r>
              <a:rPr lang="en-US" sz="1800" dirty="0">
                <a:solidFill>
                  <a:srgbClr val="FF0000"/>
                </a:solidFill>
              </a:rPr>
              <a:t>red&gt;25 </a:t>
            </a:r>
            <a:r>
              <a:rPr lang="en-US" sz="1800" dirty="0" err="1">
                <a:solidFill>
                  <a:srgbClr val="FF0000"/>
                </a:solidFill>
              </a:rPr>
              <a:t>Å</a:t>
            </a:r>
            <a:r>
              <a:rPr lang="en-US" sz="1800" dirty="0"/>
              <a:t> </a:t>
            </a:r>
          </a:p>
        </p:txBody>
      </p:sp>
      <p:sp>
        <p:nvSpPr>
          <p:cNvPr id="23" name="TextBox 22">
            <a:extLst>
              <a:ext uri="{FF2B5EF4-FFF2-40B4-BE49-F238E27FC236}">
                <a16:creationId xmlns:a16="http://schemas.microsoft.com/office/drawing/2014/main" id="{C4FCDFD4-6ABE-D1DB-D0FD-2D0E0A0E6D5C}"/>
              </a:ext>
            </a:extLst>
          </p:cNvPr>
          <p:cNvSpPr txBox="1"/>
          <p:nvPr/>
        </p:nvSpPr>
        <p:spPr>
          <a:xfrm>
            <a:off x="5065066" y="1140084"/>
            <a:ext cx="825867" cy="369332"/>
          </a:xfrm>
          <a:prstGeom prst="rect">
            <a:avLst/>
          </a:prstGeom>
          <a:noFill/>
        </p:spPr>
        <p:txBody>
          <a:bodyPr wrap="none" rtlCol="0">
            <a:spAutoFit/>
          </a:bodyPr>
          <a:lstStyle/>
          <a:p>
            <a:r>
              <a:rPr lang="en-US" sz="1800" dirty="0"/>
              <a:t>(Raf1)</a:t>
            </a:r>
          </a:p>
        </p:txBody>
      </p:sp>
      <p:sp>
        <p:nvSpPr>
          <p:cNvPr id="25" name="TextBox 24">
            <a:extLst>
              <a:ext uri="{FF2B5EF4-FFF2-40B4-BE49-F238E27FC236}">
                <a16:creationId xmlns:a16="http://schemas.microsoft.com/office/drawing/2014/main" id="{220EBBC6-BC94-506A-1F31-40B60D8AD049}"/>
              </a:ext>
            </a:extLst>
          </p:cNvPr>
          <p:cNvSpPr txBox="1"/>
          <p:nvPr/>
        </p:nvSpPr>
        <p:spPr>
          <a:xfrm>
            <a:off x="6425311" y="1154483"/>
            <a:ext cx="941283" cy="369332"/>
          </a:xfrm>
          <a:prstGeom prst="rect">
            <a:avLst/>
          </a:prstGeom>
          <a:noFill/>
        </p:spPr>
        <p:txBody>
          <a:bodyPr wrap="none" rtlCol="0">
            <a:spAutoFit/>
          </a:bodyPr>
          <a:lstStyle/>
          <a:p>
            <a:r>
              <a:rPr lang="en-US" sz="1800" dirty="0"/>
              <a:t>(KSR1)</a:t>
            </a:r>
          </a:p>
        </p:txBody>
      </p:sp>
      <p:sp>
        <p:nvSpPr>
          <p:cNvPr id="26" name="Rectangle 25">
            <a:extLst>
              <a:ext uri="{FF2B5EF4-FFF2-40B4-BE49-F238E27FC236}">
                <a16:creationId xmlns:a16="http://schemas.microsoft.com/office/drawing/2014/main" id="{583361C2-25F1-95AA-0C3E-C62E18C6BA03}"/>
              </a:ext>
            </a:extLst>
          </p:cNvPr>
          <p:cNvSpPr/>
          <p:nvPr/>
        </p:nvSpPr>
        <p:spPr>
          <a:xfrm>
            <a:off x="4460360" y="2074603"/>
            <a:ext cx="389034" cy="272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p>
        </p:txBody>
      </p:sp>
      <p:sp>
        <p:nvSpPr>
          <p:cNvPr id="27" name="Rectangle 26">
            <a:extLst>
              <a:ext uri="{FF2B5EF4-FFF2-40B4-BE49-F238E27FC236}">
                <a16:creationId xmlns:a16="http://schemas.microsoft.com/office/drawing/2014/main" id="{D630DB37-DD27-B540-EAAF-8AD33CB6A66D}"/>
              </a:ext>
            </a:extLst>
          </p:cNvPr>
          <p:cNvSpPr/>
          <p:nvPr/>
        </p:nvSpPr>
        <p:spPr>
          <a:xfrm>
            <a:off x="4460360" y="3608438"/>
            <a:ext cx="389034" cy="272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p>
        </p:txBody>
      </p:sp>
      <p:sp>
        <p:nvSpPr>
          <p:cNvPr id="20" name="TextBox 19">
            <a:extLst>
              <a:ext uri="{FF2B5EF4-FFF2-40B4-BE49-F238E27FC236}">
                <a16:creationId xmlns:a16="http://schemas.microsoft.com/office/drawing/2014/main" id="{F75C41E6-98CB-2456-FFC3-A743D23C7E9A}"/>
              </a:ext>
            </a:extLst>
          </p:cNvPr>
          <p:cNvSpPr txBox="1"/>
          <p:nvPr/>
        </p:nvSpPr>
        <p:spPr>
          <a:xfrm>
            <a:off x="3563873" y="3524610"/>
            <a:ext cx="1207382" cy="461665"/>
          </a:xfrm>
          <a:prstGeom prst="rect">
            <a:avLst/>
          </a:prstGeom>
          <a:noFill/>
        </p:spPr>
        <p:txBody>
          <a:bodyPr wrap="none" rtlCol="0">
            <a:spAutoFit/>
          </a:bodyPr>
          <a:lstStyle/>
          <a:p>
            <a:r>
              <a:rPr lang="en-US" sz="1200" dirty="0"/>
              <a:t>Aligned</a:t>
            </a:r>
          </a:p>
          <a:p>
            <a:r>
              <a:rPr lang="en-US" sz="1200" dirty="0"/>
              <a:t>KSR1 residues</a:t>
            </a:r>
          </a:p>
        </p:txBody>
      </p:sp>
    </p:spTree>
    <p:extLst>
      <p:ext uri="{BB962C8B-B14F-4D97-AF65-F5344CB8AC3E}">
        <p14:creationId xmlns:p14="http://schemas.microsoft.com/office/powerpoint/2010/main" val="4450046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215640-2F96-0B0E-F49D-79BD6704A19B}"/>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EDA9018F-A2C3-9F4C-2E93-C789EEF5F48D}"/>
              </a:ext>
            </a:extLst>
          </p:cNvPr>
          <p:cNvSpPr txBox="1"/>
          <p:nvPr/>
        </p:nvSpPr>
        <p:spPr>
          <a:xfrm>
            <a:off x="117915" y="57335"/>
            <a:ext cx="8640312" cy="677108"/>
          </a:xfrm>
          <a:prstGeom prst="rect">
            <a:avLst/>
          </a:prstGeom>
          <a:noFill/>
        </p:spPr>
        <p:txBody>
          <a:bodyPr wrap="square" rtlCol="0">
            <a:spAutoFit/>
          </a:bodyPr>
          <a:lstStyle/>
          <a:p>
            <a:pPr algn="ctr"/>
            <a:r>
              <a:rPr lang="en-US" sz="2000" i="1" dirty="0">
                <a:solidFill>
                  <a:srgbClr val="0432FF"/>
                </a:solidFill>
              </a:rPr>
              <a:t>ipTM : </a:t>
            </a:r>
            <a:r>
              <a:rPr lang="en-US" sz="2000" dirty="0">
                <a:solidFill>
                  <a:srgbClr val="0432FF"/>
                </a:solidFill>
              </a:rPr>
              <a:t>interface predicted template modeling score</a:t>
            </a:r>
          </a:p>
          <a:p>
            <a:pPr algn="ctr"/>
            <a:r>
              <a:rPr lang="en-US" sz="1800" dirty="0"/>
              <a:t>Calculated on the full structures, not interface. Between 0.0 and 1.0 (perfect model)</a:t>
            </a:r>
          </a:p>
        </p:txBody>
      </p:sp>
      <p:pic>
        <p:nvPicPr>
          <p:cNvPr id="4" name="Picture 3" descr="A close-up of a structure&#10;&#10;AI-generated content may be incorrect.">
            <a:extLst>
              <a:ext uri="{FF2B5EF4-FFF2-40B4-BE49-F238E27FC236}">
                <a16:creationId xmlns:a16="http://schemas.microsoft.com/office/drawing/2014/main" id="{B8AB165D-7DE4-F0C0-FB91-01C88792B348}"/>
              </a:ext>
            </a:extLst>
          </p:cNvPr>
          <p:cNvPicPr>
            <a:picLocks noChangeAspect="1"/>
          </p:cNvPicPr>
          <p:nvPr/>
        </p:nvPicPr>
        <p:blipFill>
          <a:blip r:embed="rId2"/>
          <a:srcRect l="1388" t="7427" r="4703" b="4492"/>
          <a:stretch/>
        </p:blipFill>
        <p:spPr>
          <a:xfrm>
            <a:off x="31479" y="1456550"/>
            <a:ext cx="3310126" cy="2269867"/>
          </a:xfrm>
          <a:prstGeom prst="rect">
            <a:avLst/>
          </a:prstGeom>
        </p:spPr>
      </p:pic>
      <p:sp>
        <p:nvSpPr>
          <p:cNvPr id="5" name="TextBox 4">
            <a:extLst>
              <a:ext uri="{FF2B5EF4-FFF2-40B4-BE49-F238E27FC236}">
                <a16:creationId xmlns:a16="http://schemas.microsoft.com/office/drawing/2014/main" id="{CA501A88-E109-7D06-8AE3-0ABC955DB4E6}"/>
              </a:ext>
            </a:extLst>
          </p:cNvPr>
          <p:cNvSpPr txBox="1"/>
          <p:nvPr/>
        </p:nvSpPr>
        <p:spPr>
          <a:xfrm>
            <a:off x="117915" y="4024118"/>
            <a:ext cx="2753136" cy="430887"/>
          </a:xfrm>
          <a:prstGeom prst="rect">
            <a:avLst/>
          </a:prstGeom>
          <a:noFill/>
          <a:ln>
            <a:solidFill>
              <a:schemeClr val="tx1"/>
            </a:solidFill>
          </a:ln>
        </p:spPr>
        <p:txBody>
          <a:bodyPr wrap="square" rtlCol="0">
            <a:spAutoFit/>
          </a:bodyPr>
          <a:lstStyle/>
          <a:p>
            <a:r>
              <a:rPr lang="en-US" sz="1100" dirty="0"/>
              <a:t>RAF1 (</a:t>
            </a:r>
            <a:r>
              <a:rPr lang="en-US" sz="1100" dirty="0">
                <a:solidFill>
                  <a:srgbClr val="FFC6D4"/>
                </a:solidFill>
              </a:rPr>
              <a:t>RBD-CRD</a:t>
            </a:r>
            <a:r>
              <a:rPr lang="en-US" sz="1100" dirty="0">
                <a:solidFill>
                  <a:srgbClr val="D883FF"/>
                </a:solidFill>
              </a:rPr>
              <a:t>, </a:t>
            </a:r>
            <a:r>
              <a:rPr lang="en-US" sz="1100" dirty="0">
                <a:solidFill>
                  <a:srgbClr val="FF40FF"/>
                </a:solidFill>
              </a:rPr>
              <a:t>Kinase</a:t>
            </a:r>
            <a:r>
              <a:rPr lang="en-US" sz="1100" dirty="0"/>
              <a:t>)</a:t>
            </a:r>
            <a:r>
              <a:rPr lang="en-US" sz="1100" dirty="0">
                <a:solidFill>
                  <a:srgbClr val="D883FF"/>
                </a:solidFill>
              </a:rPr>
              <a:t> </a:t>
            </a:r>
            <a:r>
              <a:rPr lang="en-US" sz="1100" dirty="0"/>
              <a:t>and </a:t>
            </a:r>
          </a:p>
          <a:p>
            <a:r>
              <a:rPr lang="en-US" sz="1100" dirty="0"/>
              <a:t>KSR1 (</a:t>
            </a:r>
            <a:r>
              <a:rPr lang="en-US" sz="1100" dirty="0">
                <a:solidFill>
                  <a:srgbClr val="00B050"/>
                </a:solidFill>
              </a:rPr>
              <a:t>CC-SAM</a:t>
            </a:r>
            <a:r>
              <a:rPr lang="en-US" sz="1100" dirty="0"/>
              <a:t>, </a:t>
            </a:r>
            <a:r>
              <a:rPr lang="en-US" sz="1100" dirty="0">
                <a:ln>
                  <a:solidFill>
                    <a:schemeClr val="tx1"/>
                  </a:solidFill>
                </a:ln>
                <a:solidFill>
                  <a:srgbClr val="FFFF00"/>
                </a:solidFill>
              </a:rPr>
              <a:t>CRD</a:t>
            </a:r>
            <a:r>
              <a:rPr lang="en-US" sz="1100" dirty="0"/>
              <a:t>, </a:t>
            </a:r>
            <a:r>
              <a:rPr lang="en-US" sz="1100" dirty="0">
                <a:solidFill>
                  <a:srgbClr val="0432FF"/>
                </a:solidFill>
              </a:rPr>
              <a:t>Kinase</a:t>
            </a:r>
            <a:r>
              <a:rPr lang="en-US" sz="1100" dirty="0"/>
              <a:t>)</a:t>
            </a:r>
          </a:p>
        </p:txBody>
      </p:sp>
      <p:sp>
        <p:nvSpPr>
          <p:cNvPr id="6" name="TextBox 5">
            <a:extLst>
              <a:ext uri="{FF2B5EF4-FFF2-40B4-BE49-F238E27FC236}">
                <a16:creationId xmlns:a16="http://schemas.microsoft.com/office/drawing/2014/main" id="{4D5AA586-50DF-6FBC-1197-FCFDFA41E9E8}"/>
              </a:ext>
            </a:extLst>
          </p:cNvPr>
          <p:cNvSpPr txBox="1"/>
          <p:nvPr/>
        </p:nvSpPr>
        <p:spPr>
          <a:xfrm>
            <a:off x="916229" y="1047751"/>
            <a:ext cx="1281120" cy="369332"/>
          </a:xfrm>
          <a:prstGeom prst="rect">
            <a:avLst/>
          </a:prstGeom>
          <a:noFill/>
        </p:spPr>
        <p:txBody>
          <a:bodyPr wrap="none" rtlCol="0">
            <a:spAutoFit/>
          </a:bodyPr>
          <a:lstStyle/>
          <a:p>
            <a:r>
              <a:rPr lang="en-US" sz="1800" dirty="0"/>
              <a:t>ipTM=0.38</a:t>
            </a:r>
          </a:p>
        </p:txBody>
      </p:sp>
      <p:pic>
        <p:nvPicPr>
          <p:cNvPr id="7" name="Picture 6" descr="A red and blue squares&#10;&#10;AI-generated content may be incorrect.">
            <a:extLst>
              <a:ext uri="{FF2B5EF4-FFF2-40B4-BE49-F238E27FC236}">
                <a16:creationId xmlns:a16="http://schemas.microsoft.com/office/drawing/2014/main" id="{3B7C3C9F-0E50-79A9-2734-F06E15BB23DB}"/>
              </a:ext>
            </a:extLst>
          </p:cNvPr>
          <p:cNvPicPr>
            <a:picLocks noChangeAspect="1"/>
          </p:cNvPicPr>
          <p:nvPr/>
        </p:nvPicPr>
        <p:blipFill>
          <a:blip r:embed="rId3"/>
          <a:srcRect t="13002" r="84118" b="13233"/>
          <a:stretch/>
        </p:blipFill>
        <p:spPr>
          <a:xfrm>
            <a:off x="4311034" y="1535037"/>
            <a:ext cx="3750961" cy="3165848"/>
          </a:xfrm>
          <a:prstGeom prst="rect">
            <a:avLst/>
          </a:prstGeom>
        </p:spPr>
      </p:pic>
      <p:sp>
        <p:nvSpPr>
          <p:cNvPr id="3" name="Right Arrow 2">
            <a:extLst>
              <a:ext uri="{FF2B5EF4-FFF2-40B4-BE49-F238E27FC236}">
                <a16:creationId xmlns:a16="http://schemas.microsoft.com/office/drawing/2014/main" id="{C9ADA0BF-D4FD-137B-2D45-F9D26DAA4988}"/>
              </a:ext>
            </a:extLst>
          </p:cNvPr>
          <p:cNvSpPr/>
          <p:nvPr/>
        </p:nvSpPr>
        <p:spPr>
          <a:xfrm>
            <a:off x="4460361" y="2347601"/>
            <a:ext cx="416440" cy="152400"/>
          </a:xfrm>
          <a:prstGeom prst="rightArrow">
            <a:avLst/>
          </a:prstGeom>
          <a:solidFill>
            <a:srgbClr val="17A574"/>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highlight>
                <a:srgbClr val="00FFFF"/>
              </a:highlight>
            </a:endParaRPr>
          </a:p>
        </p:txBody>
      </p:sp>
      <p:sp>
        <p:nvSpPr>
          <p:cNvPr id="2" name="TextBox 1">
            <a:extLst>
              <a:ext uri="{FF2B5EF4-FFF2-40B4-BE49-F238E27FC236}">
                <a16:creationId xmlns:a16="http://schemas.microsoft.com/office/drawing/2014/main" id="{2679745D-9724-99B9-1042-71D1EA3FC61A}"/>
              </a:ext>
            </a:extLst>
          </p:cNvPr>
          <p:cNvSpPr txBox="1"/>
          <p:nvPr/>
        </p:nvSpPr>
        <p:spPr>
          <a:xfrm>
            <a:off x="3444095" y="2229754"/>
            <a:ext cx="1122423" cy="461665"/>
          </a:xfrm>
          <a:prstGeom prst="rect">
            <a:avLst/>
          </a:prstGeom>
          <a:noFill/>
        </p:spPr>
        <p:txBody>
          <a:bodyPr wrap="none" rtlCol="0">
            <a:spAutoFit/>
          </a:bodyPr>
          <a:lstStyle/>
          <a:p>
            <a:r>
              <a:rPr lang="en-US" sz="1200" dirty="0"/>
              <a:t>Aligned</a:t>
            </a:r>
          </a:p>
          <a:p>
            <a:r>
              <a:rPr lang="en-US" sz="1200" dirty="0"/>
              <a:t>RAF1 residue</a:t>
            </a:r>
          </a:p>
        </p:txBody>
      </p:sp>
      <p:sp>
        <p:nvSpPr>
          <p:cNvPr id="11" name="Left-Right Arrow 10">
            <a:extLst>
              <a:ext uri="{FF2B5EF4-FFF2-40B4-BE49-F238E27FC236}">
                <a16:creationId xmlns:a16="http://schemas.microsoft.com/office/drawing/2014/main" id="{F11D7DE0-CAAF-BE22-353D-D6E35DAC0C3C}"/>
              </a:ext>
            </a:extLst>
          </p:cNvPr>
          <p:cNvSpPr/>
          <p:nvPr/>
        </p:nvSpPr>
        <p:spPr>
          <a:xfrm>
            <a:off x="6162321" y="2347601"/>
            <a:ext cx="1763597" cy="152400"/>
          </a:xfrm>
          <a:prstGeom prst="leftRightArrow">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12" name="TextBox 11">
            <a:extLst>
              <a:ext uri="{FF2B5EF4-FFF2-40B4-BE49-F238E27FC236}">
                <a16:creationId xmlns:a16="http://schemas.microsoft.com/office/drawing/2014/main" id="{11716CA2-5522-F14A-750F-AAE39573DF93}"/>
              </a:ext>
            </a:extLst>
          </p:cNvPr>
          <p:cNvSpPr txBox="1"/>
          <p:nvPr/>
        </p:nvSpPr>
        <p:spPr>
          <a:xfrm>
            <a:off x="7763814" y="856352"/>
            <a:ext cx="1281120" cy="461665"/>
          </a:xfrm>
          <a:prstGeom prst="rect">
            <a:avLst/>
          </a:prstGeom>
          <a:noFill/>
        </p:spPr>
        <p:txBody>
          <a:bodyPr wrap="none" rtlCol="0">
            <a:spAutoFit/>
          </a:bodyPr>
          <a:lstStyle/>
          <a:p>
            <a:r>
              <a:rPr lang="en-US" sz="1200" dirty="0"/>
              <a:t>Scored KSR1</a:t>
            </a:r>
          </a:p>
          <a:p>
            <a:r>
              <a:rPr lang="en-US" sz="1200" dirty="0"/>
              <a:t>residues = ipTM</a:t>
            </a:r>
          </a:p>
        </p:txBody>
      </p:sp>
      <p:sp>
        <p:nvSpPr>
          <p:cNvPr id="13" name="TextBox 12">
            <a:extLst>
              <a:ext uri="{FF2B5EF4-FFF2-40B4-BE49-F238E27FC236}">
                <a16:creationId xmlns:a16="http://schemas.microsoft.com/office/drawing/2014/main" id="{D4DE75DE-AA2D-C2A2-AD30-2A7DF5D4ECE4}"/>
              </a:ext>
            </a:extLst>
          </p:cNvPr>
          <p:cNvSpPr txBox="1"/>
          <p:nvPr/>
        </p:nvSpPr>
        <p:spPr>
          <a:xfrm>
            <a:off x="6429367" y="2887216"/>
            <a:ext cx="1018227" cy="369332"/>
          </a:xfrm>
          <a:prstGeom prst="rect">
            <a:avLst/>
          </a:prstGeom>
          <a:noFill/>
        </p:spPr>
        <p:txBody>
          <a:bodyPr wrap="none" rtlCol="0">
            <a:spAutoFit/>
          </a:bodyPr>
          <a:lstStyle/>
          <a:p>
            <a:r>
              <a:rPr lang="en-US" sz="1800" dirty="0">
                <a:solidFill>
                  <a:srgbClr val="FFC6D4"/>
                </a:solidFill>
              </a:rPr>
              <a:t>CCSAM</a:t>
            </a:r>
          </a:p>
        </p:txBody>
      </p:sp>
      <p:sp>
        <p:nvSpPr>
          <p:cNvPr id="14" name="TextBox 13">
            <a:extLst>
              <a:ext uri="{FF2B5EF4-FFF2-40B4-BE49-F238E27FC236}">
                <a16:creationId xmlns:a16="http://schemas.microsoft.com/office/drawing/2014/main" id="{AFED97A7-BEB6-97B6-1D8F-776E0E51FABA}"/>
              </a:ext>
            </a:extLst>
          </p:cNvPr>
          <p:cNvSpPr txBox="1"/>
          <p:nvPr/>
        </p:nvSpPr>
        <p:spPr>
          <a:xfrm>
            <a:off x="6810368" y="3325363"/>
            <a:ext cx="684803" cy="369332"/>
          </a:xfrm>
          <a:prstGeom prst="rect">
            <a:avLst/>
          </a:prstGeom>
          <a:noFill/>
        </p:spPr>
        <p:txBody>
          <a:bodyPr wrap="none" rtlCol="0">
            <a:spAutoFit/>
          </a:bodyPr>
          <a:lstStyle/>
          <a:p>
            <a:r>
              <a:rPr lang="en-US" sz="1800" dirty="0">
                <a:solidFill>
                  <a:srgbClr val="FFFF00"/>
                </a:solidFill>
              </a:rPr>
              <a:t>CRD</a:t>
            </a:r>
          </a:p>
        </p:txBody>
      </p:sp>
      <p:sp>
        <p:nvSpPr>
          <p:cNvPr id="19" name="Right Arrow 18">
            <a:extLst>
              <a:ext uri="{FF2B5EF4-FFF2-40B4-BE49-F238E27FC236}">
                <a16:creationId xmlns:a16="http://schemas.microsoft.com/office/drawing/2014/main" id="{53C4D983-E86B-77F9-6265-BACFFB3FFAB0}"/>
              </a:ext>
            </a:extLst>
          </p:cNvPr>
          <p:cNvSpPr/>
          <p:nvPr/>
        </p:nvSpPr>
        <p:spPr>
          <a:xfrm>
            <a:off x="4432955" y="3995168"/>
            <a:ext cx="416440" cy="152400"/>
          </a:xfrm>
          <a:prstGeom prst="rightArrow">
            <a:avLst/>
          </a:prstGeom>
          <a:solidFill>
            <a:srgbClr val="17A574"/>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highlight>
                <a:srgbClr val="00FFFF"/>
              </a:highlight>
            </a:endParaRPr>
          </a:p>
        </p:txBody>
      </p:sp>
      <p:sp>
        <p:nvSpPr>
          <p:cNvPr id="20" name="TextBox 19">
            <a:extLst>
              <a:ext uri="{FF2B5EF4-FFF2-40B4-BE49-F238E27FC236}">
                <a16:creationId xmlns:a16="http://schemas.microsoft.com/office/drawing/2014/main" id="{8C1A0806-5BB2-918C-7762-95F3DC681220}"/>
              </a:ext>
            </a:extLst>
          </p:cNvPr>
          <p:cNvSpPr txBox="1"/>
          <p:nvPr/>
        </p:nvSpPr>
        <p:spPr>
          <a:xfrm>
            <a:off x="3435327" y="3840882"/>
            <a:ext cx="1130438" cy="461665"/>
          </a:xfrm>
          <a:prstGeom prst="rect">
            <a:avLst/>
          </a:prstGeom>
          <a:noFill/>
        </p:spPr>
        <p:txBody>
          <a:bodyPr wrap="none" rtlCol="0">
            <a:spAutoFit/>
          </a:bodyPr>
          <a:lstStyle/>
          <a:p>
            <a:r>
              <a:rPr lang="en-US" sz="1200" dirty="0"/>
              <a:t>Aligned</a:t>
            </a:r>
          </a:p>
          <a:p>
            <a:r>
              <a:rPr lang="en-US" sz="1200" dirty="0"/>
              <a:t>KSR1 residue</a:t>
            </a:r>
          </a:p>
        </p:txBody>
      </p:sp>
      <p:sp>
        <p:nvSpPr>
          <p:cNvPr id="21" name="TextBox 20">
            <a:extLst>
              <a:ext uri="{FF2B5EF4-FFF2-40B4-BE49-F238E27FC236}">
                <a16:creationId xmlns:a16="http://schemas.microsoft.com/office/drawing/2014/main" id="{10BE737C-38F4-16DC-3FF3-9061B4A19094}"/>
              </a:ext>
            </a:extLst>
          </p:cNvPr>
          <p:cNvSpPr txBox="1"/>
          <p:nvPr/>
        </p:nvSpPr>
        <p:spPr>
          <a:xfrm>
            <a:off x="4752967" y="4700885"/>
            <a:ext cx="1281120" cy="461665"/>
          </a:xfrm>
          <a:prstGeom prst="rect">
            <a:avLst/>
          </a:prstGeom>
          <a:noFill/>
        </p:spPr>
        <p:txBody>
          <a:bodyPr wrap="none" rtlCol="0">
            <a:spAutoFit/>
          </a:bodyPr>
          <a:lstStyle/>
          <a:p>
            <a:r>
              <a:rPr lang="en-US" sz="1200" dirty="0"/>
              <a:t>Scored RAF1</a:t>
            </a:r>
          </a:p>
          <a:p>
            <a:r>
              <a:rPr lang="en-US" sz="1200" dirty="0"/>
              <a:t>residues = ipTM</a:t>
            </a:r>
          </a:p>
        </p:txBody>
      </p:sp>
      <p:sp>
        <p:nvSpPr>
          <p:cNvPr id="22" name="Left-Right Arrow 21">
            <a:extLst>
              <a:ext uri="{FF2B5EF4-FFF2-40B4-BE49-F238E27FC236}">
                <a16:creationId xmlns:a16="http://schemas.microsoft.com/office/drawing/2014/main" id="{4DC3562C-DF48-2FA7-570D-DC3D9A3DF37C}"/>
              </a:ext>
            </a:extLst>
          </p:cNvPr>
          <p:cNvSpPr/>
          <p:nvPr/>
        </p:nvSpPr>
        <p:spPr>
          <a:xfrm>
            <a:off x="4849395" y="3995168"/>
            <a:ext cx="1247724" cy="152400"/>
          </a:xfrm>
          <a:prstGeom prst="leftRightArrow">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cxnSp>
        <p:nvCxnSpPr>
          <p:cNvPr id="24" name="Straight Arrow Connector 23">
            <a:extLst>
              <a:ext uri="{FF2B5EF4-FFF2-40B4-BE49-F238E27FC236}">
                <a16:creationId xmlns:a16="http://schemas.microsoft.com/office/drawing/2014/main" id="{B43B837E-933F-39A8-E9B2-3F24AC469BE5}"/>
              </a:ext>
            </a:extLst>
          </p:cNvPr>
          <p:cNvCxnSpPr>
            <a:cxnSpLocks/>
            <a:stCxn id="21" idx="0"/>
          </p:cNvCxnSpPr>
          <p:nvPr/>
        </p:nvCxnSpPr>
        <p:spPr>
          <a:xfrm flipH="1" flipV="1">
            <a:off x="5313409" y="4147569"/>
            <a:ext cx="80118" cy="553316"/>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0AD68F60-C5A5-3CAC-9246-A16A2CB497B7}"/>
              </a:ext>
            </a:extLst>
          </p:cNvPr>
          <p:cNvCxnSpPr>
            <a:cxnSpLocks/>
            <a:stCxn id="12" idx="2"/>
          </p:cNvCxnSpPr>
          <p:nvPr/>
        </p:nvCxnSpPr>
        <p:spPr>
          <a:xfrm flipH="1">
            <a:off x="6929770" y="1318017"/>
            <a:ext cx="1474604" cy="1029585"/>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B4CA0B82-438F-2783-1B3F-F0F5854AB974}"/>
              </a:ext>
            </a:extLst>
          </p:cNvPr>
          <p:cNvSpPr txBox="1"/>
          <p:nvPr/>
        </p:nvSpPr>
        <p:spPr>
          <a:xfrm>
            <a:off x="7994705" y="2279361"/>
            <a:ext cx="1301695" cy="1477328"/>
          </a:xfrm>
          <a:prstGeom prst="rect">
            <a:avLst/>
          </a:prstGeom>
          <a:noFill/>
        </p:spPr>
        <p:txBody>
          <a:bodyPr wrap="square" rtlCol="0">
            <a:spAutoFit/>
          </a:bodyPr>
          <a:lstStyle/>
          <a:p>
            <a:r>
              <a:rPr lang="en-US" sz="1800" dirty="0"/>
              <a:t>PAE</a:t>
            </a:r>
          </a:p>
          <a:p>
            <a:r>
              <a:rPr lang="en-US" sz="1800" dirty="0"/>
              <a:t>matrix:</a:t>
            </a:r>
          </a:p>
          <a:p>
            <a:endParaRPr lang="en-US" sz="1800" dirty="0"/>
          </a:p>
          <a:p>
            <a:r>
              <a:rPr lang="en-US" sz="1800" dirty="0">
                <a:solidFill>
                  <a:srgbClr val="0432FF"/>
                </a:solidFill>
              </a:rPr>
              <a:t>blue&lt;5 </a:t>
            </a:r>
            <a:r>
              <a:rPr lang="en-US" sz="1800" dirty="0" err="1">
                <a:solidFill>
                  <a:srgbClr val="0432FF"/>
                </a:solidFill>
              </a:rPr>
              <a:t>Å</a:t>
            </a:r>
            <a:endParaRPr lang="en-US" sz="1800" dirty="0">
              <a:solidFill>
                <a:srgbClr val="0432FF"/>
              </a:solidFill>
            </a:endParaRPr>
          </a:p>
          <a:p>
            <a:r>
              <a:rPr lang="en-US" sz="1800" dirty="0">
                <a:solidFill>
                  <a:srgbClr val="FF0000"/>
                </a:solidFill>
              </a:rPr>
              <a:t>red&gt;25 </a:t>
            </a:r>
            <a:r>
              <a:rPr lang="en-US" sz="1800" dirty="0" err="1">
                <a:solidFill>
                  <a:srgbClr val="FF0000"/>
                </a:solidFill>
              </a:rPr>
              <a:t>Å</a:t>
            </a:r>
            <a:r>
              <a:rPr lang="en-US" sz="1800" dirty="0"/>
              <a:t> </a:t>
            </a:r>
          </a:p>
        </p:txBody>
      </p:sp>
      <p:sp>
        <p:nvSpPr>
          <p:cNvPr id="23" name="TextBox 22">
            <a:extLst>
              <a:ext uri="{FF2B5EF4-FFF2-40B4-BE49-F238E27FC236}">
                <a16:creationId xmlns:a16="http://schemas.microsoft.com/office/drawing/2014/main" id="{81E85D9E-4C09-84DF-F346-8A6F761CE970}"/>
              </a:ext>
            </a:extLst>
          </p:cNvPr>
          <p:cNvSpPr txBox="1"/>
          <p:nvPr/>
        </p:nvSpPr>
        <p:spPr>
          <a:xfrm>
            <a:off x="5065066" y="1140084"/>
            <a:ext cx="825867" cy="369332"/>
          </a:xfrm>
          <a:prstGeom prst="rect">
            <a:avLst/>
          </a:prstGeom>
          <a:noFill/>
        </p:spPr>
        <p:txBody>
          <a:bodyPr wrap="none" rtlCol="0">
            <a:spAutoFit/>
          </a:bodyPr>
          <a:lstStyle/>
          <a:p>
            <a:r>
              <a:rPr lang="en-US" sz="1800" dirty="0"/>
              <a:t>(Raf1)</a:t>
            </a:r>
          </a:p>
        </p:txBody>
      </p:sp>
      <p:sp>
        <p:nvSpPr>
          <p:cNvPr id="25" name="TextBox 24">
            <a:extLst>
              <a:ext uri="{FF2B5EF4-FFF2-40B4-BE49-F238E27FC236}">
                <a16:creationId xmlns:a16="http://schemas.microsoft.com/office/drawing/2014/main" id="{C7E24C4F-4372-B4F7-9EEA-997F8DC696EF}"/>
              </a:ext>
            </a:extLst>
          </p:cNvPr>
          <p:cNvSpPr txBox="1"/>
          <p:nvPr/>
        </p:nvSpPr>
        <p:spPr>
          <a:xfrm>
            <a:off x="6425311" y="1154483"/>
            <a:ext cx="941283" cy="369332"/>
          </a:xfrm>
          <a:prstGeom prst="rect">
            <a:avLst/>
          </a:prstGeom>
          <a:noFill/>
        </p:spPr>
        <p:txBody>
          <a:bodyPr wrap="none" rtlCol="0">
            <a:spAutoFit/>
          </a:bodyPr>
          <a:lstStyle/>
          <a:p>
            <a:r>
              <a:rPr lang="en-US" sz="1800" dirty="0"/>
              <a:t>(KSR1)</a:t>
            </a:r>
          </a:p>
        </p:txBody>
      </p:sp>
      <p:sp>
        <p:nvSpPr>
          <p:cNvPr id="26" name="Rectangle 25">
            <a:extLst>
              <a:ext uri="{FF2B5EF4-FFF2-40B4-BE49-F238E27FC236}">
                <a16:creationId xmlns:a16="http://schemas.microsoft.com/office/drawing/2014/main" id="{040F7794-D4D6-16BB-4177-39CF24346097}"/>
              </a:ext>
            </a:extLst>
          </p:cNvPr>
          <p:cNvSpPr/>
          <p:nvPr/>
        </p:nvSpPr>
        <p:spPr>
          <a:xfrm>
            <a:off x="4460360" y="2074603"/>
            <a:ext cx="389034" cy="272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p>
        </p:txBody>
      </p:sp>
      <p:sp>
        <p:nvSpPr>
          <p:cNvPr id="27" name="Rectangle 26">
            <a:extLst>
              <a:ext uri="{FF2B5EF4-FFF2-40B4-BE49-F238E27FC236}">
                <a16:creationId xmlns:a16="http://schemas.microsoft.com/office/drawing/2014/main" id="{A03C2C52-6B5B-D8B0-0E71-5D8C58D41E93}"/>
              </a:ext>
            </a:extLst>
          </p:cNvPr>
          <p:cNvSpPr/>
          <p:nvPr/>
        </p:nvSpPr>
        <p:spPr>
          <a:xfrm>
            <a:off x="4460360" y="3608438"/>
            <a:ext cx="389034" cy="272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p>
        </p:txBody>
      </p:sp>
    </p:spTree>
    <p:extLst>
      <p:ext uri="{BB962C8B-B14F-4D97-AF65-F5344CB8AC3E}">
        <p14:creationId xmlns:p14="http://schemas.microsoft.com/office/powerpoint/2010/main" val="22551574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0F2648-C64F-D920-A2EE-75F3DB76BDA8}"/>
              </a:ext>
            </a:extLst>
          </p:cNvPr>
          <p:cNvSpPr txBox="1"/>
          <p:nvPr/>
        </p:nvSpPr>
        <p:spPr>
          <a:xfrm>
            <a:off x="762000" y="74669"/>
            <a:ext cx="7315200" cy="400110"/>
          </a:xfrm>
          <a:prstGeom prst="rect">
            <a:avLst/>
          </a:prstGeom>
          <a:noFill/>
        </p:spPr>
        <p:txBody>
          <a:bodyPr wrap="square" rtlCol="0">
            <a:spAutoFit/>
          </a:bodyPr>
          <a:lstStyle/>
          <a:p>
            <a:pPr algn="ctr"/>
            <a:r>
              <a:rPr lang="en-US" sz="2000" dirty="0">
                <a:solidFill>
                  <a:schemeClr val="tx2"/>
                </a:solidFill>
              </a:rPr>
              <a:t>AlphaFold’s ipTM Score</a:t>
            </a:r>
          </a:p>
        </p:txBody>
      </p:sp>
      <p:sp>
        <p:nvSpPr>
          <p:cNvPr id="5" name="Freeform 4">
            <a:extLst>
              <a:ext uri="{FF2B5EF4-FFF2-40B4-BE49-F238E27FC236}">
                <a16:creationId xmlns:a16="http://schemas.microsoft.com/office/drawing/2014/main" id="{EAD9BFEE-A5A2-1B38-05B5-61C31717F601}"/>
              </a:ext>
            </a:extLst>
          </p:cNvPr>
          <p:cNvSpPr/>
          <p:nvPr/>
        </p:nvSpPr>
        <p:spPr>
          <a:xfrm>
            <a:off x="381000" y="757646"/>
            <a:ext cx="488237" cy="3683725"/>
          </a:xfrm>
          <a:custGeom>
            <a:avLst/>
            <a:gdLst>
              <a:gd name="connsiteX0" fmla="*/ 209006 w 488237"/>
              <a:gd name="connsiteY0" fmla="*/ 0 h 3683725"/>
              <a:gd name="connsiteX1" fmla="*/ 156755 w 488237"/>
              <a:gd name="connsiteY1" fmla="*/ 60960 h 3683725"/>
              <a:gd name="connsiteX2" fmla="*/ 139337 w 488237"/>
              <a:gd name="connsiteY2" fmla="*/ 78377 h 3683725"/>
              <a:gd name="connsiteX3" fmla="*/ 113212 w 488237"/>
              <a:gd name="connsiteY3" fmla="*/ 95794 h 3683725"/>
              <a:gd name="connsiteX4" fmla="*/ 95795 w 488237"/>
              <a:gd name="connsiteY4" fmla="*/ 121920 h 3683725"/>
              <a:gd name="connsiteX5" fmla="*/ 78377 w 488237"/>
              <a:gd name="connsiteY5" fmla="*/ 139337 h 3683725"/>
              <a:gd name="connsiteX6" fmla="*/ 43543 w 488237"/>
              <a:gd name="connsiteY6" fmla="*/ 191588 h 3683725"/>
              <a:gd name="connsiteX7" fmla="*/ 26126 w 488237"/>
              <a:gd name="connsiteY7" fmla="*/ 217714 h 3683725"/>
              <a:gd name="connsiteX8" fmla="*/ 8709 w 488237"/>
              <a:gd name="connsiteY8" fmla="*/ 278674 h 3683725"/>
              <a:gd name="connsiteX9" fmla="*/ 0 w 488237"/>
              <a:gd name="connsiteY9" fmla="*/ 452845 h 3683725"/>
              <a:gd name="connsiteX10" fmla="*/ 8709 w 488237"/>
              <a:gd name="connsiteY10" fmla="*/ 618308 h 3683725"/>
              <a:gd name="connsiteX11" fmla="*/ 17417 w 488237"/>
              <a:gd name="connsiteY11" fmla="*/ 679268 h 3683725"/>
              <a:gd name="connsiteX12" fmla="*/ 26126 w 488237"/>
              <a:gd name="connsiteY12" fmla="*/ 748937 h 3683725"/>
              <a:gd name="connsiteX13" fmla="*/ 60960 w 488237"/>
              <a:gd name="connsiteY13" fmla="*/ 870857 h 3683725"/>
              <a:gd name="connsiteX14" fmla="*/ 78377 w 488237"/>
              <a:gd name="connsiteY14" fmla="*/ 923108 h 3683725"/>
              <a:gd name="connsiteX15" fmla="*/ 87086 w 488237"/>
              <a:gd name="connsiteY15" fmla="*/ 949234 h 3683725"/>
              <a:gd name="connsiteX16" fmla="*/ 121920 w 488237"/>
              <a:gd name="connsiteY16" fmla="*/ 1001485 h 3683725"/>
              <a:gd name="connsiteX17" fmla="*/ 156755 w 488237"/>
              <a:gd name="connsiteY17" fmla="*/ 1036320 h 3683725"/>
              <a:gd name="connsiteX18" fmla="*/ 191589 w 488237"/>
              <a:gd name="connsiteY18" fmla="*/ 1079863 h 3683725"/>
              <a:gd name="connsiteX19" fmla="*/ 217715 w 488237"/>
              <a:gd name="connsiteY19" fmla="*/ 1088571 h 3683725"/>
              <a:gd name="connsiteX20" fmla="*/ 269966 w 488237"/>
              <a:gd name="connsiteY20" fmla="*/ 1079863 h 3683725"/>
              <a:gd name="connsiteX21" fmla="*/ 261257 w 488237"/>
              <a:gd name="connsiteY21" fmla="*/ 1053737 h 3683725"/>
              <a:gd name="connsiteX22" fmla="*/ 182880 w 488237"/>
              <a:gd name="connsiteY22" fmla="*/ 1010194 h 3683725"/>
              <a:gd name="connsiteX23" fmla="*/ 139337 w 488237"/>
              <a:gd name="connsiteY23" fmla="*/ 975360 h 3683725"/>
              <a:gd name="connsiteX24" fmla="*/ 165463 w 488237"/>
              <a:gd name="connsiteY24" fmla="*/ 923108 h 3683725"/>
              <a:gd name="connsiteX25" fmla="*/ 191589 w 488237"/>
              <a:gd name="connsiteY25" fmla="*/ 931817 h 3683725"/>
              <a:gd name="connsiteX26" fmla="*/ 200297 w 488237"/>
              <a:gd name="connsiteY26" fmla="*/ 957943 h 3683725"/>
              <a:gd name="connsiteX27" fmla="*/ 148046 w 488237"/>
              <a:gd name="connsiteY27" fmla="*/ 949234 h 3683725"/>
              <a:gd name="connsiteX28" fmla="*/ 130629 w 488237"/>
              <a:gd name="connsiteY28" fmla="*/ 896983 h 3683725"/>
              <a:gd name="connsiteX29" fmla="*/ 121920 w 488237"/>
              <a:gd name="connsiteY29" fmla="*/ 870857 h 3683725"/>
              <a:gd name="connsiteX30" fmla="*/ 156755 w 488237"/>
              <a:gd name="connsiteY30" fmla="*/ 827314 h 3683725"/>
              <a:gd name="connsiteX31" fmla="*/ 174172 w 488237"/>
              <a:gd name="connsiteY31" fmla="*/ 853440 h 3683725"/>
              <a:gd name="connsiteX32" fmla="*/ 165463 w 488237"/>
              <a:gd name="connsiteY32" fmla="*/ 879565 h 3683725"/>
              <a:gd name="connsiteX33" fmla="*/ 87086 w 488237"/>
              <a:gd name="connsiteY33" fmla="*/ 844731 h 3683725"/>
              <a:gd name="connsiteX34" fmla="*/ 95795 w 488237"/>
              <a:gd name="connsiteY34" fmla="*/ 757645 h 3683725"/>
              <a:gd name="connsiteX35" fmla="*/ 182880 w 488237"/>
              <a:gd name="connsiteY35" fmla="*/ 792480 h 3683725"/>
              <a:gd name="connsiteX36" fmla="*/ 130629 w 488237"/>
              <a:gd name="connsiteY36" fmla="*/ 801188 h 3683725"/>
              <a:gd name="connsiteX37" fmla="*/ 121920 w 488237"/>
              <a:gd name="connsiteY37" fmla="*/ 775063 h 3683725"/>
              <a:gd name="connsiteX38" fmla="*/ 148046 w 488237"/>
              <a:gd name="connsiteY38" fmla="*/ 714103 h 3683725"/>
              <a:gd name="connsiteX39" fmla="*/ 174172 w 488237"/>
              <a:gd name="connsiteY39" fmla="*/ 705394 h 3683725"/>
              <a:gd name="connsiteX40" fmla="*/ 217715 w 488237"/>
              <a:gd name="connsiteY40" fmla="*/ 740228 h 3683725"/>
              <a:gd name="connsiteX41" fmla="*/ 235132 w 488237"/>
              <a:gd name="connsiteY41" fmla="*/ 1001485 h 3683725"/>
              <a:gd name="connsiteX42" fmla="*/ 269966 w 488237"/>
              <a:gd name="connsiteY42" fmla="*/ 1079863 h 3683725"/>
              <a:gd name="connsiteX43" fmla="*/ 296092 w 488237"/>
              <a:gd name="connsiteY43" fmla="*/ 1097280 h 3683725"/>
              <a:gd name="connsiteX44" fmla="*/ 365760 w 488237"/>
              <a:gd name="connsiteY44" fmla="*/ 1088571 h 3683725"/>
              <a:gd name="connsiteX45" fmla="*/ 357052 w 488237"/>
              <a:gd name="connsiteY45" fmla="*/ 1045028 h 3683725"/>
              <a:gd name="connsiteX46" fmla="*/ 322217 w 488237"/>
              <a:gd name="connsiteY46" fmla="*/ 975360 h 3683725"/>
              <a:gd name="connsiteX47" fmla="*/ 287383 w 488237"/>
              <a:gd name="connsiteY47" fmla="*/ 896983 h 3683725"/>
              <a:gd name="connsiteX48" fmla="*/ 278675 w 488237"/>
              <a:gd name="connsiteY48" fmla="*/ 792480 h 3683725"/>
              <a:gd name="connsiteX49" fmla="*/ 365760 w 488237"/>
              <a:gd name="connsiteY49" fmla="*/ 801188 h 3683725"/>
              <a:gd name="connsiteX50" fmla="*/ 426720 w 488237"/>
              <a:gd name="connsiteY50" fmla="*/ 818605 h 3683725"/>
              <a:gd name="connsiteX51" fmla="*/ 444137 w 488237"/>
              <a:gd name="connsiteY51" fmla="*/ 836023 h 3683725"/>
              <a:gd name="connsiteX52" fmla="*/ 461555 w 488237"/>
              <a:gd name="connsiteY52" fmla="*/ 888274 h 3683725"/>
              <a:gd name="connsiteX53" fmla="*/ 470263 w 488237"/>
              <a:gd name="connsiteY53" fmla="*/ 914400 h 3683725"/>
              <a:gd name="connsiteX54" fmla="*/ 487680 w 488237"/>
              <a:gd name="connsiteY54" fmla="*/ 984068 h 3683725"/>
              <a:gd name="connsiteX55" fmla="*/ 452846 w 488237"/>
              <a:gd name="connsiteY55" fmla="*/ 1201783 h 3683725"/>
              <a:gd name="connsiteX56" fmla="*/ 426720 w 488237"/>
              <a:gd name="connsiteY56" fmla="*/ 1236617 h 3683725"/>
              <a:gd name="connsiteX57" fmla="*/ 400595 w 488237"/>
              <a:gd name="connsiteY57" fmla="*/ 1288868 h 3683725"/>
              <a:gd name="connsiteX58" fmla="*/ 391886 w 488237"/>
              <a:gd name="connsiteY58" fmla="*/ 1314994 h 3683725"/>
              <a:gd name="connsiteX59" fmla="*/ 339635 w 488237"/>
              <a:gd name="connsiteY59" fmla="*/ 1358537 h 3683725"/>
              <a:gd name="connsiteX60" fmla="*/ 296092 w 488237"/>
              <a:gd name="connsiteY60" fmla="*/ 1393371 h 3683725"/>
              <a:gd name="connsiteX61" fmla="*/ 261257 w 488237"/>
              <a:gd name="connsiteY61" fmla="*/ 1445623 h 3683725"/>
              <a:gd name="connsiteX62" fmla="*/ 252549 w 488237"/>
              <a:gd name="connsiteY62" fmla="*/ 1471748 h 3683725"/>
              <a:gd name="connsiteX63" fmla="*/ 243840 w 488237"/>
              <a:gd name="connsiteY63" fmla="*/ 1506583 h 3683725"/>
              <a:gd name="connsiteX64" fmla="*/ 217715 w 488237"/>
              <a:gd name="connsiteY64" fmla="*/ 1550125 h 3683725"/>
              <a:gd name="connsiteX65" fmla="*/ 200297 w 488237"/>
              <a:gd name="connsiteY65" fmla="*/ 1602377 h 3683725"/>
              <a:gd name="connsiteX66" fmla="*/ 191589 w 488237"/>
              <a:gd name="connsiteY66" fmla="*/ 1628503 h 3683725"/>
              <a:gd name="connsiteX67" fmla="*/ 182880 w 488237"/>
              <a:gd name="connsiteY67" fmla="*/ 1680754 h 3683725"/>
              <a:gd name="connsiteX68" fmla="*/ 148046 w 488237"/>
              <a:gd name="connsiteY68" fmla="*/ 1767840 h 3683725"/>
              <a:gd name="connsiteX69" fmla="*/ 130629 w 488237"/>
              <a:gd name="connsiteY69" fmla="*/ 1820091 h 3683725"/>
              <a:gd name="connsiteX70" fmla="*/ 121920 w 488237"/>
              <a:gd name="connsiteY70" fmla="*/ 1846217 h 3683725"/>
              <a:gd name="connsiteX71" fmla="*/ 130629 w 488237"/>
              <a:gd name="connsiteY71" fmla="*/ 2107474 h 3683725"/>
              <a:gd name="connsiteX72" fmla="*/ 148046 w 488237"/>
              <a:gd name="connsiteY72" fmla="*/ 2159725 h 3683725"/>
              <a:gd name="connsiteX73" fmla="*/ 156755 w 488237"/>
              <a:gd name="connsiteY73" fmla="*/ 2185851 h 3683725"/>
              <a:gd name="connsiteX74" fmla="*/ 165463 w 488237"/>
              <a:gd name="connsiteY74" fmla="*/ 2211977 h 3683725"/>
              <a:gd name="connsiteX75" fmla="*/ 182880 w 488237"/>
              <a:gd name="connsiteY75" fmla="*/ 2238103 h 3683725"/>
              <a:gd name="connsiteX76" fmla="*/ 191589 w 488237"/>
              <a:gd name="connsiteY76" fmla="*/ 2264228 h 3683725"/>
              <a:gd name="connsiteX77" fmla="*/ 217715 w 488237"/>
              <a:gd name="connsiteY77" fmla="*/ 2281645 h 3683725"/>
              <a:gd name="connsiteX78" fmla="*/ 235132 w 488237"/>
              <a:gd name="connsiteY78" fmla="*/ 2299063 h 3683725"/>
              <a:gd name="connsiteX79" fmla="*/ 269966 w 488237"/>
              <a:gd name="connsiteY79" fmla="*/ 2290354 h 3683725"/>
              <a:gd name="connsiteX80" fmla="*/ 287383 w 488237"/>
              <a:gd name="connsiteY80" fmla="*/ 2238103 h 3683725"/>
              <a:gd name="connsiteX81" fmla="*/ 269966 w 488237"/>
              <a:gd name="connsiteY81" fmla="*/ 2185851 h 3683725"/>
              <a:gd name="connsiteX82" fmla="*/ 235132 w 488237"/>
              <a:gd name="connsiteY82" fmla="*/ 2133600 h 3683725"/>
              <a:gd name="connsiteX83" fmla="*/ 217715 w 488237"/>
              <a:gd name="connsiteY83" fmla="*/ 2107474 h 3683725"/>
              <a:gd name="connsiteX84" fmla="*/ 200297 w 488237"/>
              <a:gd name="connsiteY84" fmla="*/ 2055223 h 3683725"/>
              <a:gd name="connsiteX85" fmla="*/ 191589 w 488237"/>
              <a:gd name="connsiteY85" fmla="*/ 2029097 h 3683725"/>
              <a:gd name="connsiteX86" fmla="*/ 226423 w 488237"/>
              <a:gd name="connsiteY86" fmla="*/ 1924594 h 3683725"/>
              <a:gd name="connsiteX87" fmla="*/ 252549 w 488237"/>
              <a:gd name="connsiteY87" fmla="*/ 1942011 h 3683725"/>
              <a:gd name="connsiteX88" fmla="*/ 261257 w 488237"/>
              <a:gd name="connsiteY88" fmla="*/ 1994263 h 3683725"/>
              <a:gd name="connsiteX89" fmla="*/ 278675 w 488237"/>
              <a:gd name="connsiteY89" fmla="*/ 2055223 h 3683725"/>
              <a:gd name="connsiteX90" fmla="*/ 296092 w 488237"/>
              <a:gd name="connsiteY90" fmla="*/ 2211977 h 3683725"/>
              <a:gd name="connsiteX91" fmla="*/ 313509 w 488237"/>
              <a:gd name="connsiteY91" fmla="*/ 2264228 h 3683725"/>
              <a:gd name="connsiteX92" fmla="*/ 330926 w 488237"/>
              <a:gd name="connsiteY92" fmla="*/ 2290354 h 3683725"/>
              <a:gd name="connsiteX93" fmla="*/ 357052 w 488237"/>
              <a:gd name="connsiteY93" fmla="*/ 2299063 h 3683725"/>
              <a:gd name="connsiteX94" fmla="*/ 374469 w 488237"/>
              <a:gd name="connsiteY94" fmla="*/ 2281645 h 3683725"/>
              <a:gd name="connsiteX95" fmla="*/ 348343 w 488237"/>
              <a:gd name="connsiteY95" fmla="*/ 2142308 h 3683725"/>
              <a:gd name="connsiteX96" fmla="*/ 330926 w 488237"/>
              <a:gd name="connsiteY96" fmla="*/ 2090057 h 3683725"/>
              <a:gd name="connsiteX97" fmla="*/ 313509 w 488237"/>
              <a:gd name="connsiteY97" fmla="*/ 2037805 h 3683725"/>
              <a:gd name="connsiteX98" fmla="*/ 304800 w 488237"/>
              <a:gd name="connsiteY98" fmla="*/ 2011680 h 3683725"/>
              <a:gd name="connsiteX99" fmla="*/ 313509 w 488237"/>
              <a:gd name="connsiteY99" fmla="*/ 1985554 h 3683725"/>
              <a:gd name="connsiteX100" fmla="*/ 374469 w 488237"/>
              <a:gd name="connsiteY100" fmla="*/ 1985554 h 3683725"/>
              <a:gd name="connsiteX101" fmla="*/ 391886 w 488237"/>
              <a:gd name="connsiteY101" fmla="*/ 2011680 h 3683725"/>
              <a:gd name="connsiteX102" fmla="*/ 409303 w 488237"/>
              <a:gd name="connsiteY102" fmla="*/ 2063931 h 3683725"/>
              <a:gd name="connsiteX103" fmla="*/ 418012 w 488237"/>
              <a:gd name="connsiteY103" fmla="*/ 2290354 h 3683725"/>
              <a:gd name="connsiteX104" fmla="*/ 426720 w 488237"/>
              <a:gd name="connsiteY104" fmla="*/ 2325188 h 3683725"/>
              <a:gd name="connsiteX105" fmla="*/ 461555 w 488237"/>
              <a:gd name="connsiteY105" fmla="*/ 2316480 h 3683725"/>
              <a:gd name="connsiteX106" fmla="*/ 470263 w 488237"/>
              <a:gd name="connsiteY106" fmla="*/ 2290354 h 3683725"/>
              <a:gd name="connsiteX107" fmla="*/ 461555 w 488237"/>
              <a:gd name="connsiteY107" fmla="*/ 2229394 h 3683725"/>
              <a:gd name="connsiteX108" fmla="*/ 418012 w 488237"/>
              <a:gd name="connsiteY108" fmla="*/ 2203268 h 3683725"/>
              <a:gd name="connsiteX109" fmla="*/ 365760 w 488237"/>
              <a:gd name="connsiteY109" fmla="*/ 2177143 h 3683725"/>
              <a:gd name="connsiteX110" fmla="*/ 304800 w 488237"/>
              <a:gd name="connsiteY110" fmla="*/ 2177143 h 3683725"/>
              <a:gd name="connsiteX111" fmla="*/ 209006 w 488237"/>
              <a:gd name="connsiteY111" fmla="*/ 2185851 h 3683725"/>
              <a:gd name="connsiteX112" fmla="*/ 226423 w 488237"/>
              <a:gd name="connsiteY112" fmla="*/ 2211977 h 3683725"/>
              <a:gd name="connsiteX113" fmla="*/ 217715 w 488237"/>
              <a:gd name="connsiteY113" fmla="*/ 2185851 h 3683725"/>
              <a:gd name="connsiteX114" fmla="*/ 200297 w 488237"/>
              <a:gd name="connsiteY114" fmla="*/ 2168434 h 3683725"/>
              <a:gd name="connsiteX115" fmla="*/ 148046 w 488237"/>
              <a:gd name="connsiteY115" fmla="*/ 2142308 h 3683725"/>
              <a:gd name="connsiteX116" fmla="*/ 26126 w 488237"/>
              <a:gd name="connsiteY116" fmla="*/ 2159725 h 3683725"/>
              <a:gd name="connsiteX117" fmla="*/ 8709 w 488237"/>
              <a:gd name="connsiteY117" fmla="*/ 2177143 h 3683725"/>
              <a:gd name="connsiteX118" fmla="*/ 17417 w 488237"/>
              <a:gd name="connsiteY118" fmla="*/ 2220685 h 3683725"/>
              <a:gd name="connsiteX119" fmla="*/ 34835 w 488237"/>
              <a:gd name="connsiteY119" fmla="*/ 2351314 h 3683725"/>
              <a:gd name="connsiteX120" fmla="*/ 52252 w 488237"/>
              <a:gd name="connsiteY120" fmla="*/ 2403565 h 3683725"/>
              <a:gd name="connsiteX121" fmla="*/ 69669 w 488237"/>
              <a:gd name="connsiteY121" fmla="*/ 2455817 h 3683725"/>
              <a:gd name="connsiteX122" fmla="*/ 87086 w 488237"/>
              <a:gd name="connsiteY122" fmla="*/ 2499360 h 3683725"/>
              <a:gd name="connsiteX123" fmla="*/ 104503 w 488237"/>
              <a:gd name="connsiteY123" fmla="*/ 2577737 h 3683725"/>
              <a:gd name="connsiteX124" fmla="*/ 121920 w 488237"/>
              <a:gd name="connsiteY124" fmla="*/ 2629988 h 3683725"/>
              <a:gd name="connsiteX125" fmla="*/ 139337 w 488237"/>
              <a:gd name="connsiteY125" fmla="*/ 2656114 h 3683725"/>
              <a:gd name="connsiteX126" fmla="*/ 200297 w 488237"/>
              <a:gd name="connsiteY126" fmla="*/ 2682240 h 3683725"/>
              <a:gd name="connsiteX127" fmla="*/ 252549 w 488237"/>
              <a:gd name="connsiteY127" fmla="*/ 2734491 h 3683725"/>
              <a:gd name="connsiteX128" fmla="*/ 278675 w 488237"/>
              <a:gd name="connsiteY128" fmla="*/ 2769325 h 3683725"/>
              <a:gd name="connsiteX129" fmla="*/ 296092 w 488237"/>
              <a:gd name="connsiteY129" fmla="*/ 2795451 h 3683725"/>
              <a:gd name="connsiteX130" fmla="*/ 339635 w 488237"/>
              <a:gd name="connsiteY130" fmla="*/ 2847703 h 3683725"/>
              <a:gd name="connsiteX131" fmla="*/ 374469 w 488237"/>
              <a:gd name="connsiteY131" fmla="*/ 2917371 h 3683725"/>
              <a:gd name="connsiteX132" fmla="*/ 383177 w 488237"/>
              <a:gd name="connsiteY132" fmla="*/ 2943497 h 3683725"/>
              <a:gd name="connsiteX133" fmla="*/ 400595 w 488237"/>
              <a:gd name="connsiteY133" fmla="*/ 2969623 h 3683725"/>
              <a:gd name="connsiteX134" fmla="*/ 418012 w 488237"/>
              <a:gd name="connsiteY134" fmla="*/ 3030583 h 3683725"/>
              <a:gd name="connsiteX135" fmla="*/ 409303 w 488237"/>
              <a:gd name="connsiteY135" fmla="*/ 3100251 h 3683725"/>
              <a:gd name="connsiteX136" fmla="*/ 383177 w 488237"/>
              <a:gd name="connsiteY136" fmla="*/ 3126377 h 3683725"/>
              <a:gd name="connsiteX137" fmla="*/ 330926 w 488237"/>
              <a:gd name="connsiteY137" fmla="*/ 3161211 h 3683725"/>
              <a:gd name="connsiteX138" fmla="*/ 287383 w 488237"/>
              <a:gd name="connsiteY138" fmla="*/ 3196045 h 3683725"/>
              <a:gd name="connsiteX139" fmla="*/ 269966 w 488237"/>
              <a:gd name="connsiteY139" fmla="*/ 3213463 h 3683725"/>
              <a:gd name="connsiteX140" fmla="*/ 243840 w 488237"/>
              <a:gd name="connsiteY140" fmla="*/ 3230880 h 3683725"/>
              <a:gd name="connsiteX141" fmla="*/ 252549 w 488237"/>
              <a:gd name="connsiteY141" fmla="*/ 3448594 h 3683725"/>
              <a:gd name="connsiteX142" fmla="*/ 269966 w 488237"/>
              <a:gd name="connsiteY142" fmla="*/ 3483428 h 3683725"/>
              <a:gd name="connsiteX143" fmla="*/ 278675 w 488237"/>
              <a:gd name="connsiteY143" fmla="*/ 3509554 h 3683725"/>
              <a:gd name="connsiteX144" fmla="*/ 304800 w 488237"/>
              <a:gd name="connsiteY144" fmla="*/ 3579223 h 3683725"/>
              <a:gd name="connsiteX145" fmla="*/ 313509 w 488237"/>
              <a:gd name="connsiteY145" fmla="*/ 3605348 h 3683725"/>
              <a:gd name="connsiteX146" fmla="*/ 374469 w 488237"/>
              <a:gd name="connsiteY146" fmla="*/ 3683725 h 3683725"/>
              <a:gd name="connsiteX147" fmla="*/ 383177 w 488237"/>
              <a:gd name="connsiteY147" fmla="*/ 3657600 h 3683725"/>
              <a:gd name="connsiteX148" fmla="*/ 391886 w 488237"/>
              <a:gd name="connsiteY148" fmla="*/ 3579223 h 368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8237" h="3683725">
                <a:moveTo>
                  <a:pt x="209006" y="0"/>
                </a:moveTo>
                <a:cubicBezTo>
                  <a:pt x="191589" y="20320"/>
                  <a:pt x="174535" y="40957"/>
                  <a:pt x="156755" y="60960"/>
                </a:cubicBezTo>
                <a:cubicBezTo>
                  <a:pt x="151300" y="67097"/>
                  <a:pt x="145748" y="73248"/>
                  <a:pt x="139337" y="78377"/>
                </a:cubicBezTo>
                <a:cubicBezTo>
                  <a:pt x="131164" y="84915"/>
                  <a:pt x="121920" y="89988"/>
                  <a:pt x="113212" y="95794"/>
                </a:cubicBezTo>
                <a:cubicBezTo>
                  <a:pt x="107406" y="104503"/>
                  <a:pt x="102333" y="113747"/>
                  <a:pt x="95795" y="121920"/>
                </a:cubicBezTo>
                <a:cubicBezTo>
                  <a:pt x="90666" y="128331"/>
                  <a:pt x="83303" y="132768"/>
                  <a:pt x="78377" y="139337"/>
                </a:cubicBezTo>
                <a:cubicBezTo>
                  <a:pt x="65817" y="156083"/>
                  <a:pt x="55154" y="174171"/>
                  <a:pt x="43543" y="191588"/>
                </a:cubicBezTo>
                <a:cubicBezTo>
                  <a:pt x="37737" y="200297"/>
                  <a:pt x="29436" y="207785"/>
                  <a:pt x="26126" y="217714"/>
                </a:cubicBezTo>
                <a:cubicBezTo>
                  <a:pt x="13632" y="255194"/>
                  <a:pt x="19643" y="234934"/>
                  <a:pt x="8709" y="278674"/>
                </a:cubicBezTo>
                <a:cubicBezTo>
                  <a:pt x="5806" y="336731"/>
                  <a:pt x="0" y="394715"/>
                  <a:pt x="0" y="452845"/>
                </a:cubicBezTo>
                <a:cubicBezTo>
                  <a:pt x="0" y="508076"/>
                  <a:pt x="4473" y="563240"/>
                  <a:pt x="8709" y="618308"/>
                </a:cubicBezTo>
                <a:cubicBezTo>
                  <a:pt x="10283" y="638774"/>
                  <a:pt x="14704" y="658922"/>
                  <a:pt x="17417" y="679268"/>
                </a:cubicBezTo>
                <a:cubicBezTo>
                  <a:pt x="20510" y="702466"/>
                  <a:pt x="21813" y="725934"/>
                  <a:pt x="26126" y="748937"/>
                </a:cubicBezTo>
                <a:cubicBezTo>
                  <a:pt x="35498" y="798922"/>
                  <a:pt x="45559" y="824654"/>
                  <a:pt x="60960" y="870857"/>
                </a:cubicBezTo>
                <a:lnTo>
                  <a:pt x="78377" y="923108"/>
                </a:lnTo>
                <a:cubicBezTo>
                  <a:pt x="81280" y="931817"/>
                  <a:pt x="81994" y="941596"/>
                  <a:pt x="87086" y="949234"/>
                </a:cubicBezTo>
                <a:cubicBezTo>
                  <a:pt x="98697" y="966651"/>
                  <a:pt x="107118" y="986683"/>
                  <a:pt x="121920" y="1001485"/>
                </a:cubicBezTo>
                <a:cubicBezTo>
                  <a:pt x="133532" y="1013097"/>
                  <a:pt x="147646" y="1022657"/>
                  <a:pt x="156755" y="1036320"/>
                </a:cubicBezTo>
                <a:cubicBezTo>
                  <a:pt x="164664" y="1048184"/>
                  <a:pt x="177803" y="1071592"/>
                  <a:pt x="191589" y="1079863"/>
                </a:cubicBezTo>
                <a:cubicBezTo>
                  <a:pt x="199460" y="1084586"/>
                  <a:pt x="209006" y="1085668"/>
                  <a:pt x="217715" y="1088571"/>
                </a:cubicBezTo>
                <a:cubicBezTo>
                  <a:pt x="235132" y="1085668"/>
                  <a:pt x="256178" y="1090893"/>
                  <a:pt x="269966" y="1079863"/>
                </a:cubicBezTo>
                <a:cubicBezTo>
                  <a:pt x="277134" y="1074128"/>
                  <a:pt x="267748" y="1060228"/>
                  <a:pt x="261257" y="1053737"/>
                </a:cubicBezTo>
                <a:cubicBezTo>
                  <a:pt x="206342" y="998822"/>
                  <a:pt x="226683" y="1032096"/>
                  <a:pt x="182880" y="1010194"/>
                </a:cubicBezTo>
                <a:cubicBezTo>
                  <a:pt x="160911" y="999209"/>
                  <a:pt x="155536" y="991559"/>
                  <a:pt x="139337" y="975360"/>
                </a:cubicBezTo>
                <a:cubicBezTo>
                  <a:pt x="143003" y="964363"/>
                  <a:pt x="152478" y="928302"/>
                  <a:pt x="165463" y="923108"/>
                </a:cubicBezTo>
                <a:cubicBezTo>
                  <a:pt x="173986" y="919699"/>
                  <a:pt x="182880" y="928914"/>
                  <a:pt x="191589" y="931817"/>
                </a:cubicBezTo>
                <a:cubicBezTo>
                  <a:pt x="194492" y="940526"/>
                  <a:pt x="208820" y="954534"/>
                  <a:pt x="200297" y="957943"/>
                </a:cubicBezTo>
                <a:cubicBezTo>
                  <a:pt x="183903" y="964501"/>
                  <a:pt x="161334" y="960861"/>
                  <a:pt x="148046" y="949234"/>
                </a:cubicBezTo>
                <a:cubicBezTo>
                  <a:pt x="134229" y="937144"/>
                  <a:pt x="136435" y="914400"/>
                  <a:pt x="130629" y="896983"/>
                </a:cubicBezTo>
                <a:lnTo>
                  <a:pt x="121920" y="870857"/>
                </a:lnTo>
                <a:cubicBezTo>
                  <a:pt x="124710" y="859696"/>
                  <a:pt x="125522" y="814821"/>
                  <a:pt x="156755" y="827314"/>
                </a:cubicBezTo>
                <a:cubicBezTo>
                  <a:pt x="166473" y="831201"/>
                  <a:pt x="168366" y="844731"/>
                  <a:pt x="174172" y="853440"/>
                </a:cubicBezTo>
                <a:cubicBezTo>
                  <a:pt x="171269" y="862148"/>
                  <a:pt x="174368" y="877339"/>
                  <a:pt x="165463" y="879565"/>
                </a:cubicBezTo>
                <a:cubicBezTo>
                  <a:pt x="110152" y="893393"/>
                  <a:pt x="107725" y="875690"/>
                  <a:pt x="87086" y="844731"/>
                </a:cubicBezTo>
                <a:cubicBezTo>
                  <a:pt x="89989" y="815702"/>
                  <a:pt x="74110" y="777161"/>
                  <a:pt x="95795" y="757645"/>
                </a:cubicBezTo>
                <a:cubicBezTo>
                  <a:pt x="160611" y="699310"/>
                  <a:pt x="173782" y="765183"/>
                  <a:pt x="182880" y="792480"/>
                </a:cubicBezTo>
                <a:cubicBezTo>
                  <a:pt x="165559" y="804027"/>
                  <a:pt x="152263" y="822821"/>
                  <a:pt x="130629" y="801188"/>
                </a:cubicBezTo>
                <a:cubicBezTo>
                  <a:pt x="124138" y="794697"/>
                  <a:pt x="124823" y="783771"/>
                  <a:pt x="121920" y="775063"/>
                </a:cubicBezTo>
                <a:cubicBezTo>
                  <a:pt x="127150" y="754146"/>
                  <a:pt x="129252" y="729138"/>
                  <a:pt x="148046" y="714103"/>
                </a:cubicBezTo>
                <a:cubicBezTo>
                  <a:pt x="155214" y="708368"/>
                  <a:pt x="165463" y="708297"/>
                  <a:pt x="174172" y="705394"/>
                </a:cubicBezTo>
                <a:cubicBezTo>
                  <a:pt x="176709" y="707085"/>
                  <a:pt x="216761" y="731321"/>
                  <a:pt x="217715" y="740228"/>
                </a:cubicBezTo>
                <a:cubicBezTo>
                  <a:pt x="233406" y="886678"/>
                  <a:pt x="207070" y="907944"/>
                  <a:pt x="235132" y="1001485"/>
                </a:cubicBezTo>
                <a:cubicBezTo>
                  <a:pt x="242523" y="1026122"/>
                  <a:pt x="249968" y="1059865"/>
                  <a:pt x="269966" y="1079863"/>
                </a:cubicBezTo>
                <a:cubicBezTo>
                  <a:pt x="277367" y="1087264"/>
                  <a:pt x="287383" y="1091474"/>
                  <a:pt x="296092" y="1097280"/>
                </a:cubicBezTo>
                <a:lnTo>
                  <a:pt x="365760" y="1088571"/>
                </a:lnTo>
                <a:cubicBezTo>
                  <a:pt x="376998" y="1078938"/>
                  <a:pt x="360947" y="1059308"/>
                  <a:pt x="357052" y="1045028"/>
                </a:cubicBezTo>
                <a:cubicBezTo>
                  <a:pt x="342042" y="989991"/>
                  <a:pt x="350379" y="1003521"/>
                  <a:pt x="322217" y="975360"/>
                </a:cubicBezTo>
                <a:cubicBezTo>
                  <a:pt x="301490" y="913179"/>
                  <a:pt x="314984" y="938384"/>
                  <a:pt x="287383" y="896983"/>
                </a:cubicBezTo>
                <a:cubicBezTo>
                  <a:pt x="264382" y="827980"/>
                  <a:pt x="266948" y="862841"/>
                  <a:pt x="278675" y="792480"/>
                </a:cubicBezTo>
                <a:cubicBezTo>
                  <a:pt x="307703" y="795383"/>
                  <a:pt x="336880" y="797062"/>
                  <a:pt x="365760" y="801188"/>
                </a:cubicBezTo>
                <a:cubicBezTo>
                  <a:pt x="384893" y="803921"/>
                  <a:pt x="408112" y="812403"/>
                  <a:pt x="426720" y="818605"/>
                </a:cubicBezTo>
                <a:cubicBezTo>
                  <a:pt x="432526" y="824411"/>
                  <a:pt x="440465" y="828679"/>
                  <a:pt x="444137" y="836023"/>
                </a:cubicBezTo>
                <a:cubicBezTo>
                  <a:pt x="452348" y="852444"/>
                  <a:pt x="455749" y="870857"/>
                  <a:pt x="461555" y="888274"/>
                </a:cubicBezTo>
                <a:cubicBezTo>
                  <a:pt x="464458" y="896983"/>
                  <a:pt x="468037" y="905494"/>
                  <a:pt x="470263" y="914400"/>
                </a:cubicBezTo>
                <a:lnTo>
                  <a:pt x="487680" y="984068"/>
                </a:lnTo>
                <a:cubicBezTo>
                  <a:pt x="479860" y="1140472"/>
                  <a:pt x="508375" y="1118491"/>
                  <a:pt x="452846" y="1201783"/>
                </a:cubicBezTo>
                <a:cubicBezTo>
                  <a:pt x="444795" y="1213860"/>
                  <a:pt x="435429" y="1225006"/>
                  <a:pt x="426720" y="1236617"/>
                </a:cubicBezTo>
                <a:cubicBezTo>
                  <a:pt x="404834" y="1302279"/>
                  <a:pt x="434355" y="1221349"/>
                  <a:pt x="400595" y="1288868"/>
                </a:cubicBezTo>
                <a:cubicBezTo>
                  <a:pt x="396490" y="1297079"/>
                  <a:pt x="396978" y="1307356"/>
                  <a:pt x="391886" y="1314994"/>
                </a:cubicBezTo>
                <a:cubicBezTo>
                  <a:pt x="374155" y="1341590"/>
                  <a:pt x="362584" y="1340178"/>
                  <a:pt x="339635" y="1358537"/>
                </a:cubicBezTo>
                <a:cubicBezTo>
                  <a:pt x="277591" y="1408172"/>
                  <a:pt x="376500" y="1339765"/>
                  <a:pt x="296092" y="1393371"/>
                </a:cubicBezTo>
                <a:cubicBezTo>
                  <a:pt x="284480" y="1410788"/>
                  <a:pt x="267876" y="1425764"/>
                  <a:pt x="261257" y="1445623"/>
                </a:cubicBezTo>
                <a:cubicBezTo>
                  <a:pt x="258354" y="1454331"/>
                  <a:pt x="255071" y="1462922"/>
                  <a:pt x="252549" y="1471748"/>
                </a:cubicBezTo>
                <a:cubicBezTo>
                  <a:pt x="249261" y="1483257"/>
                  <a:pt x="248701" y="1495646"/>
                  <a:pt x="243840" y="1506583"/>
                </a:cubicBezTo>
                <a:cubicBezTo>
                  <a:pt x="236966" y="1522050"/>
                  <a:pt x="224719" y="1534716"/>
                  <a:pt x="217715" y="1550125"/>
                </a:cubicBezTo>
                <a:cubicBezTo>
                  <a:pt x="210118" y="1566839"/>
                  <a:pt x="206103" y="1584960"/>
                  <a:pt x="200297" y="1602377"/>
                </a:cubicBezTo>
                <a:cubicBezTo>
                  <a:pt x="197394" y="1611086"/>
                  <a:pt x="193098" y="1619448"/>
                  <a:pt x="191589" y="1628503"/>
                </a:cubicBezTo>
                <a:cubicBezTo>
                  <a:pt x="188686" y="1645920"/>
                  <a:pt x="187163" y="1663624"/>
                  <a:pt x="182880" y="1680754"/>
                </a:cubicBezTo>
                <a:cubicBezTo>
                  <a:pt x="163625" y="1757772"/>
                  <a:pt x="172070" y="1707780"/>
                  <a:pt x="148046" y="1767840"/>
                </a:cubicBezTo>
                <a:cubicBezTo>
                  <a:pt x="141228" y="1784886"/>
                  <a:pt x="136435" y="1802674"/>
                  <a:pt x="130629" y="1820091"/>
                </a:cubicBezTo>
                <a:lnTo>
                  <a:pt x="121920" y="1846217"/>
                </a:lnTo>
                <a:cubicBezTo>
                  <a:pt x="124823" y="1933303"/>
                  <a:pt x="123393" y="2020641"/>
                  <a:pt x="130629" y="2107474"/>
                </a:cubicBezTo>
                <a:cubicBezTo>
                  <a:pt x="132154" y="2125770"/>
                  <a:pt x="142240" y="2142308"/>
                  <a:pt x="148046" y="2159725"/>
                </a:cubicBezTo>
                <a:lnTo>
                  <a:pt x="156755" y="2185851"/>
                </a:lnTo>
                <a:cubicBezTo>
                  <a:pt x="159658" y="2194560"/>
                  <a:pt x="160371" y="2204339"/>
                  <a:pt x="165463" y="2211977"/>
                </a:cubicBezTo>
                <a:cubicBezTo>
                  <a:pt x="171269" y="2220686"/>
                  <a:pt x="178199" y="2228742"/>
                  <a:pt x="182880" y="2238103"/>
                </a:cubicBezTo>
                <a:cubicBezTo>
                  <a:pt x="186985" y="2246313"/>
                  <a:pt x="185854" y="2257060"/>
                  <a:pt x="191589" y="2264228"/>
                </a:cubicBezTo>
                <a:cubicBezTo>
                  <a:pt x="198128" y="2272401"/>
                  <a:pt x="209542" y="2275107"/>
                  <a:pt x="217715" y="2281645"/>
                </a:cubicBezTo>
                <a:cubicBezTo>
                  <a:pt x="224126" y="2286774"/>
                  <a:pt x="229326" y="2293257"/>
                  <a:pt x="235132" y="2299063"/>
                </a:cubicBezTo>
                <a:cubicBezTo>
                  <a:pt x="246743" y="2296160"/>
                  <a:pt x="262177" y="2299441"/>
                  <a:pt x="269966" y="2290354"/>
                </a:cubicBezTo>
                <a:cubicBezTo>
                  <a:pt x="281914" y="2276415"/>
                  <a:pt x="287383" y="2238103"/>
                  <a:pt x="287383" y="2238103"/>
                </a:cubicBezTo>
                <a:cubicBezTo>
                  <a:pt x="281577" y="2220686"/>
                  <a:pt x="280150" y="2201127"/>
                  <a:pt x="269966" y="2185851"/>
                </a:cubicBezTo>
                <a:lnTo>
                  <a:pt x="235132" y="2133600"/>
                </a:lnTo>
                <a:cubicBezTo>
                  <a:pt x="229326" y="2124891"/>
                  <a:pt x="221025" y="2117403"/>
                  <a:pt x="217715" y="2107474"/>
                </a:cubicBezTo>
                <a:lnTo>
                  <a:pt x="200297" y="2055223"/>
                </a:lnTo>
                <a:lnTo>
                  <a:pt x="191589" y="2029097"/>
                </a:lnTo>
                <a:cubicBezTo>
                  <a:pt x="192286" y="2021434"/>
                  <a:pt x="172411" y="1915593"/>
                  <a:pt x="226423" y="1924594"/>
                </a:cubicBezTo>
                <a:cubicBezTo>
                  <a:pt x="236747" y="1926315"/>
                  <a:pt x="243840" y="1936205"/>
                  <a:pt x="252549" y="1942011"/>
                </a:cubicBezTo>
                <a:cubicBezTo>
                  <a:pt x="255452" y="1959428"/>
                  <a:pt x="257794" y="1976948"/>
                  <a:pt x="261257" y="1994263"/>
                </a:cubicBezTo>
                <a:cubicBezTo>
                  <a:pt x="266724" y="2021597"/>
                  <a:pt x="270376" y="2030326"/>
                  <a:pt x="278675" y="2055223"/>
                </a:cubicBezTo>
                <a:cubicBezTo>
                  <a:pt x="284282" y="2133720"/>
                  <a:pt x="278662" y="2153879"/>
                  <a:pt x="296092" y="2211977"/>
                </a:cubicBezTo>
                <a:cubicBezTo>
                  <a:pt x="301368" y="2229562"/>
                  <a:pt x="303325" y="2248952"/>
                  <a:pt x="313509" y="2264228"/>
                </a:cubicBezTo>
                <a:cubicBezTo>
                  <a:pt x="319315" y="2272937"/>
                  <a:pt x="322753" y="2283816"/>
                  <a:pt x="330926" y="2290354"/>
                </a:cubicBezTo>
                <a:cubicBezTo>
                  <a:pt x="338094" y="2296089"/>
                  <a:pt x="348343" y="2296160"/>
                  <a:pt x="357052" y="2299063"/>
                </a:cubicBezTo>
                <a:cubicBezTo>
                  <a:pt x="362858" y="2293257"/>
                  <a:pt x="373787" y="2289827"/>
                  <a:pt x="374469" y="2281645"/>
                </a:cubicBezTo>
                <a:cubicBezTo>
                  <a:pt x="379385" y="2222648"/>
                  <a:pt x="365261" y="2193063"/>
                  <a:pt x="348343" y="2142308"/>
                </a:cubicBezTo>
                <a:lnTo>
                  <a:pt x="330926" y="2090057"/>
                </a:lnTo>
                <a:lnTo>
                  <a:pt x="313509" y="2037805"/>
                </a:lnTo>
                <a:lnTo>
                  <a:pt x="304800" y="2011680"/>
                </a:lnTo>
                <a:cubicBezTo>
                  <a:pt x="307703" y="2002971"/>
                  <a:pt x="307018" y="1992045"/>
                  <a:pt x="313509" y="1985554"/>
                </a:cubicBezTo>
                <a:cubicBezTo>
                  <a:pt x="331001" y="1968062"/>
                  <a:pt x="356791" y="1981134"/>
                  <a:pt x="374469" y="1985554"/>
                </a:cubicBezTo>
                <a:cubicBezTo>
                  <a:pt x="380275" y="1994263"/>
                  <a:pt x="387635" y="2002116"/>
                  <a:pt x="391886" y="2011680"/>
                </a:cubicBezTo>
                <a:cubicBezTo>
                  <a:pt x="399342" y="2028457"/>
                  <a:pt x="409303" y="2063931"/>
                  <a:pt x="409303" y="2063931"/>
                </a:cubicBezTo>
                <a:cubicBezTo>
                  <a:pt x="412206" y="2139405"/>
                  <a:pt x="412988" y="2214991"/>
                  <a:pt x="418012" y="2290354"/>
                </a:cubicBezTo>
                <a:cubicBezTo>
                  <a:pt x="418808" y="2302296"/>
                  <a:pt x="416457" y="2319030"/>
                  <a:pt x="426720" y="2325188"/>
                </a:cubicBezTo>
                <a:cubicBezTo>
                  <a:pt x="436983" y="2331346"/>
                  <a:pt x="449943" y="2319383"/>
                  <a:pt x="461555" y="2316480"/>
                </a:cubicBezTo>
                <a:cubicBezTo>
                  <a:pt x="464458" y="2307771"/>
                  <a:pt x="470263" y="2299534"/>
                  <a:pt x="470263" y="2290354"/>
                </a:cubicBezTo>
                <a:cubicBezTo>
                  <a:pt x="470263" y="2269828"/>
                  <a:pt x="468046" y="2248867"/>
                  <a:pt x="461555" y="2229394"/>
                </a:cubicBezTo>
                <a:cubicBezTo>
                  <a:pt x="454752" y="2208984"/>
                  <a:pt x="432802" y="2210663"/>
                  <a:pt x="418012" y="2203268"/>
                </a:cubicBezTo>
                <a:cubicBezTo>
                  <a:pt x="350496" y="2169509"/>
                  <a:pt x="431418" y="2199027"/>
                  <a:pt x="365760" y="2177143"/>
                </a:cubicBezTo>
                <a:cubicBezTo>
                  <a:pt x="322020" y="2188077"/>
                  <a:pt x="342281" y="2189636"/>
                  <a:pt x="304800" y="2177143"/>
                </a:cubicBezTo>
                <a:cubicBezTo>
                  <a:pt x="272869" y="2180046"/>
                  <a:pt x="238306" y="2172829"/>
                  <a:pt x="209006" y="2185851"/>
                </a:cubicBezTo>
                <a:cubicBezTo>
                  <a:pt x="199442" y="2190102"/>
                  <a:pt x="215957" y="2211977"/>
                  <a:pt x="226423" y="2211977"/>
                </a:cubicBezTo>
                <a:cubicBezTo>
                  <a:pt x="235603" y="2211977"/>
                  <a:pt x="222438" y="2193722"/>
                  <a:pt x="217715" y="2185851"/>
                </a:cubicBezTo>
                <a:cubicBezTo>
                  <a:pt x="213491" y="2178810"/>
                  <a:pt x="206708" y="2173563"/>
                  <a:pt x="200297" y="2168434"/>
                </a:cubicBezTo>
                <a:cubicBezTo>
                  <a:pt x="176179" y="2149140"/>
                  <a:pt x="175641" y="2151507"/>
                  <a:pt x="148046" y="2142308"/>
                </a:cubicBezTo>
                <a:cubicBezTo>
                  <a:pt x="145243" y="2142588"/>
                  <a:pt x="49799" y="2147888"/>
                  <a:pt x="26126" y="2159725"/>
                </a:cubicBezTo>
                <a:cubicBezTo>
                  <a:pt x="18782" y="2163397"/>
                  <a:pt x="14515" y="2171337"/>
                  <a:pt x="8709" y="2177143"/>
                </a:cubicBezTo>
                <a:cubicBezTo>
                  <a:pt x="11612" y="2191657"/>
                  <a:pt x="15461" y="2206013"/>
                  <a:pt x="17417" y="2220685"/>
                </a:cubicBezTo>
                <a:cubicBezTo>
                  <a:pt x="24347" y="2272657"/>
                  <a:pt x="22055" y="2304453"/>
                  <a:pt x="34835" y="2351314"/>
                </a:cubicBezTo>
                <a:cubicBezTo>
                  <a:pt x="39666" y="2369026"/>
                  <a:pt x="46446" y="2386148"/>
                  <a:pt x="52252" y="2403565"/>
                </a:cubicBezTo>
                <a:lnTo>
                  <a:pt x="69669" y="2455817"/>
                </a:lnTo>
                <a:cubicBezTo>
                  <a:pt x="75475" y="2470331"/>
                  <a:pt x="82143" y="2484530"/>
                  <a:pt x="87086" y="2499360"/>
                </a:cubicBezTo>
                <a:cubicBezTo>
                  <a:pt x="98822" y="2534567"/>
                  <a:pt x="94144" y="2539755"/>
                  <a:pt x="104503" y="2577737"/>
                </a:cubicBezTo>
                <a:cubicBezTo>
                  <a:pt x="109333" y="2595449"/>
                  <a:pt x="111736" y="2614712"/>
                  <a:pt x="121920" y="2629988"/>
                </a:cubicBezTo>
                <a:cubicBezTo>
                  <a:pt x="127726" y="2638697"/>
                  <a:pt x="131296" y="2649414"/>
                  <a:pt x="139337" y="2656114"/>
                </a:cubicBezTo>
                <a:cubicBezTo>
                  <a:pt x="153683" y="2668069"/>
                  <a:pt x="182149" y="2676190"/>
                  <a:pt x="200297" y="2682240"/>
                </a:cubicBezTo>
                <a:cubicBezTo>
                  <a:pt x="217714" y="2699657"/>
                  <a:pt x="237770" y="2714786"/>
                  <a:pt x="252549" y="2734491"/>
                </a:cubicBezTo>
                <a:cubicBezTo>
                  <a:pt x="261258" y="2746102"/>
                  <a:pt x="270239" y="2757514"/>
                  <a:pt x="278675" y="2769325"/>
                </a:cubicBezTo>
                <a:cubicBezTo>
                  <a:pt x="284759" y="2777842"/>
                  <a:pt x="289392" y="2787410"/>
                  <a:pt x="296092" y="2795451"/>
                </a:cubicBezTo>
                <a:cubicBezTo>
                  <a:pt x="325185" y="2830364"/>
                  <a:pt x="319152" y="2810152"/>
                  <a:pt x="339635" y="2847703"/>
                </a:cubicBezTo>
                <a:cubicBezTo>
                  <a:pt x="352068" y="2870496"/>
                  <a:pt x="366259" y="2892739"/>
                  <a:pt x="374469" y="2917371"/>
                </a:cubicBezTo>
                <a:cubicBezTo>
                  <a:pt x="377372" y="2926080"/>
                  <a:pt x="379072" y="2935286"/>
                  <a:pt x="383177" y="2943497"/>
                </a:cubicBezTo>
                <a:cubicBezTo>
                  <a:pt x="387858" y="2952859"/>
                  <a:pt x="394789" y="2960914"/>
                  <a:pt x="400595" y="2969623"/>
                </a:cubicBezTo>
                <a:cubicBezTo>
                  <a:pt x="404701" y="2981942"/>
                  <a:pt x="418012" y="3019650"/>
                  <a:pt x="418012" y="3030583"/>
                </a:cubicBezTo>
                <a:cubicBezTo>
                  <a:pt x="418012" y="3053986"/>
                  <a:pt x="417301" y="3078257"/>
                  <a:pt x="409303" y="3100251"/>
                </a:cubicBezTo>
                <a:cubicBezTo>
                  <a:pt x="405094" y="3111825"/>
                  <a:pt x="392899" y="3118816"/>
                  <a:pt x="383177" y="3126377"/>
                </a:cubicBezTo>
                <a:cubicBezTo>
                  <a:pt x="366654" y="3139228"/>
                  <a:pt x="330926" y="3161211"/>
                  <a:pt x="330926" y="3161211"/>
                </a:cubicBezTo>
                <a:cubicBezTo>
                  <a:pt x="296235" y="3213248"/>
                  <a:pt x="334122" y="3168001"/>
                  <a:pt x="287383" y="3196045"/>
                </a:cubicBezTo>
                <a:cubicBezTo>
                  <a:pt x="280342" y="3200269"/>
                  <a:pt x="276377" y="3208334"/>
                  <a:pt x="269966" y="3213463"/>
                </a:cubicBezTo>
                <a:cubicBezTo>
                  <a:pt x="261793" y="3220001"/>
                  <a:pt x="252549" y="3225074"/>
                  <a:pt x="243840" y="3230880"/>
                </a:cubicBezTo>
                <a:cubicBezTo>
                  <a:pt x="246743" y="3303451"/>
                  <a:pt x="245075" y="3376350"/>
                  <a:pt x="252549" y="3448594"/>
                </a:cubicBezTo>
                <a:cubicBezTo>
                  <a:pt x="253885" y="3461507"/>
                  <a:pt x="264852" y="3471496"/>
                  <a:pt x="269966" y="3483428"/>
                </a:cubicBezTo>
                <a:cubicBezTo>
                  <a:pt x="273582" y="3491866"/>
                  <a:pt x="276153" y="3500727"/>
                  <a:pt x="278675" y="3509554"/>
                </a:cubicBezTo>
                <a:cubicBezTo>
                  <a:pt x="301611" y="3589829"/>
                  <a:pt x="270013" y="3498055"/>
                  <a:pt x="304800" y="3579223"/>
                </a:cubicBezTo>
                <a:cubicBezTo>
                  <a:pt x="308416" y="3587660"/>
                  <a:pt x="309051" y="3597324"/>
                  <a:pt x="313509" y="3605348"/>
                </a:cubicBezTo>
                <a:cubicBezTo>
                  <a:pt x="339552" y="3652226"/>
                  <a:pt x="342732" y="3651989"/>
                  <a:pt x="374469" y="3683725"/>
                </a:cubicBezTo>
                <a:cubicBezTo>
                  <a:pt x="377372" y="3675017"/>
                  <a:pt x="381668" y="3666654"/>
                  <a:pt x="383177" y="3657600"/>
                </a:cubicBezTo>
                <a:cubicBezTo>
                  <a:pt x="387498" y="3631671"/>
                  <a:pt x="391886" y="3579223"/>
                  <a:pt x="391886" y="3579223"/>
                </a:cubicBezTo>
              </a:path>
            </a:pathLst>
          </a:custGeom>
          <a:noFill/>
          <a:ln w="38100">
            <a:solidFill>
              <a:srgbClr val="FF40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solidFill>
                <a:srgbClr val="FF40FF"/>
              </a:solidFill>
            </a:endParaRPr>
          </a:p>
        </p:txBody>
      </p:sp>
      <p:sp>
        <p:nvSpPr>
          <p:cNvPr id="9" name="TextBox 8">
            <a:extLst>
              <a:ext uri="{FF2B5EF4-FFF2-40B4-BE49-F238E27FC236}">
                <a16:creationId xmlns:a16="http://schemas.microsoft.com/office/drawing/2014/main" id="{E833B490-E44D-A4D3-B292-9D3F228A9D22}"/>
              </a:ext>
            </a:extLst>
          </p:cNvPr>
          <p:cNvSpPr txBox="1"/>
          <p:nvPr/>
        </p:nvSpPr>
        <p:spPr>
          <a:xfrm>
            <a:off x="4534988" y="930814"/>
            <a:ext cx="4419600" cy="3416320"/>
          </a:xfrm>
          <a:prstGeom prst="rect">
            <a:avLst/>
          </a:prstGeom>
          <a:noFill/>
        </p:spPr>
        <p:txBody>
          <a:bodyPr wrap="square" rtlCol="0">
            <a:spAutoFit/>
          </a:bodyPr>
          <a:lstStyle/>
          <a:p>
            <a:r>
              <a:rPr lang="en-US" sz="1800" dirty="0"/>
              <a:t>Align on one residue at a time in </a:t>
            </a:r>
            <a:r>
              <a:rPr lang="en-US" sz="1800" b="1" dirty="0">
                <a:solidFill>
                  <a:srgbClr val="FF40FF"/>
                </a:solidFill>
              </a:rPr>
              <a:t>chain A</a:t>
            </a:r>
          </a:p>
          <a:p>
            <a:r>
              <a:rPr lang="en-US" sz="1800" dirty="0"/>
              <a:t>Score </a:t>
            </a:r>
            <a:r>
              <a:rPr lang="en-US" sz="1800" b="1" i="1" dirty="0"/>
              <a:t>ALL</a:t>
            </a:r>
            <a:r>
              <a:rPr lang="en-US" sz="1800" dirty="0"/>
              <a:t> residues with </a:t>
            </a:r>
            <a:r>
              <a:rPr lang="en-US" sz="1800" b="1" i="1" dirty="0"/>
              <a:t>TM</a:t>
            </a:r>
            <a:r>
              <a:rPr lang="en-US" sz="1800" b="1" dirty="0"/>
              <a:t>(</a:t>
            </a:r>
            <a:r>
              <a:rPr lang="en-US" sz="1800" b="1" i="1" dirty="0"/>
              <a:t>j</a:t>
            </a:r>
            <a:r>
              <a:rPr lang="en-US" sz="1800" b="1" dirty="0"/>
              <a:t>)</a:t>
            </a:r>
            <a:r>
              <a:rPr lang="en-US" sz="1800" i="1" dirty="0"/>
              <a:t> </a:t>
            </a:r>
            <a:r>
              <a:rPr lang="en-US" sz="1800" dirty="0"/>
              <a:t>in </a:t>
            </a:r>
            <a:r>
              <a:rPr lang="en-US" sz="1800" b="1" dirty="0">
                <a:solidFill>
                  <a:srgbClr val="0432FF"/>
                </a:solidFill>
              </a:rPr>
              <a:t>chain B</a:t>
            </a:r>
            <a:r>
              <a:rPr lang="en-US" sz="1800" dirty="0"/>
              <a:t> with TM formula given PAE values</a:t>
            </a:r>
          </a:p>
          <a:p>
            <a:endParaRPr lang="en-US" sz="1800" dirty="0"/>
          </a:p>
          <a:p>
            <a:r>
              <a:rPr lang="en-US" sz="1800" dirty="0"/>
              <a:t>Align on one residue at a time in </a:t>
            </a:r>
            <a:r>
              <a:rPr lang="en-US" sz="1800" b="1" dirty="0">
                <a:solidFill>
                  <a:srgbClr val="0432FF"/>
                </a:solidFill>
              </a:rPr>
              <a:t>chain B</a:t>
            </a:r>
          </a:p>
          <a:p>
            <a:r>
              <a:rPr lang="en-US" sz="1800" dirty="0"/>
              <a:t>Score </a:t>
            </a:r>
            <a:r>
              <a:rPr lang="en-US" sz="1800" b="1" i="1" dirty="0"/>
              <a:t>ALL</a:t>
            </a:r>
            <a:r>
              <a:rPr lang="en-US" sz="1800" dirty="0"/>
              <a:t> residues with </a:t>
            </a:r>
            <a:r>
              <a:rPr lang="en-US" sz="1800" b="1" i="1" dirty="0"/>
              <a:t>TM</a:t>
            </a:r>
            <a:r>
              <a:rPr lang="en-US" sz="1800" b="1" dirty="0"/>
              <a:t>(</a:t>
            </a:r>
            <a:r>
              <a:rPr lang="en-US" sz="1800" b="1" i="1" dirty="0"/>
              <a:t>j</a:t>
            </a:r>
            <a:r>
              <a:rPr lang="en-US" sz="1800" b="1" dirty="0"/>
              <a:t>)</a:t>
            </a:r>
            <a:r>
              <a:rPr lang="en-US" sz="1800" b="1" i="1" dirty="0"/>
              <a:t> </a:t>
            </a:r>
            <a:r>
              <a:rPr lang="en-US" sz="1800" dirty="0"/>
              <a:t>in </a:t>
            </a:r>
            <a:r>
              <a:rPr lang="en-US" sz="1800" b="1" dirty="0">
                <a:solidFill>
                  <a:srgbClr val="FF40FF"/>
                </a:solidFill>
              </a:rPr>
              <a:t>chain A</a:t>
            </a:r>
            <a:r>
              <a:rPr lang="en-US" sz="1800" dirty="0"/>
              <a:t> with TM formula given PAE values</a:t>
            </a:r>
          </a:p>
          <a:p>
            <a:endParaRPr lang="en-US" sz="1800" dirty="0"/>
          </a:p>
          <a:p>
            <a:r>
              <a:rPr lang="en-US" sz="1800" dirty="0"/>
              <a:t>Each one is an alignment</a:t>
            </a:r>
          </a:p>
          <a:p>
            <a:endParaRPr lang="en-US" sz="1800" dirty="0"/>
          </a:p>
          <a:p>
            <a:r>
              <a:rPr lang="en-US" sz="1800" dirty="0"/>
              <a:t>ipTM is </a:t>
            </a:r>
            <a:r>
              <a:rPr lang="en-US" sz="1800" dirty="0">
                <a:solidFill>
                  <a:srgbClr val="FF0000"/>
                </a:solidFill>
              </a:rPr>
              <a:t>maximum scor</a:t>
            </a:r>
            <a:r>
              <a:rPr lang="en-US" sz="1800" dirty="0"/>
              <a:t>e over all such alignments in both proteins</a:t>
            </a:r>
          </a:p>
        </p:txBody>
      </p:sp>
      <p:cxnSp>
        <p:nvCxnSpPr>
          <p:cNvPr id="11" name="Straight Arrow Connector 10">
            <a:extLst>
              <a:ext uri="{FF2B5EF4-FFF2-40B4-BE49-F238E27FC236}">
                <a16:creationId xmlns:a16="http://schemas.microsoft.com/office/drawing/2014/main" id="{840DBA3C-13CC-EEA6-415E-F8D5B5F41A24}"/>
              </a:ext>
            </a:extLst>
          </p:cNvPr>
          <p:cNvCxnSpPr>
            <a:cxnSpLocks/>
            <a:endCxn id="8" idx="0"/>
          </p:cNvCxnSpPr>
          <p:nvPr/>
        </p:nvCxnSpPr>
        <p:spPr>
          <a:xfrm>
            <a:off x="650966" y="819150"/>
            <a:ext cx="644434" cy="56794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7476AD60-89C3-88FE-756B-2D247ADB2025}"/>
              </a:ext>
            </a:extLst>
          </p:cNvPr>
          <p:cNvCxnSpPr>
            <a:cxnSpLocks/>
            <a:stCxn id="5" idx="0"/>
          </p:cNvCxnSpPr>
          <p:nvPr/>
        </p:nvCxnSpPr>
        <p:spPr>
          <a:xfrm>
            <a:off x="590006" y="757646"/>
            <a:ext cx="833846" cy="83940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334B752C-CE4E-A703-A4E2-97E0D940CF5C}"/>
              </a:ext>
            </a:extLst>
          </p:cNvPr>
          <p:cNvCxnSpPr>
            <a:cxnSpLocks/>
            <a:stCxn id="5" idx="0"/>
          </p:cNvCxnSpPr>
          <p:nvPr/>
        </p:nvCxnSpPr>
        <p:spPr>
          <a:xfrm>
            <a:off x="590006" y="757646"/>
            <a:ext cx="966652" cy="10862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9D25032D-F9DC-3389-653B-F53C9203C558}"/>
              </a:ext>
            </a:extLst>
          </p:cNvPr>
          <p:cNvCxnSpPr>
            <a:cxnSpLocks/>
            <a:stCxn id="5" idx="0"/>
            <a:endCxn id="8" idx="9"/>
          </p:cNvCxnSpPr>
          <p:nvPr/>
        </p:nvCxnSpPr>
        <p:spPr>
          <a:xfrm>
            <a:off x="590006" y="757646"/>
            <a:ext cx="870857" cy="121292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92BCE47F-B6D5-4A94-6BCB-A212D107F0F6}"/>
              </a:ext>
            </a:extLst>
          </p:cNvPr>
          <p:cNvCxnSpPr>
            <a:cxnSpLocks/>
            <a:stCxn id="5" idx="0"/>
            <a:endCxn id="8" idx="12"/>
          </p:cNvCxnSpPr>
          <p:nvPr/>
        </p:nvCxnSpPr>
        <p:spPr>
          <a:xfrm>
            <a:off x="590006" y="757646"/>
            <a:ext cx="766354" cy="137838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7B1EE524-0D13-8ADC-B541-4669EC790282}"/>
              </a:ext>
            </a:extLst>
          </p:cNvPr>
          <p:cNvCxnSpPr>
            <a:cxnSpLocks/>
            <a:stCxn id="5" idx="0"/>
            <a:endCxn id="8" idx="19"/>
          </p:cNvCxnSpPr>
          <p:nvPr/>
        </p:nvCxnSpPr>
        <p:spPr>
          <a:xfrm>
            <a:off x="590006" y="757646"/>
            <a:ext cx="513806" cy="149159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9CB28C68-F6B7-077C-41DD-9908FCF135E1}"/>
              </a:ext>
            </a:extLst>
          </p:cNvPr>
          <p:cNvCxnSpPr>
            <a:cxnSpLocks/>
            <a:endCxn id="8" idx="66"/>
          </p:cNvCxnSpPr>
          <p:nvPr/>
        </p:nvCxnSpPr>
        <p:spPr>
          <a:xfrm>
            <a:off x="602538" y="757646"/>
            <a:ext cx="536108" cy="196186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F0D26152-53A9-43F4-12A0-BCA394D6810F}"/>
              </a:ext>
            </a:extLst>
          </p:cNvPr>
          <p:cNvCxnSpPr>
            <a:cxnSpLocks/>
            <a:endCxn id="8" idx="53"/>
          </p:cNvCxnSpPr>
          <p:nvPr/>
        </p:nvCxnSpPr>
        <p:spPr>
          <a:xfrm>
            <a:off x="618865" y="770978"/>
            <a:ext cx="502364" cy="224461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2" name="Straight Arrow Connector 41">
            <a:extLst>
              <a:ext uri="{FF2B5EF4-FFF2-40B4-BE49-F238E27FC236}">
                <a16:creationId xmlns:a16="http://schemas.microsoft.com/office/drawing/2014/main" id="{6902DC77-EE4E-EE04-82B8-18E523C129AF}"/>
              </a:ext>
            </a:extLst>
          </p:cNvPr>
          <p:cNvCxnSpPr>
            <a:cxnSpLocks/>
            <a:stCxn id="5" idx="0"/>
            <a:endCxn id="8" idx="75"/>
          </p:cNvCxnSpPr>
          <p:nvPr/>
        </p:nvCxnSpPr>
        <p:spPr>
          <a:xfrm>
            <a:off x="590006" y="757646"/>
            <a:ext cx="644434" cy="23537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1B5730F4-C733-BDC8-C474-229B84DE312B}"/>
              </a:ext>
            </a:extLst>
          </p:cNvPr>
          <p:cNvCxnSpPr>
            <a:cxnSpLocks/>
            <a:endCxn id="8" idx="81"/>
          </p:cNvCxnSpPr>
          <p:nvPr/>
        </p:nvCxnSpPr>
        <p:spPr>
          <a:xfrm>
            <a:off x="601448" y="770978"/>
            <a:ext cx="563324" cy="254071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8" name="Straight Arrow Connector 47">
            <a:extLst>
              <a:ext uri="{FF2B5EF4-FFF2-40B4-BE49-F238E27FC236}">
                <a16:creationId xmlns:a16="http://schemas.microsoft.com/office/drawing/2014/main" id="{216D8EB7-6856-919B-37D2-B6282A0AB0B5}"/>
              </a:ext>
            </a:extLst>
          </p:cNvPr>
          <p:cNvCxnSpPr>
            <a:cxnSpLocks/>
            <a:stCxn id="5" idx="0"/>
            <a:endCxn id="8" idx="85"/>
          </p:cNvCxnSpPr>
          <p:nvPr/>
        </p:nvCxnSpPr>
        <p:spPr>
          <a:xfrm>
            <a:off x="590006" y="757646"/>
            <a:ext cx="740229" cy="279788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1" name="Straight Arrow Connector 50">
            <a:extLst>
              <a:ext uri="{FF2B5EF4-FFF2-40B4-BE49-F238E27FC236}">
                <a16:creationId xmlns:a16="http://schemas.microsoft.com/office/drawing/2014/main" id="{D18E5137-745E-595E-9EEB-C468C1843C3C}"/>
              </a:ext>
            </a:extLst>
          </p:cNvPr>
          <p:cNvCxnSpPr>
            <a:cxnSpLocks/>
            <a:stCxn id="5" idx="0"/>
            <a:endCxn id="8" idx="89"/>
          </p:cNvCxnSpPr>
          <p:nvPr/>
        </p:nvCxnSpPr>
        <p:spPr>
          <a:xfrm>
            <a:off x="590006" y="757646"/>
            <a:ext cx="879566" cy="291980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4" name="Straight Arrow Connector 53">
            <a:extLst>
              <a:ext uri="{FF2B5EF4-FFF2-40B4-BE49-F238E27FC236}">
                <a16:creationId xmlns:a16="http://schemas.microsoft.com/office/drawing/2014/main" id="{DACA79D4-B069-077C-DB9B-282AAB86FF75}"/>
              </a:ext>
            </a:extLst>
          </p:cNvPr>
          <p:cNvCxnSpPr>
            <a:cxnSpLocks/>
            <a:endCxn id="8" idx="93"/>
          </p:cNvCxnSpPr>
          <p:nvPr/>
        </p:nvCxnSpPr>
        <p:spPr>
          <a:xfrm>
            <a:off x="601448" y="753561"/>
            <a:ext cx="1033587" cy="297613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8" name="Straight Arrow Connector 57">
            <a:extLst>
              <a:ext uri="{FF2B5EF4-FFF2-40B4-BE49-F238E27FC236}">
                <a16:creationId xmlns:a16="http://schemas.microsoft.com/office/drawing/2014/main" id="{EC8857FD-3FE3-F0B3-6360-68ED7880B12D}"/>
              </a:ext>
            </a:extLst>
          </p:cNvPr>
          <p:cNvCxnSpPr>
            <a:cxnSpLocks/>
            <a:stCxn id="5" idx="0"/>
          </p:cNvCxnSpPr>
          <p:nvPr/>
        </p:nvCxnSpPr>
        <p:spPr>
          <a:xfrm>
            <a:off x="590006" y="757646"/>
            <a:ext cx="1166949" cy="303330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8" name="Freeform 7">
            <a:extLst>
              <a:ext uri="{FF2B5EF4-FFF2-40B4-BE49-F238E27FC236}">
                <a16:creationId xmlns:a16="http://schemas.microsoft.com/office/drawing/2014/main" id="{22BEEB43-E8AA-70A6-D567-3E9153D20AD1}"/>
              </a:ext>
            </a:extLst>
          </p:cNvPr>
          <p:cNvSpPr/>
          <p:nvPr/>
        </p:nvSpPr>
        <p:spPr>
          <a:xfrm>
            <a:off x="894806" y="1387094"/>
            <a:ext cx="862149" cy="2403856"/>
          </a:xfrm>
          <a:custGeom>
            <a:avLst/>
            <a:gdLst>
              <a:gd name="connsiteX0" fmla="*/ 400594 w 862149"/>
              <a:gd name="connsiteY0" fmla="*/ 0 h 2403856"/>
              <a:gd name="connsiteX1" fmla="*/ 487680 w 862149"/>
              <a:gd name="connsiteY1" fmla="*/ 104503 h 2403856"/>
              <a:gd name="connsiteX2" fmla="*/ 505097 w 862149"/>
              <a:gd name="connsiteY2" fmla="*/ 130629 h 2403856"/>
              <a:gd name="connsiteX3" fmla="*/ 531223 w 862149"/>
              <a:gd name="connsiteY3" fmla="*/ 148046 h 2403856"/>
              <a:gd name="connsiteX4" fmla="*/ 548640 w 862149"/>
              <a:gd name="connsiteY4" fmla="*/ 200298 h 2403856"/>
              <a:gd name="connsiteX5" fmla="*/ 583474 w 862149"/>
              <a:gd name="connsiteY5" fmla="*/ 278675 h 2403856"/>
              <a:gd name="connsiteX6" fmla="*/ 600891 w 862149"/>
              <a:gd name="connsiteY6" fmla="*/ 330926 h 2403856"/>
              <a:gd name="connsiteX7" fmla="*/ 609600 w 862149"/>
              <a:gd name="connsiteY7" fmla="*/ 357052 h 2403856"/>
              <a:gd name="connsiteX8" fmla="*/ 583474 w 862149"/>
              <a:gd name="connsiteY8" fmla="*/ 557349 h 2403856"/>
              <a:gd name="connsiteX9" fmla="*/ 566057 w 862149"/>
              <a:gd name="connsiteY9" fmla="*/ 583475 h 2403856"/>
              <a:gd name="connsiteX10" fmla="*/ 539931 w 862149"/>
              <a:gd name="connsiteY10" fmla="*/ 635726 h 2403856"/>
              <a:gd name="connsiteX11" fmla="*/ 496389 w 862149"/>
              <a:gd name="connsiteY11" fmla="*/ 714103 h 2403856"/>
              <a:gd name="connsiteX12" fmla="*/ 461554 w 862149"/>
              <a:gd name="connsiteY12" fmla="*/ 748938 h 2403856"/>
              <a:gd name="connsiteX13" fmla="*/ 435429 w 862149"/>
              <a:gd name="connsiteY13" fmla="*/ 766355 h 2403856"/>
              <a:gd name="connsiteX14" fmla="*/ 418011 w 862149"/>
              <a:gd name="connsiteY14" fmla="*/ 783772 h 2403856"/>
              <a:gd name="connsiteX15" fmla="*/ 365760 w 862149"/>
              <a:gd name="connsiteY15" fmla="*/ 818606 h 2403856"/>
              <a:gd name="connsiteX16" fmla="*/ 287383 w 862149"/>
              <a:gd name="connsiteY16" fmla="*/ 853440 h 2403856"/>
              <a:gd name="connsiteX17" fmla="*/ 261257 w 862149"/>
              <a:gd name="connsiteY17" fmla="*/ 862149 h 2403856"/>
              <a:gd name="connsiteX18" fmla="*/ 235131 w 862149"/>
              <a:gd name="connsiteY18" fmla="*/ 870858 h 2403856"/>
              <a:gd name="connsiteX19" fmla="*/ 209006 w 862149"/>
              <a:gd name="connsiteY19" fmla="*/ 862149 h 2403856"/>
              <a:gd name="connsiteX20" fmla="*/ 165463 w 862149"/>
              <a:gd name="connsiteY20" fmla="*/ 914400 h 2403856"/>
              <a:gd name="connsiteX21" fmla="*/ 95794 w 862149"/>
              <a:gd name="connsiteY21" fmla="*/ 1036320 h 2403856"/>
              <a:gd name="connsiteX22" fmla="*/ 60960 w 862149"/>
              <a:gd name="connsiteY22" fmla="*/ 1088572 h 2403856"/>
              <a:gd name="connsiteX23" fmla="*/ 43543 w 862149"/>
              <a:gd name="connsiteY23" fmla="*/ 1114698 h 2403856"/>
              <a:gd name="connsiteX24" fmla="*/ 17417 w 862149"/>
              <a:gd name="connsiteY24" fmla="*/ 1193075 h 2403856"/>
              <a:gd name="connsiteX25" fmla="*/ 8709 w 862149"/>
              <a:gd name="connsiteY25" fmla="*/ 1219200 h 2403856"/>
              <a:gd name="connsiteX26" fmla="*/ 0 w 862149"/>
              <a:gd name="connsiteY26" fmla="*/ 1245326 h 2403856"/>
              <a:gd name="connsiteX27" fmla="*/ 34834 w 862149"/>
              <a:gd name="connsiteY27" fmla="*/ 1323703 h 2403856"/>
              <a:gd name="connsiteX28" fmla="*/ 78377 w 862149"/>
              <a:gd name="connsiteY28" fmla="*/ 1314995 h 2403856"/>
              <a:gd name="connsiteX29" fmla="*/ 52251 w 862149"/>
              <a:gd name="connsiteY29" fmla="*/ 1288869 h 2403856"/>
              <a:gd name="connsiteX30" fmla="*/ 34834 w 862149"/>
              <a:gd name="connsiteY30" fmla="*/ 1314995 h 2403856"/>
              <a:gd name="connsiteX31" fmla="*/ 26126 w 862149"/>
              <a:gd name="connsiteY31" fmla="*/ 1367246 h 2403856"/>
              <a:gd name="connsiteX32" fmla="*/ 60960 w 862149"/>
              <a:gd name="connsiteY32" fmla="*/ 1454332 h 2403856"/>
              <a:gd name="connsiteX33" fmla="*/ 95794 w 862149"/>
              <a:gd name="connsiteY33" fmla="*/ 1445623 h 2403856"/>
              <a:gd name="connsiteX34" fmla="*/ 69669 w 862149"/>
              <a:gd name="connsiteY34" fmla="*/ 1454332 h 2403856"/>
              <a:gd name="connsiteX35" fmla="*/ 52251 w 862149"/>
              <a:gd name="connsiteY35" fmla="*/ 1480458 h 2403856"/>
              <a:gd name="connsiteX36" fmla="*/ 52251 w 862149"/>
              <a:gd name="connsiteY36" fmla="*/ 1584960 h 2403856"/>
              <a:gd name="connsiteX37" fmla="*/ 60960 w 862149"/>
              <a:gd name="connsiteY37" fmla="*/ 1611086 h 2403856"/>
              <a:gd name="connsiteX38" fmla="*/ 87086 w 862149"/>
              <a:gd name="connsiteY38" fmla="*/ 1628503 h 2403856"/>
              <a:gd name="connsiteX39" fmla="*/ 104503 w 862149"/>
              <a:gd name="connsiteY39" fmla="*/ 1654629 h 2403856"/>
              <a:gd name="connsiteX40" fmla="*/ 156754 w 862149"/>
              <a:gd name="connsiteY40" fmla="*/ 1680755 h 2403856"/>
              <a:gd name="connsiteX41" fmla="*/ 174171 w 862149"/>
              <a:gd name="connsiteY41" fmla="*/ 1619795 h 2403856"/>
              <a:gd name="connsiteX42" fmla="*/ 113211 w 862149"/>
              <a:gd name="connsiteY42" fmla="*/ 1628503 h 2403856"/>
              <a:gd name="connsiteX43" fmla="*/ 113211 w 862149"/>
              <a:gd name="connsiteY43" fmla="*/ 1733006 h 2403856"/>
              <a:gd name="connsiteX44" fmla="*/ 130629 w 862149"/>
              <a:gd name="connsiteY44" fmla="*/ 1750423 h 2403856"/>
              <a:gd name="connsiteX45" fmla="*/ 191589 w 862149"/>
              <a:gd name="connsiteY45" fmla="*/ 1793966 h 2403856"/>
              <a:gd name="connsiteX46" fmla="*/ 217714 w 862149"/>
              <a:gd name="connsiteY46" fmla="*/ 1785258 h 2403856"/>
              <a:gd name="connsiteX47" fmla="*/ 261257 w 862149"/>
              <a:gd name="connsiteY47" fmla="*/ 1724298 h 2403856"/>
              <a:gd name="connsiteX48" fmla="*/ 235131 w 862149"/>
              <a:gd name="connsiteY48" fmla="*/ 1663338 h 2403856"/>
              <a:gd name="connsiteX49" fmla="*/ 182880 w 862149"/>
              <a:gd name="connsiteY49" fmla="*/ 1628503 h 2403856"/>
              <a:gd name="connsiteX50" fmla="*/ 182880 w 862149"/>
              <a:gd name="connsiteY50" fmla="*/ 1576252 h 2403856"/>
              <a:gd name="connsiteX51" fmla="*/ 235131 w 862149"/>
              <a:gd name="connsiteY51" fmla="*/ 1558835 h 2403856"/>
              <a:gd name="connsiteX52" fmla="*/ 252549 w 862149"/>
              <a:gd name="connsiteY52" fmla="*/ 1576252 h 2403856"/>
              <a:gd name="connsiteX53" fmla="*/ 226423 w 862149"/>
              <a:gd name="connsiteY53" fmla="*/ 1628503 h 2403856"/>
              <a:gd name="connsiteX54" fmla="*/ 182880 w 862149"/>
              <a:gd name="connsiteY54" fmla="*/ 1619795 h 2403856"/>
              <a:gd name="connsiteX55" fmla="*/ 156754 w 862149"/>
              <a:gd name="connsiteY55" fmla="*/ 1593669 h 2403856"/>
              <a:gd name="connsiteX56" fmla="*/ 130629 w 862149"/>
              <a:gd name="connsiteY56" fmla="*/ 1506583 h 2403856"/>
              <a:gd name="connsiteX57" fmla="*/ 165463 w 862149"/>
              <a:gd name="connsiteY57" fmla="*/ 1436915 h 2403856"/>
              <a:gd name="connsiteX58" fmla="*/ 200297 w 862149"/>
              <a:gd name="connsiteY58" fmla="*/ 1445623 h 2403856"/>
              <a:gd name="connsiteX59" fmla="*/ 209006 w 862149"/>
              <a:gd name="connsiteY59" fmla="*/ 1471749 h 2403856"/>
              <a:gd name="connsiteX60" fmla="*/ 156754 w 862149"/>
              <a:gd name="connsiteY60" fmla="*/ 1480458 h 2403856"/>
              <a:gd name="connsiteX61" fmla="*/ 130629 w 862149"/>
              <a:gd name="connsiteY61" fmla="*/ 1402080 h 2403856"/>
              <a:gd name="connsiteX62" fmla="*/ 121920 w 862149"/>
              <a:gd name="connsiteY62" fmla="*/ 1375955 h 2403856"/>
              <a:gd name="connsiteX63" fmla="*/ 130629 w 862149"/>
              <a:gd name="connsiteY63" fmla="*/ 1306286 h 2403856"/>
              <a:gd name="connsiteX64" fmla="*/ 156754 w 862149"/>
              <a:gd name="connsiteY64" fmla="*/ 1297578 h 2403856"/>
              <a:gd name="connsiteX65" fmla="*/ 235131 w 862149"/>
              <a:gd name="connsiteY65" fmla="*/ 1306286 h 2403856"/>
              <a:gd name="connsiteX66" fmla="*/ 243840 w 862149"/>
              <a:gd name="connsiteY66" fmla="*/ 1332412 h 2403856"/>
              <a:gd name="connsiteX67" fmla="*/ 261257 w 862149"/>
              <a:gd name="connsiteY67" fmla="*/ 1375955 h 2403856"/>
              <a:gd name="connsiteX68" fmla="*/ 330926 w 862149"/>
              <a:gd name="connsiteY68" fmla="*/ 1384663 h 2403856"/>
              <a:gd name="connsiteX69" fmla="*/ 348343 w 862149"/>
              <a:gd name="connsiteY69" fmla="*/ 1436915 h 2403856"/>
              <a:gd name="connsiteX70" fmla="*/ 339634 w 862149"/>
              <a:gd name="connsiteY70" fmla="*/ 1532709 h 2403856"/>
              <a:gd name="connsiteX71" fmla="*/ 391886 w 862149"/>
              <a:gd name="connsiteY71" fmla="*/ 1567543 h 2403856"/>
              <a:gd name="connsiteX72" fmla="*/ 400594 w 862149"/>
              <a:gd name="connsiteY72" fmla="*/ 1593669 h 2403856"/>
              <a:gd name="connsiteX73" fmla="*/ 391886 w 862149"/>
              <a:gd name="connsiteY73" fmla="*/ 1628503 h 2403856"/>
              <a:gd name="connsiteX74" fmla="*/ 365760 w 862149"/>
              <a:gd name="connsiteY74" fmla="*/ 1645920 h 2403856"/>
              <a:gd name="connsiteX75" fmla="*/ 339634 w 862149"/>
              <a:gd name="connsiteY75" fmla="*/ 1724298 h 2403856"/>
              <a:gd name="connsiteX76" fmla="*/ 313509 w 862149"/>
              <a:gd name="connsiteY76" fmla="*/ 1741715 h 2403856"/>
              <a:gd name="connsiteX77" fmla="*/ 296091 w 862149"/>
              <a:gd name="connsiteY77" fmla="*/ 1776549 h 2403856"/>
              <a:gd name="connsiteX78" fmla="*/ 287383 w 862149"/>
              <a:gd name="connsiteY78" fmla="*/ 1811383 h 2403856"/>
              <a:gd name="connsiteX79" fmla="*/ 269966 w 862149"/>
              <a:gd name="connsiteY79" fmla="*/ 1863635 h 2403856"/>
              <a:gd name="connsiteX80" fmla="*/ 261257 w 862149"/>
              <a:gd name="connsiteY80" fmla="*/ 1889760 h 2403856"/>
              <a:gd name="connsiteX81" fmla="*/ 269966 w 862149"/>
              <a:gd name="connsiteY81" fmla="*/ 1924595 h 2403856"/>
              <a:gd name="connsiteX82" fmla="*/ 339634 w 862149"/>
              <a:gd name="connsiteY82" fmla="*/ 2046515 h 2403856"/>
              <a:gd name="connsiteX83" fmla="*/ 357051 w 862149"/>
              <a:gd name="connsiteY83" fmla="*/ 2072640 h 2403856"/>
              <a:gd name="connsiteX84" fmla="*/ 400594 w 862149"/>
              <a:gd name="connsiteY84" fmla="*/ 2116183 h 2403856"/>
              <a:gd name="connsiteX85" fmla="*/ 435429 w 862149"/>
              <a:gd name="connsiteY85" fmla="*/ 2168435 h 2403856"/>
              <a:gd name="connsiteX86" fmla="*/ 470263 w 862149"/>
              <a:gd name="connsiteY86" fmla="*/ 2211978 h 2403856"/>
              <a:gd name="connsiteX87" fmla="*/ 505097 w 862149"/>
              <a:gd name="connsiteY87" fmla="*/ 2238103 h 2403856"/>
              <a:gd name="connsiteX88" fmla="*/ 531223 w 862149"/>
              <a:gd name="connsiteY88" fmla="*/ 2255520 h 2403856"/>
              <a:gd name="connsiteX89" fmla="*/ 574766 w 862149"/>
              <a:gd name="connsiteY89" fmla="*/ 2290355 h 2403856"/>
              <a:gd name="connsiteX90" fmla="*/ 661851 w 862149"/>
              <a:gd name="connsiteY90" fmla="*/ 2307772 h 2403856"/>
              <a:gd name="connsiteX91" fmla="*/ 687977 w 862149"/>
              <a:gd name="connsiteY91" fmla="*/ 2316480 h 2403856"/>
              <a:gd name="connsiteX92" fmla="*/ 714103 w 862149"/>
              <a:gd name="connsiteY92" fmla="*/ 2333898 h 2403856"/>
              <a:gd name="connsiteX93" fmla="*/ 740229 w 862149"/>
              <a:gd name="connsiteY93" fmla="*/ 2342606 h 2403856"/>
              <a:gd name="connsiteX94" fmla="*/ 792480 w 862149"/>
              <a:gd name="connsiteY94" fmla="*/ 2377440 h 2403856"/>
              <a:gd name="connsiteX95" fmla="*/ 809897 w 862149"/>
              <a:gd name="connsiteY95" fmla="*/ 2394858 h 2403856"/>
              <a:gd name="connsiteX96" fmla="*/ 862149 w 862149"/>
              <a:gd name="connsiteY96" fmla="*/ 2403566 h 2403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862149" h="2403856">
                <a:moveTo>
                  <a:pt x="400594" y="0"/>
                </a:moveTo>
                <a:cubicBezTo>
                  <a:pt x="467556" y="95660"/>
                  <a:pt x="432071" y="67431"/>
                  <a:pt x="487680" y="104503"/>
                </a:cubicBezTo>
                <a:cubicBezTo>
                  <a:pt x="493486" y="113212"/>
                  <a:pt x="497696" y="123228"/>
                  <a:pt x="505097" y="130629"/>
                </a:cubicBezTo>
                <a:cubicBezTo>
                  <a:pt x="512498" y="138030"/>
                  <a:pt x="525676" y="139170"/>
                  <a:pt x="531223" y="148046"/>
                </a:cubicBezTo>
                <a:cubicBezTo>
                  <a:pt x="540953" y="163615"/>
                  <a:pt x="538456" y="185022"/>
                  <a:pt x="548640" y="200298"/>
                </a:cubicBezTo>
                <a:cubicBezTo>
                  <a:pt x="576242" y="241700"/>
                  <a:pt x="562746" y="216492"/>
                  <a:pt x="583474" y="278675"/>
                </a:cubicBezTo>
                <a:lnTo>
                  <a:pt x="600891" y="330926"/>
                </a:lnTo>
                <a:lnTo>
                  <a:pt x="609600" y="357052"/>
                </a:lnTo>
                <a:cubicBezTo>
                  <a:pt x="608425" y="377026"/>
                  <a:pt x="613325" y="512572"/>
                  <a:pt x="583474" y="557349"/>
                </a:cubicBezTo>
                <a:lnTo>
                  <a:pt x="566057" y="583475"/>
                </a:lnTo>
                <a:cubicBezTo>
                  <a:pt x="544169" y="649143"/>
                  <a:pt x="573696" y="568196"/>
                  <a:pt x="539931" y="635726"/>
                </a:cubicBezTo>
                <a:cubicBezTo>
                  <a:pt x="518028" y="679532"/>
                  <a:pt x="551311" y="659181"/>
                  <a:pt x="496389" y="714103"/>
                </a:cubicBezTo>
                <a:cubicBezTo>
                  <a:pt x="484777" y="725715"/>
                  <a:pt x="475217" y="739829"/>
                  <a:pt x="461554" y="748938"/>
                </a:cubicBezTo>
                <a:cubicBezTo>
                  <a:pt x="452846" y="754744"/>
                  <a:pt x="443602" y="759817"/>
                  <a:pt x="435429" y="766355"/>
                </a:cubicBezTo>
                <a:cubicBezTo>
                  <a:pt x="429018" y="771484"/>
                  <a:pt x="424580" y="778846"/>
                  <a:pt x="418011" y="783772"/>
                </a:cubicBezTo>
                <a:cubicBezTo>
                  <a:pt x="401265" y="796331"/>
                  <a:pt x="383177" y="806995"/>
                  <a:pt x="365760" y="818606"/>
                </a:cubicBezTo>
                <a:cubicBezTo>
                  <a:pt x="324359" y="846207"/>
                  <a:pt x="349562" y="832713"/>
                  <a:pt x="287383" y="853440"/>
                </a:cubicBezTo>
                <a:lnTo>
                  <a:pt x="261257" y="862149"/>
                </a:lnTo>
                <a:lnTo>
                  <a:pt x="235131" y="870858"/>
                </a:lnTo>
                <a:cubicBezTo>
                  <a:pt x="226423" y="867955"/>
                  <a:pt x="217714" y="859246"/>
                  <a:pt x="209006" y="862149"/>
                </a:cubicBezTo>
                <a:cubicBezTo>
                  <a:pt x="196722" y="866244"/>
                  <a:pt x="171660" y="903039"/>
                  <a:pt x="165463" y="914400"/>
                </a:cubicBezTo>
                <a:cubicBezTo>
                  <a:pt x="99165" y="1035947"/>
                  <a:pt x="162851" y="935735"/>
                  <a:pt x="95794" y="1036320"/>
                </a:cubicBezTo>
                <a:lnTo>
                  <a:pt x="60960" y="1088572"/>
                </a:lnTo>
                <a:cubicBezTo>
                  <a:pt x="55154" y="1097281"/>
                  <a:pt x="46853" y="1104769"/>
                  <a:pt x="43543" y="1114698"/>
                </a:cubicBezTo>
                <a:lnTo>
                  <a:pt x="17417" y="1193075"/>
                </a:lnTo>
                <a:lnTo>
                  <a:pt x="8709" y="1219200"/>
                </a:lnTo>
                <a:lnTo>
                  <a:pt x="0" y="1245326"/>
                </a:lnTo>
                <a:cubicBezTo>
                  <a:pt x="3513" y="1269916"/>
                  <a:pt x="-4966" y="1318728"/>
                  <a:pt x="34834" y="1323703"/>
                </a:cubicBezTo>
                <a:cubicBezTo>
                  <a:pt x="49521" y="1325539"/>
                  <a:pt x="63863" y="1317898"/>
                  <a:pt x="78377" y="1314995"/>
                </a:cubicBezTo>
                <a:cubicBezTo>
                  <a:pt x="69668" y="1306286"/>
                  <a:pt x="64567" y="1288869"/>
                  <a:pt x="52251" y="1288869"/>
                </a:cubicBezTo>
                <a:cubicBezTo>
                  <a:pt x="41785" y="1288869"/>
                  <a:pt x="38144" y="1305066"/>
                  <a:pt x="34834" y="1314995"/>
                </a:cubicBezTo>
                <a:cubicBezTo>
                  <a:pt x="29250" y="1331746"/>
                  <a:pt x="29029" y="1349829"/>
                  <a:pt x="26126" y="1367246"/>
                </a:cubicBezTo>
                <a:cubicBezTo>
                  <a:pt x="29335" y="1392921"/>
                  <a:pt x="18401" y="1448252"/>
                  <a:pt x="60960" y="1454332"/>
                </a:cubicBezTo>
                <a:cubicBezTo>
                  <a:pt x="72808" y="1456025"/>
                  <a:pt x="83825" y="1445623"/>
                  <a:pt x="95794" y="1445623"/>
                </a:cubicBezTo>
                <a:cubicBezTo>
                  <a:pt x="104973" y="1445623"/>
                  <a:pt x="78377" y="1451429"/>
                  <a:pt x="69669" y="1454332"/>
                </a:cubicBezTo>
                <a:cubicBezTo>
                  <a:pt x="63863" y="1463041"/>
                  <a:pt x="56932" y="1471096"/>
                  <a:pt x="52251" y="1480458"/>
                </a:cubicBezTo>
                <a:cubicBezTo>
                  <a:pt x="34376" y="1516207"/>
                  <a:pt x="44977" y="1541313"/>
                  <a:pt x="52251" y="1584960"/>
                </a:cubicBezTo>
                <a:cubicBezTo>
                  <a:pt x="53760" y="1594015"/>
                  <a:pt x="55225" y="1603918"/>
                  <a:pt x="60960" y="1611086"/>
                </a:cubicBezTo>
                <a:cubicBezTo>
                  <a:pt x="67498" y="1619259"/>
                  <a:pt x="78377" y="1622697"/>
                  <a:pt x="87086" y="1628503"/>
                </a:cubicBezTo>
                <a:cubicBezTo>
                  <a:pt x="92892" y="1637212"/>
                  <a:pt x="97102" y="1647228"/>
                  <a:pt x="104503" y="1654629"/>
                </a:cubicBezTo>
                <a:cubicBezTo>
                  <a:pt x="121384" y="1671510"/>
                  <a:pt x="135507" y="1673672"/>
                  <a:pt x="156754" y="1680755"/>
                </a:cubicBezTo>
                <a:cubicBezTo>
                  <a:pt x="169838" y="1676393"/>
                  <a:pt x="241696" y="1661998"/>
                  <a:pt x="174171" y="1619795"/>
                </a:cubicBezTo>
                <a:cubicBezTo>
                  <a:pt x="156765" y="1608916"/>
                  <a:pt x="133531" y="1625600"/>
                  <a:pt x="113211" y="1628503"/>
                </a:cubicBezTo>
                <a:cubicBezTo>
                  <a:pt x="98907" y="1671417"/>
                  <a:pt x="95711" y="1668841"/>
                  <a:pt x="113211" y="1733006"/>
                </a:cubicBezTo>
                <a:cubicBezTo>
                  <a:pt x="115371" y="1740927"/>
                  <a:pt x="124823" y="1744617"/>
                  <a:pt x="130629" y="1750423"/>
                </a:cubicBezTo>
                <a:cubicBezTo>
                  <a:pt x="151552" y="1813195"/>
                  <a:pt x="130990" y="1809116"/>
                  <a:pt x="191589" y="1793966"/>
                </a:cubicBezTo>
                <a:cubicBezTo>
                  <a:pt x="200494" y="1791740"/>
                  <a:pt x="209006" y="1788161"/>
                  <a:pt x="217714" y="1785258"/>
                </a:cubicBezTo>
                <a:cubicBezTo>
                  <a:pt x="259040" y="1743932"/>
                  <a:pt x="247356" y="1766002"/>
                  <a:pt x="261257" y="1724298"/>
                </a:cubicBezTo>
                <a:cubicBezTo>
                  <a:pt x="253895" y="1687485"/>
                  <a:pt x="261376" y="1683022"/>
                  <a:pt x="235131" y="1663338"/>
                </a:cubicBezTo>
                <a:cubicBezTo>
                  <a:pt x="218385" y="1650778"/>
                  <a:pt x="182880" y="1628503"/>
                  <a:pt x="182880" y="1628503"/>
                </a:cubicBezTo>
                <a:cubicBezTo>
                  <a:pt x="178414" y="1615105"/>
                  <a:pt x="164122" y="1589650"/>
                  <a:pt x="182880" y="1576252"/>
                </a:cubicBezTo>
                <a:cubicBezTo>
                  <a:pt x="197819" y="1565581"/>
                  <a:pt x="235131" y="1558835"/>
                  <a:pt x="235131" y="1558835"/>
                </a:cubicBezTo>
                <a:cubicBezTo>
                  <a:pt x="240937" y="1564641"/>
                  <a:pt x="250939" y="1568201"/>
                  <a:pt x="252549" y="1576252"/>
                </a:cubicBezTo>
                <a:cubicBezTo>
                  <a:pt x="255323" y="1590119"/>
                  <a:pt x="232067" y="1620037"/>
                  <a:pt x="226423" y="1628503"/>
                </a:cubicBezTo>
                <a:cubicBezTo>
                  <a:pt x="211909" y="1625600"/>
                  <a:pt x="196119" y="1626414"/>
                  <a:pt x="182880" y="1619795"/>
                </a:cubicBezTo>
                <a:cubicBezTo>
                  <a:pt x="171864" y="1614287"/>
                  <a:pt x="162735" y="1604435"/>
                  <a:pt x="156754" y="1593669"/>
                </a:cubicBezTo>
                <a:cubicBezTo>
                  <a:pt x="147115" y="1576319"/>
                  <a:pt x="136251" y="1529073"/>
                  <a:pt x="130629" y="1506583"/>
                </a:cubicBezTo>
                <a:cubicBezTo>
                  <a:pt x="135089" y="1484279"/>
                  <a:pt x="134414" y="1445786"/>
                  <a:pt x="165463" y="1436915"/>
                </a:cubicBezTo>
                <a:cubicBezTo>
                  <a:pt x="176971" y="1433627"/>
                  <a:pt x="188686" y="1442720"/>
                  <a:pt x="200297" y="1445623"/>
                </a:cubicBezTo>
                <a:cubicBezTo>
                  <a:pt x="203200" y="1454332"/>
                  <a:pt x="212415" y="1463226"/>
                  <a:pt x="209006" y="1471749"/>
                </a:cubicBezTo>
                <a:cubicBezTo>
                  <a:pt x="197090" y="1501540"/>
                  <a:pt x="173648" y="1486089"/>
                  <a:pt x="156754" y="1480458"/>
                </a:cubicBezTo>
                <a:lnTo>
                  <a:pt x="130629" y="1402080"/>
                </a:lnTo>
                <a:lnTo>
                  <a:pt x="121920" y="1375955"/>
                </a:lnTo>
                <a:cubicBezTo>
                  <a:pt x="124823" y="1352732"/>
                  <a:pt x="121124" y="1327673"/>
                  <a:pt x="130629" y="1306286"/>
                </a:cubicBezTo>
                <a:cubicBezTo>
                  <a:pt x="134357" y="1297898"/>
                  <a:pt x="147575" y="1297578"/>
                  <a:pt x="156754" y="1297578"/>
                </a:cubicBezTo>
                <a:cubicBezTo>
                  <a:pt x="183040" y="1297578"/>
                  <a:pt x="209005" y="1303383"/>
                  <a:pt x="235131" y="1306286"/>
                </a:cubicBezTo>
                <a:cubicBezTo>
                  <a:pt x="238034" y="1314995"/>
                  <a:pt x="243840" y="1323232"/>
                  <a:pt x="243840" y="1332412"/>
                </a:cubicBezTo>
                <a:cubicBezTo>
                  <a:pt x="243840" y="1396941"/>
                  <a:pt x="212856" y="1408221"/>
                  <a:pt x="261257" y="1375955"/>
                </a:cubicBezTo>
                <a:cubicBezTo>
                  <a:pt x="284480" y="1378858"/>
                  <a:pt x="311753" y="1371242"/>
                  <a:pt x="330926" y="1384663"/>
                </a:cubicBezTo>
                <a:cubicBezTo>
                  <a:pt x="345967" y="1395191"/>
                  <a:pt x="348343" y="1436915"/>
                  <a:pt x="348343" y="1436915"/>
                </a:cubicBezTo>
                <a:lnTo>
                  <a:pt x="339634" y="1532709"/>
                </a:lnTo>
                <a:cubicBezTo>
                  <a:pt x="367023" y="1541839"/>
                  <a:pt x="373249" y="1539587"/>
                  <a:pt x="391886" y="1567543"/>
                </a:cubicBezTo>
                <a:cubicBezTo>
                  <a:pt x="396978" y="1575181"/>
                  <a:pt x="397691" y="1584960"/>
                  <a:pt x="400594" y="1593669"/>
                </a:cubicBezTo>
                <a:cubicBezTo>
                  <a:pt x="397691" y="1605280"/>
                  <a:pt x="402035" y="1622160"/>
                  <a:pt x="391886" y="1628503"/>
                </a:cubicBezTo>
                <a:cubicBezTo>
                  <a:pt x="359197" y="1648934"/>
                  <a:pt x="287619" y="1626386"/>
                  <a:pt x="365760" y="1645920"/>
                </a:cubicBezTo>
                <a:cubicBezTo>
                  <a:pt x="359921" y="1680951"/>
                  <a:pt x="364124" y="1699807"/>
                  <a:pt x="339634" y="1724298"/>
                </a:cubicBezTo>
                <a:cubicBezTo>
                  <a:pt x="332233" y="1731699"/>
                  <a:pt x="322217" y="1735909"/>
                  <a:pt x="313509" y="1741715"/>
                </a:cubicBezTo>
                <a:cubicBezTo>
                  <a:pt x="307703" y="1753326"/>
                  <a:pt x="300649" y="1764394"/>
                  <a:pt x="296091" y="1776549"/>
                </a:cubicBezTo>
                <a:cubicBezTo>
                  <a:pt x="291888" y="1787756"/>
                  <a:pt x="290822" y="1799919"/>
                  <a:pt x="287383" y="1811383"/>
                </a:cubicBezTo>
                <a:cubicBezTo>
                  <a:pt x="282108" y="1828968"/>
                  <a:pt x="275772" y="1846218"/>
                  <a:pt x="269966" y="1863635"/>
                </a:cubicBezTo>
                <a:lnTo>
                  <a:pt x="261257" y="1889760"/>
                </a:lnTo>
                <a:cubicBezTo>
                  <a:pt x="264160" y="1901372"/>
                  <a:pt x="265363" y="1913547"/>
                  <a:pt x="269966" y="1924595"/>
                </a:cubicBezTo>
                <a:cubicBezTo>
                  <a:pt x="294518" y="1983519"/>
                  <a:pt x="306236" y="1996417"/>
                  <a:pt x="339634" y="2046515"/>
                </a:cubicBezTo>
                <a:cubicBezTo>
                  <a:pt x="345440" y="2055223"/>
                  <a:pt x="349650" y="2065239"/>
                  <a:pt x="357051" y="2072640"/>
                </a:cubicBezTo>
                <a:lnTo>
                  <a:pt x="400594" y="2116183"/>
                </a:lnTo>
                <a:cubicBezTo>
                  <a:pt x="435700" y="2186396"/>
                  <a:pt x="399966" y="2124108"/>
                  <a:pt x="435429" y="2168435"/>
                </a:cubicBezTo>
                <a:cubicBezTo>
                  <a:pt x="457927" y="2196556"/>
                  <a:pt x="445032" y="2190952"/>
                  <a:pt x="470263" y="2211978"/>
                </a:cubicBezTo>
                <a:cubicBezTo>
                  <a:pt x="481413" y="2221270"/>
                  <a:pt x="493286" y="2229667"/>
                  <a:pt x="505097" y="2238103"/>
                </a:cubicBezTo>
                <a:cubicBezTo>
                  <a:pt x="513614" y="2244186"/>
                  <a:pt x="523050" y="2248982"/>
                  <a:pt x="531223" y="2255520"/>
                </a:cubicBezTo>
                <a:cubicBezTo>
                  <a:pt x="552834" y="2272809"/>
                  <a:pt x="545896" y="2277983"/>
                  <a:pt x="574766" y="2290355"/>
                </a:cubicBezTo>
                <a:cubicBezTo>
                  <a:pt x="593446" y="2298361"/>
                  <a:pt x="646897" y="2304449"/>
                  <a:pt x="661851" y="2307772"/>
                </a:cubicBezTo>
                <a:cubicBezTo>
                  <a:pt x="670812" y="2309763"/>
                  <a:pt x="679268" y="2313577"/>
                  <a:pt x="687977" y="2316480"/>
                </a:cubicBezTo>
                <a:cubicBezTo>
                  <a:pt x="696686" y="2322286"/>
                  <a:pt x="704741" y="2329217"/>
                  <a:pt x="714103" y="2333898"/>
                </a:cubicBezTo>
                <a:cubicBezTo>
                  <a:pt x="722314" y="2338003"/>
                  <a:pt x="732204" y="2338148"/>
                  <a:pt x="740229" y="2342606"/>
                </a:cubicBezTo>
                <a:cubicBezTo>
                  <a:pt x="758527" y="2352772"/>
                  <a:pt x="777679" y="2362638"/>
                  <a:pt x="792480" y="2377440"/>
                </a:cubicBezTo>
                <a:cubicBezTo>
                  <a:pt x="798286" y="2383246"/>
                  <a:pt x="802856" y="2390634"/>
                  <a:pt x="809897" y="2394858"/>
                </a:cubicBezTo>
                <a:cubicBezTo>
                  <a:pt x="829000" y="2406320"/>
                  <a:pt x="841344" y="2403566"/>
                  <a:pt x="862149" y="2403566"/>
                </a:cubicBezTo>
              </a:path>
            </a:pathLst>
          </a:custGeom>
          <a:noFill/>
          <a:ln w="38100">
            <a:solidFill>
              <a:srgbClr val="0432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cxnSp>
        <p:nvCxnSpPr>
          <p:cNvPr id="32" name="Straight Arrow Connector 31">
            <a:extLst>
              <a:ext uri="{FF2B5EF4-FFF2-40B4-BE49-F238E27FC236}">
                <a16:creationId xmlns:a16="http://schemas.microsoft.com/office/drawing/2014/main" id="{D5DBD5A7-AC72-DCFD-F3CB-BDECCBC8017C}"/>
              </a:ext>
            </a:extLst>
          </p:cNvPr>
          <p:cNvCxnSpPr>
            <a:cxnSpLocks/>
            <a:stCxn id="5" idx="0"/>
            <a:endCxn id="8" idx="28"/>
          </p:cNvCxnSpPr>
          <p:nvPr/>
        </p:nvCxnSpPr>
        <p:spPr>
          <a:xfrm>
            <a:off x="590006" y="757646"/>
            <a:ext cx="383177" cy="194444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 name="Freeform 3">
            <a:extLst>
              <a:ext uri="{FF2B5EF4-FFF2-40B4-BE49-F238E27FC236}">
                <a16:creationId xmlns:a16="http://schemas.microsoft.com/office/drawing/2014/main" id="{312721E6-B65E-A63B-39EB-C402759894D5}"/>
              </a:ext>
            </a:extLst>
          </p:cNvPr>
          <p:cNvSpPr/>
          <p:nvPr/>
        </p:nvSpPr>
        <p:spPr>
          <a:xfrm>
            <a:off x="2457994" y="797112"/>
            <a:ext cx="488237" cy="3683725"/>
          </a:xfrm>
          <a:custGeom>
            <a:avLst/>
            <a:gdLst>
              <a:gd name="connsiteX0" fmla="*/ 209006 w 488237"/>
              <a:gd name="connsiteY0" fmla="*/ 0 h 3683725"/>
              <a:gd name="connsiteX1" fmla="*/ 156755 w 488237"/>
              <a:gd name="connsiteY1" fmla="*/ 60960 h 3683725"/>
              <a:gd name="connsiteX2" fmla="*/ 139337 w 488237"/>
              <a:gd name="connsiteY2" fmla="*/ 78377 h 3683725"/>
              <a:gd name="connsiteX3" fmla="*/ 113212 w 488237"/>
              <a:gd name="connsiteY3" fmla="*/ 95794 h 3683725"/>
              <a:gd name="connsiteX4" fmla="*/ 95795 w 488237"/>
              <a:gd name="connsiteY4" fmla="*/ 121920 h 3683725"/>
              <a:gd name="connsiteX5" fmla="*/ 78377 w 488237"/>
              <a:gd name="connsiteY5" fmla="*/ 139337 h 3683725"/>
              <a:gd name="connsiteX6" fmla="*/ 43543 w 488237"/>
              <a:gd name="connsiteY6" fmla="*/ 191588 h 3683725"/>
              <a:gd name="connsiteX7" fmla="*/ 26126 w 488237"/>
              <a:gd name="connsiteY7" fmla="*/ 217714 h 3683725"/>
              <a:gd name="connsiteX8" fmla="*/ 8709 w 488237"/>
              <a:gd name="connsiteY8" fmla="*/ 278674 h 3683725"/>
              <a:gd name="connsiteX9" fmla="*/ 0 w 488237"/>
              <a:gd name="connsiteY9" fmla="*/ 452845 h 3683725"/>
              <a:gd name="connsiteX10" fmla="*/ 8709 w 488237"/>
              <a:gd name="connsiteY10" fmla="*/ 618308 h 3683725"/>
              <a:gd name="connsiteX11" fmla="*/ 17417 w 488237"/>
              <a:gd name="connsiteY11" fmla="*/ 679268 h 3683725"/>
              <a:gd name="connsiteX12" fmla="*/ 26126 w 488237"/>
              <a:gd name="connsiteY12" fmla="*/ 748937 h 3683725"/>
              <a:gd name="connsiteX13" fmla="*/ 60960 w 488237"/>
              <a:gd name="connsiteY13" fmla="*/ 870857 h 3683725"/>
              <a:gd name="connsiteX14" fmla="*/ 78377 w 488237"/>
              <a:gd name="connsiteY14" fmla="*/ 923108 h 3683725"/>
              <a:gd name="connsiteX15" fmla="*/ 87086 w 488237"/>
              <a:gd name="connsiteY15" fmla="*/ 949234 h 3683725"/>
              <a:gd name="connsiteX16" fmla="*/ 121920 w 488237"/>
              <a:gd name="connsiteY16" fmla="*/ 1001485 h 3683725"/>
              <a:gd name="connsiteX17" fmla="*/ 156755 w 488237"/>
              <a:gd name="connsiteY17" fmla="*/ 1036320 h 3683725"/>
              <a:gd name="connsiteX18" fmla="*/ 191589 w 488237"/>
              <a:gd name="connsiteY18" fmla="*/ 1079863 h 3683725"/>
              <a:gd name="connsiteX19" fmla="*/ 217715 w 488237"/>
              <a:gd name="connsiteY19" fmla="*/ 1088571 h 3683725"/>
              <a:gd name="connsiteX20" fmla="*/ 269966 w 488237"/>
              <a:gd name="connsiteY20" fmla="*/ 1079863 h 3683725"/>
              <a:gd name="connsiteX21" fmla="*/ 261257 w 488237"/>
              <a:gd name="connsiteY21" fmla="*/ 1053737 h 3683725"/>
              <a:gd name="connsiteX22" fmla="*/ 182880 w 488237"/>
              <a:gd name="connsiteY22" fmla="*/ 1010194 h 3683725"/>
              <a:gd name="connsiteX23" fmla="*/ 139337 w 488237"/>
              <a:gd name="connsiteY23" fmla="*/ 975360 h 3683725"/>
              <a:gd name="connsiteX24" fmla="*/ 165463 w 488237"/>
              <a:gd name="connsiteY24" fmla="*/ 923108 h 3683725"/>
              <a:gd name="connsiteX25" fmla="*/ 191589 w 488237"/>
              <a:gd name="connsiteY25" fmla="*/ 931817 h 3683725"/>
              <a:gd name="connsiteX26" fmla="*/ 200297 w 488237"/>
              <a:gd name="connsiteY26" fmla="*/ 957943 h 3683725"/>
              <a:gd name="connsiteX27" fmla="*/ 148046 w 488237"/>
              <a:gd name="connsiteY27" fmla="*/ 949234 h 3683725"/>
              <a:gd name="connsiteX28" fmla="*/ 130629 w 488237"/>
              <a:gd name="connsiteY28" fmla="*/ 896983 h 3683725"/>
              <a:gd name="connsiteX29" fmla="*/ 121920 w 488237"/>
              <a:gd name="connsiteY29" fmla="*/ 870857 h 3683725"/>
              <a:gd name="connsiteX30" fmla="*/ 156755 w 488237"/>
              <a:gd name="connsiteY30" fmla="*/ 827314 h 3683725"/>
              <a:gd name="connsiteX31" fmla="*/ 174172 w 488237"/>
              <a:gd name="connsiteY31" fmla="*/ 853440 h 3683725"/>
              <a:gd name="connsiteX32" fmla="*/ 165463 w 488237"/>
              <a:gd name="connsiteY32" fmla="*/ 879565 h 3683725"/>
              <a:gd name="connsiteX33" fmla="*/ 87086 w 488237"/>
              <a:gd name="connsiteY33" fmla="*/ 844731 h 3683725"/>
              <a:gd name="connsiteX34" fmla="*/ 95795 w 488237"/>
              <a:gd name="connsiteY34" fmla="*/ 757645 h 3683725"/>
              <a:gd name="connsiteX35" fmla="*/ 182880 w 488237"/>
              <a:gd name="connsiteY35" fmla="*/ 792480 h 3683725"/>
              <a:gd name="connsiteX36" fmla="*/ 130629 w 488237"/>
              <a:gd name="connsiteY36" fmla="*/ 801188 h 3683725"/>
              <a:gd name="connsiteX37" fmla="*/ 121920 w 488237"/>
              <a:gd name="connsiteY37" fmla="*/ 775063 h 3683725"/>
              <a:gd name="connsiteX38" fmla="*/ 148046 w 488237"/>
              <a:gd name="connsiteY38" fmla="*/ 714103 h 3683725"/>
              <a:gd name="connsiteX39" fmla="*/ 174172 w 488237"/>
              <a:gd name="connsiteY39" fmla="*/ 705394 h 3683725"/>
              <a:gd name="connsiteX40" fmla="*/ 217715 w 488237"/>
              <a:gd name="connsiteY40" fmla="*/ 740228 h 3683725"/>
              <a:gd name="connsiteX41" fmla="*/ 235132 w 488237"/>
              <a:gd name="connsiteY41" fmla="*/ 1001485 h 3683725"/>
              <a:gd name="connsiteX42" fmla="*/ 269966 w 488237"/>
              <a:gd name="connsiteY42" fmla="*/ 1079863 h 3683725"/>
              <a:gd name="connsiteX43" fmla="*/ 296092 w 488237"/>
              <a:gd name="connsiteY43" fmla="*/ 1097280 h 3683725"/>
              <a:gd name="connsiteX44" fmla="*/ 365760 w 488237"/>
              <a:gd name="connsiteY44" fmla="*/ 1088571 h 3683725"/>
              <a:gd name="connsiteX45" fmla="*/ 357052 w 488237"/>
              <a:gd name="connsiteY45" fmla="*/ 1045028 h 3683725"/>
              <a:gd name="connsiteX46" fmla="*/ 322217 w 488237"/>
              <a:gd name="connsiteY46" fmla="*/ 975360 h 3683725"/>
              <a:gd name="connsiteX47" fmla="*/ 287383 w 488237"/>
              <a:gd name="connsiteY47" fmla="*/ 896983 h 3683725"/>
              <a:gd name="connsiteX48" fmla="*/ 278675 w 488237"/>
              <a:gd name="connsiteY48" fmla="*/ 792480 h 3683725"/>
              <a:gd name="connsiteX49" fmla="*/ 365760 w 488237"/>
              <a:gd name="connsiteY49" fmla="*/ 801188 h 3683725"/>
              <a:gd name="connsiteX50" fmla="*/ 426720 w 488237"/>
              <a:gd name="connsiteY50" fmla="*/ 818605 h 3683725"/>
              <a:gd name="connsiteX51" fmla="*/ 444137 w 488237"/>
              <a:gd name="connsiteY51" fmla="*/ 836023 h 3683725"/>
              <a:gd name="connsiteX52" fmla="*/ 461555 w 488237"/>
              <a:gd name="connsiteY52" fmla="*/ 888274 h 3683725"/>
              <a:gd name="connsiteX53" fmla="*/ 470263 w 488237"/>
              <a:gd name="connsiteY53" fmla="*/ 914400 h 3683725"/>
              <a:gd name="connsiteX54" fmla="*/ 487680 w 488237"/>
              <a:gd name="connsiteY54" fmla="*/ 984068 h 3683725"/>
              <a:gd name="connsiteX55" fmla="*/ 452846 w 488237"/>
              <a:gd name="connsiteY55" fmla="*/ 1201783 h 3683725"/>
              <a:gd name="connsiteX56" fmla="*/ 426720 w 488237"/>
              <a:gd name="connsiteY56" fmla="*/ 1236617 h 3683725"/>
              <a:gd name="connsiteX57" fmla="*/ 400595 w 488237"/>
              <a:gd name="connsiteY57" fmla="*/ 1288868 h 3683725"/>
              <a:gd name="connsiteX58" fmla="*/ 391886 w 488237"/>
              <a:gd name="connsiteY58" fmla="*/ 1314994 h 3683725"/>
              <a:gd name="connsiteX59" fmla="*/ 339635 w 488237"/>
              <a:gd name="connsiteY59" fmla="*/ 1358537 h 3683725"/>
              <a:gd name="connsiteX60" fmla="*/ 296092 w 488237"/>
              <a:gd name="connsiteY60" fmla="*/ 1393371 h 3683725"/>
              <a:gd name="connsiteX61" fmla="*/ 261257 w 488237"/>
              <a:gd name="connsiteY61" fmla="*/ 1445623 h 3683725"/>
              <a:gd name="connsiteX62" fmla="*/ 252549 w 488237"/>
              <a:gd name="connsiteY62" fmla="*/ 1471748 h 3683725"/>
              <a:gd name="connsiteX63" fmla="*/ 243840 w 488237"/>
              <a:gd name="connsiteY63" fmla="*/ 1506583 h 3683725"/>
              <a:gd name="connsiteX64" fmla="*/ 217715 w 488237"/>
              <a:gd name="connsiteY64" fmla="*/ 1550125 h 3683725"/>
              <a:gd name="connsiteX65" fmla="*/ 200297 w 488237"/>
              <a:gd name="connsiteY65" fmla="*/ 1602377 h 3683725"/>
              <a:gd name="connsiteX66" fmla="*/ 191589 w 488237"/>
              <a:gd name="connsiteY66" fmla="*/ 1628503 h 3683725"/>
              <a:gd name="connsiteX67" fmla="*/ 182880 w 488237"/>
              <a:gd name="connsiteY67" fmla="*/ 1680754 h 3683725"/>
              <a:gd name="connsiteX68" fmla="*/ 148046 w 488237"/>
              <a:gd name="connsiteY68" fmla="*/ 1767840 h 3683725"/>
              <a:gd name="connsiteX69" fmla="*/ 130629 w 488237"/>
              <a:gd name="connsiteY69" fmla="*/ 1820091 h 3683725"/>
              <a:gd name="connsiteX70" fmla="*/ 121920 w 488237"/>
              <a:gd name="connsiteY70" fmla="*/ 1846217 h 3683725"/>
              <a:gd name="connsiteX71" fmla="*/ 130629 w 488237"/>
              <a:gd name="connsiteY71" fmla="*/ 2107474 h 3683725"/>
              <a:gd name="connsiteX72" fmla="*/ 148046 w 488237"/>
              <a:gd name="connsiteY72" fmla="*/ 2159725 h 3683725"/>
              <a:gd name="connsiteX73" fmla="*/ 156755 w 488237"/>
              <a:gd name="connsiteY73" fmla="*/ 2185851 h 3683725"/>
              <a:gd name="connsiteX74" fmla="*/ 165463 w 488237"/>
              <a:gd name="connsiteY74" fmla="*/ 2211977 h 3683725"/>
              <a:gd name="connsiteX75" fmla="*/ 182880 w 488237"/>
              <a:gd name="connsiteY75" fmla="*/ 2238103 h 3683725"/>
              <a:gd name="connsiteX76" fmla="*/ 191589 w 488237"/>
              <a:gd name="connsiteY76" fmla="*/ 2264228 h 3683725"/>
              <a:gd name="connsiteX77" fmla="*/ 217715 w 488237"/>
              <a:gd name="connsiteY77" fmla="*/ 2281645 h 3683725"/>
              <a:gd name="connsiteX78" fmla="*/ 235132 w 488237"/>
              <a:gd name="connsiteY78" fmla="*/ 2299063 h 3683725"/>
              <a:gd name="connsiteX79" fmla="*/ 269966 w 488237"/>
              <a:gd name="connsiteY79" fmla="*/ 2290354 h 3683725"/>
              <a:gd name="connsiteX80" fmla="*/ 287383 w 488237"/>
              <a:gd name="connsiteY80" fmla="*/ 2238103 h 3683725"/>
              <a:gd name="connsiteX81" fmla="*/ 269966 w 488237"/>
              <a:gd name="connsiteY81" fmla="*/ 2185851 h 3683725"/>
              <a:gd name="connsiteX82" fmla="*/ 235132 w 488237"/>
              <a:gd name="connsiteY82" fmla="*/ 2133600 h 3683725"/>
              <a:gd name="connsiteX83" fmla="*/ 217715 w 488237"/>
              <a:gd name="connsiteY83" fmla="*/ 2107474 h 3683725"/>
              <a:gd name="connsiteX84" fmla="*/ 200297 w 488237"/>
              <a:gd name="connsiteY84" fmla="*/ 2055223 h 3683725"/>
              <a:gd name="connsiteX85" fmla="*/ 191589 w 488237"/>
              <a:gd name="connsiteY85" fmla="*/ 2029097 h 3683725"/>
              <a:gd name="connsiteX86" fmla="*/ 226423 w 488237"/>
              <a:gd name="connsiteY86" fmla="*/ 1924594 h 3683725"/>
              <a:gd name="connsiteX87" fmla="*/ 252549 w 488237"/>
              <a:gd name="connsiteY87" fmla="*/ 1942011 h 3683725"/>
              <a:gd name="connsiteX88" fmla="*/ 261257 w 488237"/>
              <a:gd name="connsiteY88" fmla="*/ 1994263 h 3683725"/>
              <a:gd name="connsiteX89" fmla="*/ 278675 w 488237"/>
              <a:gd name="connsiteY89" fmla="*/ 2055223 h 3683725"/>
              <a:gd name="connsiteX90" fmla="*/ 296092 w 488237"/>
              <a:gd name="connsiteY90" fmla="*/ 2211977 h 3683725"/>
              <a:gd name="connsiteX91" fmla="*/ 313509 w 488237"/>
              <a:gd name="connsiteY91" fmla="*/ 2264228 h 3683725"/>
              <a:gd name="connsiteX92" fmla="*/ 330926 w 488237"/>
              <a:gd name="connsiteY92" fmla="*/ 2290354 h 3683725"/>
              <a:gd name="connsiteX93" fmla="*/ 357052 w 488237"/>
              <a:gd name="connsiteY93" fmla="*/ 2299063 h 3683725"/>
              <a:gd name="connsiteX94" fmla="*/ 374469 w 488237"/>
              <a:gd name="connsiteY94" fmla="*/ 2281645 h 3683725"/>
              <a:gd name="connsiteX95" fmla="*/ 348343 w 488237"/>
              <a:gd name="connsiteY95" fmla="*/ 2142308 h 3683725"/>
              <a:gd name="connsiteX96" fmla="*/ 330926 w 488237"/>
              <a:gd name="connsiteY96" fmla="*/ 2090057 h 3683725"/>
              <a:gd name="connsiteX97" fmla="*/ 313509 w 488237"/>
              <a:gd name="connsiteY97" fmla="*/ 2037805 h 3683725"/>
              <a:gd name="connsiteX98" fmla="*/ 304800 w 488237"/>
              <a:gd name="connsiteY98" fmla="*/ 2011680 h 3683725"/>
              <a:gd name="connsiteX99" fmla="*/ 313509 w 488237"/>
              <a:gd name="connsiteY99" fmla="*/ 1985554 h 3683725"/>
              <a:gd name="connsiteX100" fmla="*/ 374469 w 488237"/>
              <a:gd name="connsiteY100" fmla="*/ 1985554 h 3683725"/>
              <a:gd name="connsiteX101" fmla="*/ 391886 w 488237"/>
              <a:gd name="connsiteY101" fmla="*/ 2011680 h 3683725"/>
              <a:gd name="connsiteX102" fmla="*/ 409303 w 488237"/>
              <a:gd name="connsiteY102" fmla="*/ 2063931 h 3683725"/>
              <a:gd name="connsiteX103" fmla="*/ 418012 w 488237"/>
              <a:gd name="connsiteY103" fmla="*/ 2290354 h 3683725"/>
              <a:gd name="connsiteX104" fmla="*/ 426720 w 488237"/>
              <a:gd name="connsiteY104" fmla="*/ 2325188 h 3683725"/>
              <a:gd name="connsiteX105" fmla="*/ 461555 w 488237"/>
              <a:gd name="connsiteY105" fmla="*/ 2316480 h 3683725"/>
              <a:gd name="connsiteX106" fmla="*/ 470263 w 488237"/>
              <a:gd name="connsiteY106" fmla="*/ 2290354 h 3683725"/>
              <a:gd name="connsiteX107" fmla="*/ 461555 w 488237"/>
              <a:gd name="connsiteY107" fmla="*/ 2229394 h 3683725"/>
              <a:gd name="connsiteX108" fmla="*/ 418012 w 488237"/>
              <a:gd name="connsiteY108" fmla="*/ 2203268 h 3683725"/>
              <a:gd name="connsiteX109" fmla="*/ 365760 w 488237"/>
              <a:gd name="connsiteY109" fmla="*/ 2177143 h 3683725"/>
              <a:gd name="connsiteX110" fmla="*/ 304800 w 488237"/>
              <a:gd name="connsiteY110" fmla="*/ 2177143 h 3683725"/>
              <a:gd name="connsiteX111" fmla="*/ 209006 w 488237"/>
              <a:gd name="connsiteY111" fmla="*/ 2185851 h 3683725"/>
              <a:gd name="connsiteX112" fmla="*/ 226423 w 488237"/>
              <a:gd name="connsiteY112" fmla="*/ 2211977 h 3683725"/>
              <a:gd name="connsiteX113" fmla="*/ 217715 w 488237"/>
              <a:gd name="connsiteY113" fmla="*/ 2185851 h 3683725"/>
              <a:gd name="connsiteX114" fmla="*/ 200297 w 488237"/>
              <a:gd name="connsiteY114" fmla="*/ 2168434 h 3683725"/>
              <a:gd name="connsiteX115" fmla="*/ 148046 w 488237"/>
              <a:gd name="connsiteY115" fmla="*/ 2142308 h 3683725"/>
              <a:gd name="connsiteX116" fmla="*/ 26126 w 488237"/>
              <a:gd name="connsiteY116" fmla="*/ 2159725 h 3683725"/>
              <a:gd name="connsiteX117" fmla="*/ 8709 w 488237"/>
              <a:gd name="connsiteY117" fmla="*/ 2177143 h 3683725"/>
              <a:gd name="connsiteX118" fmla="*/ 17417 w 488237"/>
              <a:gd name="connsiteY118" fmla="*/ 2220685 h 3683725"/>
              <a:gd name="connsiteX119" fmla="*/ 34835 w 488237"/>
              <a:gd name="connsiteY119" fmla="*/ 2351314 h 3683725"/>
              <a:gd name="connsiteX120" fmla="*/ 52252 w 488237"/>
              <a:gd name="connsiteY120" fmla="*/ 2403565 h 3683725"/>
              <a:gd name="connsiteX121" fmla="*/ 69669 w 488237"/>
              <a:gd name="connsiteY121" fmla="*/ 2455817 h 3683725"/>
              <a:gd name="connsiteX122" fmla="*/ 87086 w 488237"/>
              <a:gd name="connsiteY122" fmla="*/ 2499360 h 3683725"/>
              <a:gd name="connsiteX123" fmla="*/ 104503 w 488237"/>
              <a:gd name="connsiteY123" fmla="*/ 2577737 h 3683725"/>
              <a:gd name="connsiteX124" fmla="*/ 121920 w 488237"/>
              <a:gd name="connsiteY124" fmla="*/ 2629988 h 3683725"/>
              <a:gd name="connsiteX125" fmla="*/ 139337 w 488237"/>
              <a:gd name="connsiteY125" fmla="*/ 2656114 h 3683725"/>
              <a:gd name="connsiteX126" fmla="*/ 200297 w 488237"/>
              <a:gd name="connsiteY126" fmla="*/ 2682240 h 3683725"/>
              <a:gd name="connsiteX127" fmla="*/ 252549 w 488237"/>
              <a:gd name="connsiteY127" fmla="*/ 2734491 h 3683725"/>
              <a:gd name="connsiteX128" fmla="*/ 278675 w 488237"/>
              <a:gd name="connsiteY128" fmla="*/ 2769325 h 3683725"/>
              <a:gd name="connsiteX129" fmla="*/ 296092 w 488237"/>
              <a:gd name="connsiteY129" fmla="*/ 2795451 h 3683725"/>
              <a:gd name="connsiteX130" fmla="*/ 339635 w 488237"/>
              <a:gd name="connsiteY130" fmla="*/ 2847703 h 3683725"/>
              <a:gd name="connsiteX131" fmla="*/ 374469 w 488237"/>
              <a:gd name="connsiteY131" fmla="*/ 2917371 h 3683725"/>
              <a:gd name="connsiteX132" fmla="*/ 383177 w 488237"/>
              <a:gd name="connsiteY132" fmla="*/ 2943497 h 3683725"/>
              <a:gd name="connsiteX133" fmla="*/ 400595 w 488237"/>
              <a:gd name="connsiteY133" fmla="*/ 2969623 h 3683725"/>
              <a:gd name="connsiteX134" fmla="*/ 418012 w 488237"/>
              <a:gd name="connsiteY134" fmla="*/ 3030583 h 3683725"/>
              <a:gd name="connsiteX135" fmla="*/ 409303 w 488237"/>
              <a:gd name="connsiteY135" fmla="*/ 3100251 h 3683725"/>
              <a:gd name="connsiteX136" fmla="*/ 383177 w 488237"/>
              <a:gd name="connsiteY136" fmla="*/ 3126377 h 3683725"/>
              <a:gd name="connsiteX137" fmla="*/ 330926 w 488237"/>
              <a:gd name="connsiteY137" fmla="*/ 3161211 h 3683725"/>
              <a:gd name="connsiteX138" fmla="*/ 287383 w 488237"/>
              <a:gd name="connsiteY138" fmla="*/ 3196045 h 3683725"/>
              <a:gd name="connsiteX139" fmla="*/ 269966 w 488237"/>
              <a:gd name="connsiteY139" fmla="*/ 3213463 h 3683725"/>
              <a:gd name="connsiteX140" fmla="*/ 243840 w 488237"/>
              <a:gd name="connsiteY140" fmla="*/ 3230880 h 3683725"/>
              <a:gd name="connsiteX141" fmla="*/ 252549 w 488237"/>
              <a:gd name="connsiteY141" fmla="*/ 3448594 h 3683725"/>
              <a:gd name="connsiteX142" fmla="*/ 269966 w 488237"/>
              <a:gd name="connsiteY142" fmla="*/ 3483428 h 3683725"/>
              <a:gd name="connsiteX143" fmla="*/ 278675 w 488237"/>
              <a:gd name="connsiteY143" fmla="*/ 3509554 h 3683725"/>
              <a:gd name="connsiteX144" fmla="*/ 304800 w 488237"/>
              <a:gd name="connsiteY144" fmla="*/ 3579223 h 3683725"/>
              <a:gd name="connsiteX145" fmla="*/ 313509 w 488237"/>
              <a:gd name="connsiteY145" fmla="*/ 3605348 h 3683725"/>
              <a:gd name="connsiteX146" fmla="*/ 374469 w 488237"/>
              <a:gd name="connsiteY146" fmla="*/ 3683725 h 3683725"/>
              <a:gd name="connsiteX147" fmla="*/ 383177 w 488237"/>
              <a:gd name="connsiteY147" fmla="*/ 3657600 h 3683725"/>
              <a:gd name="connsiteX148" fmla="*/ 391886 w 488237"/>
              <a:gd name="connsiteY148" fmla="*/ 3579223 h 368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8237" h="3683725">
                <a:moveTo>
                  <a:pt x="209006" y="0"/>
                </a:moveTo>
                <a:cubicBezTo>
                  <a:pt x="191589" y="20320"/>
                  <a:pt x="174535" y="40957"/>
                  <a:pt x="156755" y="60960"/>
                </a:cubicBezTo>
                <a:cubicBezTo>
                  <a:pt x="151300" y="67097"/>
                  <a:pt x="145748" y="73248"/>
                  <a:pt x="139337" y="78377"/>
                </a:cubicBezTo>
                <a:cubicBezTo>
                  <a:pt x="131164" y="84915"/>
                  <a:pt x="121920" y="89988"/>
                  <a:pt x="113212" y="95794"/>
                </a:cubicBezTo>
                <a:cubicBezTo>
                  <a:pt x="107406" y="104503"/>
                  <a:pt x="102333" y="113747"/>
                  <a:pt x="95795" y="121920"/>
                </a:cubicBezTo>
                <a:cubicBezTo>
                  <a:pt x="90666" y="128331"/>
                  <a:pt x="83303" y="132768"/>
                  <a:pt x="78377" y="139337"/>
                </a:cubicBezTo>
                <a:cubicBezTo>
                  <a:pt x="65817" y="156083"/>
                  <a:pt x="55154" y="174171"/>
                  <a:pt x="43543" y="191588"/>
                </a:cubicBezTo>
                <a:cubicBezTo>
                  <a:pt x="37737" y="200297"/>
                  <a:pt x="29436" y="207785"/>
                  <a:pt x="26126" y="217714"/>
                </a:cubicBezTo>
                <a:cubicBezTo>
                  <a:pt x="13632" y="255194"/>
                  <a:pt x="19643" y="234934"/>
                  <a:pt x="8709" y="278674"/>
                </a:cubicBezTo>
                <a:cubicBezTo>
                  <a:pt x="5806" y="336731"/>
                  <a:pt x="0" y="394715"/>
                  <a:pt x="0" y="452845"/>
                </a:cubicBezTo>
                <a:cubicBezTo>
                  <a:pt x="0" y="508076"/>
                  <a:pt x="4473" y="563240"/>
                  <a:pt x="8709" y="618308"/>
                </a:cubicBezTo>
                <a:cubicBezTo>
                  <a:pt x="10283" y="638774"/>
                  <a:pt x="14704" y="658922"/>
                  <a:pt x="17417" y="679268"/>
                </a:cubicBezTo>
                <a:cubicBezTo>
                  <a:pt x="20510" y="702466"/>
                  <a:pt x="21813" y="725934"/>
                  <a:pt x="26126" y="748937"/>
                </a:cubicBezTo>
                <a:cubicBezTo>
                  <a:pt x="35498" y="798922"/>
                  <a:pt x="45559" y="824654"/>
                  <a:pt x="60960" y="870857"/>
                </a:cubicBezTo>
                <a:lnTo>
                  <a:pt x="78377" y="923108"/>
                </a:lnTo>
                <a:cubicBezTo>
                  <a:pt x="81280" y="931817"/>
                  <a:pt x="81994" y="941596"/>
                  <a:pt x="87086" y="949234"/>
                </a:cubicBezTo>
                <a:cubicBezTo>
                  <a:pt x="98697" y="966651"/>
                  <a:pt x="107118" y="986683"/>
                  <a:pt x="121920" y="1001485"/>
                </a:cubicBezTo>
                <a:cubicBezTo>
                  <a:pt x="133532" y="1013097"/>
                  <a:pt x="147646" y="1022657"/>
                  <a:pt x="156755" y="1036320"/>
                </a:cubicBezTo>
                <a:cubicBezTo>
                  <a:pt x="164664" y="1048184"/>
                  <a:pt x="177803" y="1071592"/>
                  <a:pt x="191589" y="1079863"/>
                </a:cubicBezTo>
                <a:cubicBezTo>
                  <a:pt x="199460" y="1084586"/>
                  <a:pt x="209006" y="1085668"/>
                  <a:pt x="217715" y="1088571"/>
                </a:cubicBezTo>
                <a:cubicBezTo>
                  <a:pt x="235132" y="1085668"/>
                  <a:pt x="256178" y="1090893"/>
                  <a:pt x="269966" y="1079863"/>
                </a:cubicBezTo>
                <a:cubicBezTo>
                  <a:pt x="277134" y="1074128"/>
                  <a:pt x="267748" y="1060228"/>
                  <a:pt x="261257" y="1053737"/>
                </a:cubicBezTo>
                <a:cubicBezTo>
                  <a:pt x="206342" y="998822"/>
                  <a:pt x="226683" y="1032096"/>
                  <a:pt x="182880" y="1010194"/>
                </a:cubicBezTo>
                <a:cubicBezTo>
                  <a:pt x="160911" y="999209"/>
                  <a:pt x="155536" y="991559"/>
                  <a:pt x="139337" y="975360"/>
                </a:cubicBezTo>
                <a:cubicBezTo>
                  <a:pt x="143003" y="964363"/>
                  <a:pt x="152478" y="928302"/>
                  <a:pt x="165463" y="923108"/>
                </a:cubicBezTo>
                <a:cubicBezTo>
                  <a:pt x="173986" y="919699"/>
                  <a:pt x="182880" y="928914"/>
                  <a:pt x="191589" y="931817"/>
                </a:cubicBezTo>
                <a:cubicBezTo>
                  <a:pt x="194492" y="940526"/>
                  <a:pt x="208820" y="954534"/>
                  <a:pt x="200297" y="957943"/>
                </a:cubicBezTo>
                <a:cubicBezTo>
                  <a:pt x="183903" y="964501"/>
                  <a:pt x="161334" y="960861"/>
                  <a:pt x="148046" y="949234"/>
                </a:cubicBezTo>
                <a:cubicBezTo>
                  <a:pt x="134229" y="937144"/>
                  <a:pt x="136435" y="914400"/>
                  <a:pt x="130629" y="896983"/>
                </a:cubicBezTo>
                <a:lnTo>
                  <a:pt x="121920" y="870857"/>
                </a:lnTo>
                <a:cubicBezTo>
                  <a:pt x="124710" y="859696"/>
                  <a:pt x="125522" y="814821"/>
                  <a:pt x="156755" y="827314"/>
                </a:cubicBezTo>
                <a:cubicBezTo>
                  <a:pt x="166473" y="831201"/>
                  <a:pt x="168366" y="844731"/>
                  <a:pt x="174172" y="853440"/>
                </a:cubicBezTo>
                <a:cubicBezTo>
                  <a:pt x="171269" y="862148"/>
                  <a:pt x="174368" y="877339"/>
                  <a:pt x="165463" y="879565"/>
                </a:cubicBezTo>
                <a:cubicBezTo>
                  <a:pt x="110152" y="893393"/>
                  <a:pt x="107725" y="875690"/>
                  <a:pt x="87086" y="844731"/>
                </a:cubicBezTo>
                <a:cubicBezTo>
                  <a:pt x="89989" y="815702"/>
                  <a:pt x="74110" y="777161"/>
                  <a:pt x="95795" y="757645"/>
                </a:cubicBezTo>
                <a:cubicBezTo>
                  <a:pt x="160611" y="699310"/>
                  <a:pt x="173782" y="765183"/>
                  <a:pt x="182880" y="792480"/>
                </a:cubicBezTo>
                <a:cubicBezTo>
                  <a:pt x="165559" y="804027"/>
                  <a:pt x="152263" y="822821"/>
                  <a:pt x="130629" y="801188"/>
                </a:cubicBezTo>
                <a:cubicBezTo>
                  <a:pt x="124138" y="794697"/>
                  <a:pt x="124823" y="783771"/>
                  <a:pt x="121920" y="775063"/>
                </a:cubicBezTo>
                <a:cubicBezTo>
                  <a:pt x="127150" y="754146"/>
                  <a:pt x="129252" y="729138"/>
                  <a:pt x="148046" y="714103"/>
                </a:cubicBezTo>
                <a:cubicBezTo>
                  <a:pt x="155214" y="708368"/>
                  <a:pt x="165463" y="708297"/>
                  <a:pt x="174172" y="705394"/>
                </a:cubicBezTo>
                <a:cubicBezTo>
                  <a:pt x="176709" y="707085"/>
                  <a:pt x="216761" y="731321"/>
                  <a:pt x="217715" y="740228"/>
                </a:cubicBezTo>
                <a:cubicBezTo>
                  <a:pt x="233406" y="886678"/>
                  <a:pt x="207070" y="907944"/>
                  <a:pt x="235132" y="1001485"/>
                </a:cubicBezTo>
                <a:cubicBezTo>
                  <a:pt x="242523" y="1026122"/>
                  <a:pt x="249968" y="1059865"/>
                  <a:pt x="269966" y="1079863"/>
                </a:cubicBezTo>
                <a:cubicBezTo>
                  <a:pt x="277367" y="1087264"/>
                  <a:pt x="287383" y="1091474"/>
                  <a:pt x="296092" y="1097280"/>
                </a:cubicBezTo>
                <a:lnTo>
                  <a:pt x="365760" y="1088571"/>
                </a:lnTo>
                <a:cubicBezTo>
                  <a:pt x="376998" y="1078938"/>
                  <a:pt x="360947" y="1059308"/>
                  <a:pt x="357052" y="1045028"/>
                </a:cubicBezTo>
                <a:cubicBezTo>
                  <a:pt x="342042" y="989991"/>
                  <a:pt x="350379" y="1003521"/>
                  <a:pt x="322217" y="975360"/>
                </a:cubicBezTo>
                <a:cubicBezTo>
                  <a:pt x="301490" y="913179"/>
                  <a:pt x="314984" y="938384"/>
                  <a:pt x="287383" y="896983"/>
                </a:cubicBezTo>
                <a:cubicBezTo>
                  <a:pt x="264382" y="827980"/>
                  <a:pt x="266948" y="862841"/>
                  <a:pt x="278675" y="792480"/>
                </a:cubicBezTo>
                <a:cubicBezTo>
                  <a:pt x="307703" y="795383"/>
                  <a:pt x="336880" y="797062"/>
                  <a:pt x="365760" y="801188"/>
                </a:cubicBezTo>
                <a:cubicBezTo>
                  <a:pt x="384893" y="803921"/>
                  <a:pt x="408112" y="812403"/>
                  <a:pt x="426720" y="818605"/>
                </a:cubicBezTo>
                <a:cubicBezTo>
                  <a:pt x="432526" y="824411"/>
                  <a:pt x="440465" y="828679"/>
                  <a:pt x="444137" y="836023"/>
                </a:cubicBezTo>
                <a:cubicBezTo>
                  <a:pt x="452348" y="852444"/>
                  <a:pt x="455749" y="870857"/>
                  <a:pt x="461555" y="888274"/>
                </a:cubicBezTo>
                <a:cubicBezTo>
                  <a:pt x="464458" y="896983"/>
                  <a:pt x="468037" y="905494"/>
                  <a:pt x="470263" y="914400"/>
                </a:cubicBezTo>
                <a:lnTo>
                  <a:pt x="487680" y="984068"/>
                </a:lnTo>
                <a:cubicBezTo>
                  <a:pt x="479860" y="1140472"/>
                  <a:pt x="508375" y="1118491"/>
                  <a:pt x="452846" y="1201783"/>
                </a:cubicBezTo>
                <a:cubicBezTo>
                  <a:pt x="444795" y="1213860"/>
                  <a:pt x="435429" y="1225006"/>
                  <a:pt x="426720" y="1236617"/>
                </a:cubicBezTo>
                <a:cubicBezTo>
                  <a:pt x="404834" y="1302279"/>
                  <a:pt x="434355" y="1221349"/>
                  <a:pt x="400595" y="1288868"/>
                </a:cubicBezTo>
                <a:cubicBezTo>
                  <a:pt x="396490" y="1297079"/>
                  <a:pt x="396978" y="1307356"/>
                  <a:pt x="391886" y="1314994"/>
                </a:cubicBezTo>
                <a:cubicBezTo>
                  <a:pt x="374155" y="1341590"/>
                  <a:pt x="362584" y="1340178"/>
                  <a:pt x="339635" y="1358537"/>
                </a:cubicBezTo>
                <a:cubicBezTo>
                  <a:pt x="277591" y="1408172"/>
                  <a:pt x="376500" y="1339765"/>
                  <a:pt x="296092" y="1393371"/>
                </a:cubicBezTo>
                <a:cubicBezTo>
                  <a:pt x="284480" y="1410788"/>
                  <a:pt x="267876" y="1425764"/>
                  <a:pt x="261257" y="1445623"/>
                </a:cubicBezTo>
                <a:cubicBezTo>
                  <a:pt x="258354" y="1454331"/>
                  <a:pt x="255071" y="1462922"/>
                  <a:pt x="252549" y="1471748"/>
                </a:cubicBezTo>
                <a:cubicBezTo>
                  <a:pt x="249261" y="1483257"/>
                  <a:pt x="248701" y="1495646"/>
                  <a:pt x="243840" y="1506583"/>
                </a:cubicBezTo>
                <a:cubicBezTo>
                  <a:pt x="236966" y="1522050"/>
                  <a:pt x="224719" y="1534716"/>
                  <a:pt x="217715" y="1550125"/>
                </a:cubicBezTo>
                <a:cubicBezTo>
                  <a:pt x="210118" y="1566839"/>
                  <a:pt x="206103" y="1584960"/>
                  <a:pt x="200297" y="1602377"/>
                </a:cubicBezTo>
                <a:cubicBezTo>
                  <a:pt x="197394" y="1611086"/>
                  <a:pt x="193098" y="1619448"/>
                  <a:pt x="191589" y="1628503"/>
                </a:cubicBezTo>
                <a:cubicBezTo>
                  <a:pt x="188686" y="1645920"/>
                  <a:pt x="187163" y="1663624"/>
                  <a:pt x="182880" y="1680754"/>
                </a:cubicBezTo>
                <a:cubicBezTo>
                  <a:pt x="163625" y="1757772"/>
                  <a:pt x="172070" y="1707780"/>
                  <a:pt x="148046" y="1767840"/>
                </a:cubicBezTo>
                <a:cubicBezTo>
                  <a:pt x="141228" y="1784886"/>
                  <a:pt x="136435" y="1802674"/>
                  <a:pt x="130629" y="1820091"/>
                </a:cubicBezTo>
                <a:lnTo>
                  <a:pt x="121920" y="1846217"/>
                </a:lnTo>
                <a:cubicBezTo>
                  <a:pt x="124823" y="1933303"/>
                  <a:pt x="123393" y="2020641"/>
                  <a:pt x="130629" y="2107474"/>
                </a:cubicBezTo>
                <a:cubicBezTo>
                  <a:pt x="132154" y="2125770"/>
                  <a:pt x="142240" y="2142308"/>
                  <a:pt x="148046" y="2159725"/>
                </a:cubicBezTo>
                <a:lnTo>
                  <a:pt x="156755" y="2185851"/>
                </a:lnTo>
                <a:cubicBezTo>
                  <a:pt x="159658" y="2194560"/>
                  <a:pt x="160371" y="2204339"/>
                  <a:pt x="165463" y="2211977"/>
                </a:cubicBezTo>
                <a:cubicBezTo>
                  <a:pt x="171269" y="2220686"/>
                  <a:pt x="178199" y="2228742"/>
                  <a:pt x="182880" y="2238103"/>
                </a:cubicBezTo>
                <a:cubicBezTo>
                  <a:pt x="186985" y="2246313"/>
                  <a:pt x="185854" y="2257060"/>
                  <a:pt x="191589" y="2264228"/>
                </a:cubicBezTo>
                <a:cubicBezTo>
                  <a:pt x="198128" y="2272401"/>
                  <a:pt x="209542" y="2275107"/>
                  <a:pt x="217715" y="2281645"/>
                </a:cubicBezTo>
                <a:cubicBezTo>
                  <a:pt x="224126" y="2286774"/>
                  <a:pt x="229326" y="2293257"/>
                  <a:pt x="235132" y="2299063"/>
                </a:cubicBezTo>
                <a:cubicBezTo>
                  <a:pt x="246743" y="2296160"/>
                  <a:pt x="262177" y="2299441"/>
                  <a:pt x="269966" y="2290354"/>
                </a:cubicBezTo>
                <a:cubicBezTo>
                  <a:pt x="281914" y="2276415"/>
                  <a:pt x="287383" y="2238103"/>
                  <a:pt x="287383" y="2238103"/>
                </a:cubicBezTo>
                <a:cubicBezTo>
                  <a:pt x="281577" y="2220686"/>
                  <a:pt x="280150" y="2201127"/>
                  <a:pt x="269966" y="2185851"/>
                </a:cubicBezTo>
                <a:lnTo>
                  <a:pt x="235132" y="2133600"/>
                </a:lnTo>
                <a:cubicBezTo>
                  <a:pt x="229326" y="2124891"/>
                  <a:pt x="221025" y="2117403"/>
                  <a:pt x="217715" y="2107474"/>
                </a:cubicBezTo>
                <a:lnTo>
                  <a:pt x="200297" y="2055223"/>
                </a:lnTo>
                <a:lnTo>
                  <a:pt x="191589" y="2029097"/>
                </a:lnTo>
                <a:cubicBezTo>
                  <a:pt x="192286" y="2021434"/>
                  <a:pt x="172411" y="1915593"/>
                  <a:pt x="226423" y="1924594"/>
                </a:cubicBezTo>
                <a:cubicBezTo>
                  <a:pt x="236747" y="1926315"/>
                  <a:pt x="243840" y="1936205"/>
                  <a:pt x="252549" y="1942011"/>
                </a:cubicBezTo>
                <a:cubicBezTo>
                  <a:pt x="255452" y="1959428"/>
                  <a:pt x="257794" y="1976948"/>
                  <a:pt x="261257" y="1994263"/>
                </a:cubicBezTo>
                <a:cubicBezTo>
                  <a:pt x="266724" y="2021597"/>
                  <a:pt x="270376" y="2030326"/>
                  <a:pt x="278675" y="2055223"/>
                </a:cubicBezTo>
                <a:cubicBezTo>
                  <a:pt x="284282" y="2133720"/>
                  <a:pt x="278662" y="2153879"/>
                  <a:pt x="296092" y="2211977"/>
                </a:cubicBezTo>
                <a:cubicBezTo>
                  <a:pt x="301368" y="2229562"/>
                  <a:pt x="303325" y="2248952"/>
                  <a:pt x="313509" y="2264228"/>
                </a:cubicBezTo>
                <a:cubicBezTo>
                  <a:pt x="319315" y="2272937"/>
                  <a:pt x="322753" y="2283816"/>
                  <a:pt x="330926" y="2290354"/>
                </a:cubicBezTo>
                <a:cubicBezTo>
                  <a:pt x="338094" y="2296089"/>
                  <a:pt x="348343" y="2296160"/>
                  <a:pt x="357052" y="2299063"/>
                </a:cubicBezTo>
                <a:cubicBezTo>
                  <a:pt x="362858" y="2293257"/>
                  <a:pt x="373787" y="2289827"/>
                  <a:pt x="374469" y="2281645"/>
                </a:cubicBezTo>
                <a:cubicBezTo>
                  <a:pt x="379385" y="2222648"/>
                  <a:pt x="365261" y="2193063"/>
                  <a:pt x="348343" y="2142308"/>
                </a:cubicBezTo>
                <a:lnTo>
                  <a:pt x="330926" y="2090057"/>
                </a:lnTo>
                <a:lnTo>
                  <a:pt x="313509" y="2037805"/>
                </a:lnTo>
                <a:lnTo>
                  <a:pt x="304800" y="2011680"/>
                </a:lnTo>
                <a:cubicBezTo>
                  <a:pt x="307703" y="2002971"/>
                  <a:pt x="307018" y="1992045"/>
                  <a:pt x="313509" y="1985554"/>
                </a:cubicBezTo>
                <a:cubicBezTo>
                  <a:pt x="331001" y="1968062"/>
                  <a:pt x="356791" y="1981134"/>
                  <a:pt x="374469" y="1985554"/>
                </a:cubicBezTo>
                <a:cubicBezTo>
                  <a:pt x="380275" y="1994263"/>
                  <a:pt x="387635" y="2002116"/>
                  <a:pt x="391886" y="2011680"/>
                </a:cubicBezTo>
                <a:cubicBezTo>
                  <a:pt x="399342" y="2028457"/>
                  <a:pt x="409303" y="2063931"/>
                  <a:pt x="409303" y="2063931"/>
                </a:cubicBezTo>
                <a:cubicBezTo>
                  <a:pt x="412206" y="2139405"/>
                  <a:pt x="412988" y="2214991"/>
                  <a:pt x="418012" y="2290354"/>
                </a:cubicBezTo>
                <a:cubicBezTo>
                  <a:pt x="418808" y="2302296"/>
                  <a:pt x="416457" y="2319030"/>
                  <a:pt x="426720" y="2325188"/>
                </a:cubicBezTo>
                <a:cubicBezTo>
                  <a:pt x="436983" y="2331346"/>
                  <a:pt x="449943" y="2319383"/>
                  <a:pt x="461555" y="2316480"/>
                </a:cubicBezTo>
                <a:cubicBezTo>
                  <a:pt x="464458" y="2307771"/>
                  <a:pt x="470263" y="2299534"/>
                  <a:pt x="470263" y="2290354"/>
                </a:cubicBezTo>
                <a:cubicBezTo>
                  <a:pt x="470263" y="2269828"/>
                  <a:pt x="468046" y="2248867"/>
                  <a:pt x="461555" y="2229394"/>
                </a:cubicBezTo>
                <a:cubicBezTo>
                  <a:pt x="454752" y="2208984"/>
                  <a:pt x="432802" y="2210663"/>
                  <a:pt x="418012" y="2203268"/>
                </a:cubicBezTo>
                <a:cubicBezTo>
                  <a:pt x="350496" y="2169509"/>
                  <a:pt x="431418" y="2199027"/>
                  <a:pt x="365760" y="2177143"/>
                </a:cubicBezTo>
                <a:cubicBezTo>
                  <a:pt x="322020" y="2188077"/>
                  <a:pt x="342281" y="2189636"/>
                  <a:pt x="304800" y="2177143"/>
                </a:cubicBezTo>
                <a:cubicBezTo>
                  <a:pt x="272869" y="2180046"/>
                  <a:pt x="238306" y="2172829"/>
                  <a:pt x="209006" y="2185851"/>
                </a:cubicBezTo>
                <a:cubicBezTo>
                  <a:pt x="199442" y="2190102"/>
                  <a:pt x="215957" y="2211977"/>
                  <a:pt x="226423" y="2211977"/>
                </a:cubicBezTo>
                <a:cubicBezTo>
                  <a:pt x="235603" y="2211977"/>
                  <a:pt x="222438" y="2193722"/>
                  <a:pt x="217715" y="2185851"/>
                </a:cubicBezTo>
                <a:cubicBezTo>
                  <a:pt x="213491" y="2178810"/>
                  <a:pt x="206708" y="2173563"/>
                  <a:pt x="200297" y="2168434"/>
                </a:cubicBezTo>
                <a:cubicBezTo>
                  <a:pt x="176179" y="2149140"/>
                  <a:pt x="175641" y="2151507"/>
                  <a:pt x="148046" y="2142308"/>
                </a:cubicBezTo>
                <a:cubicBezTo>
                  <a:pt x="145243" y="2142588"/>
                  <a:pt x="49799" y="2147888"/>
                  <a:pt x="26126" y="2159725"/>
                </a:cubicBezTo>
                <a:cubicBezTo>
                  <a:pt x="18782" y="2163397"/>
                  <a:pt x="14515" y="2171337"/>
                  <a:pt x="8709" y="2177143"/>
                </a:cubicBezTo>
                <a:cubicBezTo>
                  <a:pt x="11612" y="2191657"/>
                  <a:pt x="15461" y="2206013"/>
                  <a:pt x="17417" y="2220685"/>
                </a:cubicBezTo>
                <a:cubicBezTo>
                  <a:pt x="24347" y="2272657"/>
                  <a:pt x="22055" y="2304453"/>
                  <a:pt x="34835" y="2351314"/>
                </a:cubicBezTo>
                <a:cubicBezTo>
                  <a:pt x="39666" y="2369026"/>
                  <a:pt x="46446" y="2386148"/>
                  <a:pt x="52252" y="2403565"/>
                </a:cubicBezTo>
                <a:lnTo>
                  <a:pt x="69669" y="2455817"/>
                </a:lnTo>
                <a:cubicBezTo>
                  <a:pt x="75475" y="2470331"/>
                  <a:pt x="82143" y="2484530"/>
                  <a:pt x="87086" y="2499360"/>
                </a:cubicBezTo>
                <a:cubicBezTo>
                  <a:pt x="98822" y="2534567"/>
                  <a:pt x="94144" y="2539755"/>
                  <a:pt x="104503" y="2577737"/>
                </a:cubicBezTo>
                <a:cubicBezTo>
                  <a:pt x="109333" y="2595449"/>
                  <a:pt x="111736" y="2614712"/>
                  <a:pt x="121920" y="2629988"/>
                </a:cubicBezTo>
                <a:cubicBezTo>
                  <a:pt x="127726" y="2638697"/>
                  <a:pt x="131296" y="2649414"/>
                  <a:pt x="139337" y="2656114"/>
                </a:cubicBezTo>
                <a:cubicBezTo>
                  <a:pt x="153683" y="2668069"/>
                  <a:pt x="182149" y="2676190"/>
                  <a:pt x="200297" y="2682240"/>
                </a:cubicBezTo>
                <a:cubicBezTo>
                  <a:pt x="217714" y="2699657"/>
                  <a:pt x="237770" y="2714786"/>
                  <a:pt x="252549" y="2734491"/>
                </a:cubicBezTo>
                <a:cubicBezTo>
                  <a:pt x="261258" y="2746102"/>
                  <a:pt x="270239" y="2757514"/>
                  <a:pt x="278675" y="2769325"/>
                </a:cubicBezTo>
                <a:cubicBezTo>
                  <a:pt x="284759" y="2777842"/>
                  <a:pt x="289392" y="2787410"/>
                  <a:pt x="296092" y="2795451"/>
                </a:cubicBezTo>
                <a:cubicBezTo>
                  <a:pt x="325185" y="2830364"/>
                  <a:pt x="319152" y="2810152"/>
                  <a:pt x="339635" y="2847703"/>
                </a:cubicBezTo>
                <a:cubicBezTo>
                  <a:pt x="352068" y="2870496"/>
                  <a:pt x="366259" y="2892739"/>
                  <a:pt x="374469" y="2917371"/>
                </a:cubicBezTo>
                <a:cubicBezTo>
                  <a:pt x="377372" y="2926080"/>
                  <a:pt x="379072" y="2935286"/>
                  <a:pt x="383177" y="2943497"/>
                </a:cubicBezTo>
                <a:cubicBezTo>
                  <a:pt x="387858" y="2952859"/>
                  <a:pt x="394789" y="2960914"/>
                  <a:pt x="400595" y="2969623"/>
                </a:cubicBezTo>
                <a:cubicBezTo>
                  <a:pt x="404701" y="2981942"/>
                  <a:pt x="418012" y="3019650"/>
                  <a:pt x="418012" y="3030583"/>
                </a:cubicBezTo>
                <a:cubicBezTo>
                  <a:pt x="418012" y="3053986"/>
                  <a:pt x="417301" y="3078257"/>
                  <a:pt x="409303" y="3100251"/>
                </a:cubicBezTo>
                <a:cubicBezTo>
                  <a:pt x="405094" y="3111825"/>
                  <a:pt x="392899" y="3118816"/>
                  <a:pt x="383177" y="3126377"/>
                </a:cubicBezTo>
                <a:cubicBezTo>
                  <a:pt x="366654" y="3139228"/>
                  <a:pt x="330926" y="3161211"/>
                  <a:pt x="330926" y="3161211"/>
                </a:cubicBezTo>
                <a:cubicBezTo>
                  <a:pt x="296235" y="3213248"/>
                  <a:pt x="334122" y="3168001"/>
                  <a:pt x="287383" y="3196045"/>
                </a:cubicBezTo>
                <a:cubicBezTo>
                  <a:pt x="280342" y="3200269"/>
                  <a:pt x="276377" y="3208334"/>
                  <a:pt x="269966" y="3213463"/>
                </a:cubicBezTo>
                <a:cubicBezTo>
                  <a:pt x="261793" y="3220001"/>
                  <a:pt x="252549" y="3225074"/>
                  <a:pt x="243840" y="3230880"/>
                </a:cubicBezTo>
                <a:cubicBezTo>
                  <a:pt x="246743" y="3303451"/>
                  <a:pt x="245075" y="3376350"/>
                  <a:pt x="252549" y="3448594"/>
                </a:cubicBezTo>
                <a:cubicBezTo>
                  <a:pt x="253885" y="3461507"/>
                  <a:pt x="264852" y="3471496"/>
                  <a:pt x="269966" y="3483428"/>
                </a:cubicBezTo>
                <a:cubicBezTo>
                  <a:pt x="273582" y="3491866"/>
                  <a:pt x="276153" y="3500727"/>
                  <a:pt x="278675" y="3509554"/>
                </a:cubicBezTo>
                <a:cubicBezTo>
                  <a:pt x="301611" y="3589829"/>
                  <a:pt x="270013" y="3498055"/>
                  <a:pt x="304800" y="3579223"/>
                </a:cubicBezTo>
                <a:cubicBezTo>
                  <a:pt x="308416" y="3587660"/>
                  <a:pt x="309051" y="3597324"/>
                  <a:pt x="313509" y="3605348"/>
                </a:cubicBezTo>
                <a:cubicBezTo>
                  <a:pt x="339552" y="3652226"/>
                  <a:pt x="342732" y="3651989"/>
                  <a:pt x="374469" y="3683725"/>
                </a:cubicBezTo>
                <a:cubicBezTo>
                  <a:pt x="377372" y="3675017"/>
                  <a:pt x="381668" y="3666654"/>
                  <a:pt x="383177" y="3657600"/>
                </a:cubicBezTo>
                <a:cubicBezTo>
                  <a:pt x="387498" y="3631671"/>
                  <a:pt x="391886" y="3579223"/>
                  <a:pt x="391886" y="3579223"/>
                </a:cubicBezTo>
              </a:path>
            </a:pathLst>
          </a:custGeom>
          <a:noFill/>
          <a:ln w="38100">
            <a:solidFill>
              <a:srgbClr val="FF40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solidFill>
                <a:srgbClr val="FF40FF"/>
              </a:solidFill>
            </a:endParaRPr>
          </a:p>
        </p:txBody>
      </p:sp>
      <p:sp>
        <p:nvSpPr>
          <p:cNvPr id="6" name="Freeform 5">
            <a:extLst>
              <a:ext uri="{FF2B5EF4-FFF2-40B4-BE49-F238E27FC236}">
                <a16:creationId xmlns:a16="http://schemas.microsoft.com/office/drawing/2014/main" id="{4BCA4E66-8BB9-53EB-0F2C-5DBFE68D26D7}"/>
              </a:ext>
            </a:extLst>
          </p:cNvPr>
          <p:cNvSpPr/>
          <p:nvPr/>
        </p:nvSpPr>
        <p:spPr>
          <a:xfrm>
            <a:off x="2971800" y="1426560"/>
            <a:ext cx="862149" cy="2403856"/>
          </a:xfrm>
          <a:custGeom>
            <a:avLst/>
            <a:gdLst>
              <a:gd name="connsiteX0" fmla="*/ 400594 w 862149"/>
              <a:gd name="connsiteY0" fmla="*/ 0 h 2403856"/>
              <a:gd name="connsiteX1" fmla="*/ 487680 w 862149"/>
              <a:gd name="connsiteY1" fmla="*/ 104503 h 2403856"/>
              <a:gd name="connsiteX2" fmla="*/ 505097 w 862149"/>
              <a:gd name="connsiteY2" fmla="*/ 130629 h 2403856"/>
              <a:gd name="connsiteX3" fmla="*/ 531223 w 862149"/>
              <a:gd name="connsiteY3" fmla="*/ 148046 h 2403856"/>
              <a:gd name="connsiteX4" fmla="*/ 548640 w 862149"/>
              <a:gd name="connsiteY4" fmla="*/ 200298 h 2403856"/>
              <a:gd name="connsiteX5" fmla="*/ 583474 w 862149"/>
              <a:gd name="connsiteY5" fmla="*/ 278675 h 2403856"/>
              <a:gd name="connsiteX6" fmla="*/ 600891 w 862149"/>
              <a:gd name="connsiteY6" fmla="*/ 330926 h 2403856"/>
              <a:gd name="connsiteX7" fmla="*/ 609600 w 862149"/>
              <a:gd name="connsiteY7" fmla="*/ 357052 h 2403856"/>
              <a:gd name="connsiteX8" fmla="*/ 583474 w 862149"/>
              <a:gd name="connsiteY8" fmla="*/ 557349 h 2403856"/>
              <a:gd name="connsiteX9" fmla="*/ 566057 w 862149"/>
              <a:gd name="connsiteY9" fmla="*/ 583475 h 2403856"/>
              <a:gd name="connsiteX10" fmla="*/ 539931 w 862149"/>
              <a:gd name="connsiteY10" fmla="*/ 635726 h 2403856"/>
              <a:gd name="connsiteX11" fmla="*/ 496389 w 862149"/>
              <a:gd name="connsiteY11" fmla="*/ 714103 h 2403856"/>
              <a:gd name="connsiteX12" fmla="*/ 461554 w 862149"/>
              <a:gd name="connsiteY12" fmla="*/ 748938 h 2403856"/>
              <a:gd name="connsiteX13" fmla="*/ 435429 w 862149"/>
              <a:gd name="connsiteY13" fmla="*/ 766355 h 2403856"/>
              <a:gd name="connsiteX14" fmla="*/ 418011 w 862149"/>
              <a:gd name="connsiteY14" fmla="*/ 783772 h 2403856"/>
              <a:gd name="connsiteX15" fmla="*/ 365760 w 862149"/>
              <a:gd name="connsiteY15" fmla="*/ 818606 h 2403856"/>
              <a:gd name="connsiteX16" fmla="*/ 287383 w 862149"/>
              <a:gd name="connsiteY16" fmla="*/ 853440 h 2403856"/>
              <a:gd name="connsiteX17" fmla="*/ 261257 w 862149"/>
              <a:gd name="connsiteY17" fmla="*/ 862149 h 2403856"/>
              <a:gd name="connsiteX18" fmla="*/ 235131 w 862149"/>
              <a:gd name="connsiteY18" fmla="*/ 870858 h 2403856"/>
              <a:gd name="connsiteX19" fmla="*/ 209006 w 862149"/>
              <a:gd name="connsiteY19" fmla="*/ 862149 h 2403856"/>
              <a:gd name="connsiteX20" fmla="*/ 165463 w 862149"/>
              <a:gd name="connsiteY20" fmla="*/ 914400 h 2403856"/>
              <a:gd name="connsiteX21" fmla="*/ 95794 w 862149"/>
              <a:gd name="connsiteY21" fmla="*/ 1036320 h 2403856"/>
              <a:gd name="connsiteX22" fmla="*/ 60960 w 862149"/>
              <a:gd name="connsiteY22" fmla="*/ 1088572 h 2403856"/>
              <a:gd name="connsiteX23" fmla="*/ 43543 w 862149"/>
              <a:gd name="connsiteY23" fmla="*/ 1114698 h 2403856"/>
              <a:gd name="connsiteX24" fmla="*/ 17417 w 862149"/>
              <a:gd name="connsiteY24" fmla="*/ 1193075 h 2403856"/>
              <a:gd name="connsiteX25" fmla="*/ 8709 w 862149"/>
              <a:gd name="connsiteY25" fmla="*/ 1219200 h 2403856"/>
              <a:gd name="connsiteX26" fmla="*/ 0 w 862149"/>
              <a:gd name="connsiteY26" fmla="*/ 1245326 h 2403856"/>
              <a:gd name="connsiteX27" fmla="*/ 34834 w 862149"/>
              <a:gd name="connsiteY27" fmla="*/ 1323703 h 2403856"/>
              <a:gd name="connsiteX28" fmla="*/ 78377 w 862149"/>
              <a:gd name="connsiteY28" fmla="*/ 1314995 h 2403856"/>
              <a:gd name="connsiteX29" fmla="*/ 52251 w 862149"/>
              <a:gd name="connsiteY29" fmla="*/ 1288869 h 2403856"/>
              <a:gd name="connsiteX30" fmla="*/ 34834 w 862149"/>
              <a:gd name="connsiteY30" fmla="*/ 1314995 h 2403856"/>
              <a:gd name="connsiteX31" fmla="*/ 26126 w 862149"/>
              <a:gd name="connsiteY31" fmla="*/ 1367246 h 2403856"/>
              <a:gd name="connsiteX32" fmla="*/ 60960 w 862149"/>
              <a:gd name="connsiteY32" fmla="*/ 1454332 h 2403856"/>
              <a:gd name="connsiteX33" fmla="*/ 95794 w 862149"/>
              <a:gd name="connsiteY33" fmla="*/ 1445623 h 2403856"/>
              <a:gd name="connsiteX34" fmla="*/ 69669 w 862149"/>
              <a:gd name="connsiteY34" fmla="*/ 1454332 h 2403856"/>
              <a:gd name="connsiteX35" fmla="*/ 52251 w 862149"/>
              <a:gd name="connsiteY35" fmla="*/ 1480458 h 2403856"/>
              <a:gd name="connsiteX36" fmla="*/ 52251 w 862149"/>
              <a:gd name="connsiteY36" fmla="*/ 1584960 h 2403856"/>
              <a:gd name="connsiteX37" fmla="*/ 60960 w 862149"/>
              <a:gd name="connsiteY37" fmla="*/ 1611086 h 2403856"/>
              <a:gd name="connsiteX38" fmla="*/ 87086 w 862149"/>
              <a:gd name="connsiteY38" fmla="*/ 1628503 h 2403856"/>
              <a:gd name="connsiteX39" fmla="*/ 104503 w 862149"/>
              <a:gd name="connsiteY39" fmla="*/ 1654629 h 2403856"/>
              <a:gd name="connsiteX40" fmla="*/ 156754 w 862149"/>
              <a:gd name="connsiteY40" fmla="*/ 1680755 h 2403856"/>
              <a:gd name="connsiteX41" fmla="*/ 174171 w 862149"/>
              <a:gd name="connsiteY41" fmla="*/ 1619795 h 2403856"/>
              <a:gd name="connsiteX42" fmla="*/ 113211 w 862149"/>
              <a:gd name="connsiteY42" fmla="*/ 1628503 h 2403856"/>
              <a:gd name="connsiteX43" fmla="*/ 113211 w 862149"/>
              <a:gd name="connsiteY43" fmla="*/ 1733006 h 2403856"/>
              <a:gd name="connsiteX44" fmla="*/ 130629 w 862149"/>
              <a:gd name="connsiteY44" fmla="*/ 1750423 h 2403856"/>
              <a:gd name="connsiteX45" fmla="*/ 191589 w 862149"/>
              <a:gd name="connsiteY45" fmla="*/ 1793966 h 2403856"/>
              <a:gd name="connsiteX46" fmla="*/ 217714 w 862149"/>
              <a:gd name="connsiteY46" fmla="*/ 1785258 h 2403856"/>
              <a:gd name="connsiteX47" fmla="*/ 261257 w 862149"/>
              <a:gd name="connsiteY47" fmla="*/ 1724298 h 2403856"/>
              <a:gd name="connsiteX48" fmla="*/ 235131 w 862149"/>
              <a:gd name="connsiteY48" fmla="*/ 1663338 h 2403856"/>
              <a:gd name="connsiteX49" fmla="*/ 182880 w 862149"/>
              <a:gd name="connsiteY49" fmla="*/ 1628503 h 2403856"/>
              <a:gd name="connsiteX50" fmla="*/ 182880 w 862149"/>
              <a:gd name="connsiteY50" fmla="*/ 1576252 h 2403856"/>
              <a:gd name="connsiteX51" fmla="*/ 235131 w 862149"/>
              <a:gd name="connsiteY51" fmla="*/ 1558835 h 2403856"/>
              <a:gd name="connsiteX52" fmla="*/ 252549 w 862149"/>
              <a:gd name="connsiteY52" fmla="*/ 1576252 h 2403856"/>
              <a:gd name="connsiteX53" fmla="*/ 226423 w 862149"/>
              <a:gd name="connsiteY53" fmla="*/ 1628503 h 2403856"/>
              <a:gd name="connsiteX54" fmla="*/ 182880 w 862149"/>
              <a:gd name="connsiteY54" fmla="*/ 1619795 h 2403856"/>
              <a:gd name="connsiteX55" fmla="*/ 156754 w 862149"/>
              <a:gd name="connsiteY55" fmla="*/ 1593669 h 2403856"/>
              <a:gd name="connsiteX56" fmla="*/ 130629 w 862149"/>
              <a:gd name="connsiteY56" fmla="*/ 1506583 h 2403856"/>
              <a:gd name="connsiteX57" fmla="*/ 165463 w 862149"/>
              <a:gd name="connsiteY57" fmla="*/ 1436915 h 2403856"/>
              <a:gd name="connsiteX58" fmla="*/ 200297 w 862149"/>
              <a:gd name="connsiteY58" fmla="*/ 1445623 h 2403856"/>
              <a:gd name="connsiteX59" fmla="*/ 209006 w 862149"/>
              <a:gd name="connsiteY59" fmla="*/ 1471749 h 2403856"/>
              <a:gd name="connsiteX60" fmla="*/ 156754 w 862149"/>
              <a:gd name="connsiteY60" fmla="*/ 1480458 h 2403856"/>
              <a:gd name="connsiteX61" fmla="*/ 130629 w 862149"/>
              <a:gd name="connsiteY61" fmla="*/ 1402080 h 2403856"/>
              <a:gd name="connsiteX62" fmla="*/ 121920 w 862149"/>
              <a:gd name="connsiteY62" fmla="*/ 1375955 h 2403856"/>
              <a:gd name="connsiteX63" fmla="*/ 130629 w 862149"/>
              <a:gd name="connsiteY63" fmla="*/ 1306286 h 2403856"/>
              <a:gd name="connsiteX64" fmla="*/ 156754 w 862149"/>
              <a:gd name="connsiteY64" fmla="*/ 1297578 h 2403856"/>
              <a:gd name="connsiteX65" fmla="*/ 235131 w 862149"/>
              <a:gd name="connsiteY65" fmla="*/ 1306286 h 2403856"/>
              <a:gd name="connsiteX66" fmla="*/ 243840 w 862149"/>
              <a:gd name="connsiteY66" fmla="*/ 1332412 h 2403856"/>
              <a:gd name="connsiteX67" fmla="*/ 261257 w 862149"/>
              <a:gd name="connsiteY67" fmla="*/ 1375955 h 2403856"/>
              <a:gd name="connsiteX68" fmla="*/ 330926 w 862149"/>
              <a:gd name="connsiteY68" fmla="*/ 1384663 h 2403856"/>
              <a:gd name="connsiteX69" fmla="*/ 348343 w 862149"/>
              <a:gd name="connsiteY69" fmla="*/ 1436915 h 2403856"/>
              <a:gd name="connsiteX70" fmla="*/ 339634 w 862149"/>
              <a:gd name="connsiteY70" fmla="*/ 1532709 h 2403856"/>
              <a:gd name="connsiteX71" fmla="*/ 391886 w 862149"/>
              <a:gd name="connsiteY71" fmla="*/ 1567543 h 2403856"/>
              <a:gd name="connsiteX72" fmla="*/ 400594 w 862149"/>
              <a:gd name="connsiteY72" fmla="*/ 1593669 h 2403856"/>
              <a:gd name="connsiteX73" fmla="*/ 391886 w 862149"/>
              <a:gd name="connsiteY73" fmla="*/ 1628503 h 2403856"/>
              <a:gd name="connsiteX74" fmla="*/ 365760 w 862149"/>
              <a:gd name="connsiteY74" fmla="*/ 1645920 h 2403856"/>
              <a:gd name="connsiteX75" fmla="*/ 339634 w 862149"/>
              <a:gd name="connsiteY75" fmla="*/ 1724298 h 2403856"/>
              <a:gd name="connsiteX76" fmla="*/ 313509 w 862149"/>
              <a:gd name="connsiteY76" fmla="*/ 1741715 h 2403856"/>
              <a:gd name="connsiteX77" fmla="*/ 296091 w 862149"/>
              <a:gd name="connsiteY77" fmla="*/ 1776549 h 2403856"/>
              <a:gd name="connsiteX78" fmla="*/ 287383 w 862149"/>
              <a:gd name="connsiteY78" fmla="*/ 1811383 h 2403856"/>
              <a:gd name="connsiteX79" fmla="*/ 269966 w 862149"/>
              <a:gd name="connsiteY79" fmla="*/ 1863635 h 2403856"/>
              <a:gd name="connsiteX80" fmla="*/ 261257 w 862149"/>
              <a:gd name="connsiteY80" fmla="*/ 1889760 h 2403856"/>
              <a:gd name="connsiteX81" fmla="*/ 269966 w 862149"/>
              <a:gd name="connsiteY81" fmla="*/ 1924595 h 2403856"/>
              <a:gd name="connsiteX82" fmla="*/ 339634 w 862149"/>
              <a:gd name="connsiteY82" fmla="*/ 2046515 h 2403856"/>
              <a:gd name="connsiteX83" fmla="*/ 357051 w 862149"/>
              <a:gd name="connsiteY83" fmla="*/ 2072640 h 2403856"/>
              <a:gd name="connsiteX84" fmla="*/ 400594 w 862149"/>
              <a:gd name="connsiteY84" fmla="*/ 2116183 h 2403856"/>
              <a:gd name="connsiteX85" fmla="*/ 435429 w 862149"/>
              <a:gd name="connsiteY85" fmla="*/ 2168435 h 2403856"/>
              <a:gd name="connsiteX86" fmla="*/ 470263 w 862149"/>
              <a:gd name="connsiteY86" fmla="*/ 2211978 h 2403856"/>
              <a:gd name="connsiteX87" fmla="*/ 505097 w 862149"/>
              <a:gd name="connsiteY87" fmla="*/ 2238103 h 2403856"/>
              <a:gd name="connsiteX88" fmla="*/ 531223 w 862149"/>
              <a:gd name="connsiteY88" fmla="*/ 2255520 h 2403856"/>
              <a:gd name="connsiteX89" fmla="*/ 574766 w 862149"/>
              <a:gd name="connsiteY89" fmla="*/ 2290355 h 2403856"/>
              <a:gd name="connsiteX90" fmla="*/ 661851 w 862149"/>
              <a:gd name="connsiteY90" fmla="*/ 2307772 h 2403856"/>
              <a:gd name="connsiteX91" fmla="*/ 687977 w 862149"/>
              <a:gd name="connsiteY91" fmla="*/ 2316480 h 2403856"/>
              <a:gd name="connsiteX92" fmla="*/ 714103 w 862149"/>
              <a:gd name="connsiteY92" fmla="*/ 2333898 h 2403856"/>
              <a:gd name="connsiteX93" fmla="*/ 740229 w 862149"/>
              <a:gd name="connsiteY93" fmla="*/ 2342606 h 2403856"/>
              <a:gd name="connsiteX94" fmla="*/ 792480 w 862149"/>
              <a:gd name="connsiteY94" fmla="*/ 2377440 h 2403856"/>
              <a:gd name="connsiteX95" fmla="*/ 809897 w 862149"/>
              <a:gd name="connsiteY95" fmla="*/ 2394858 h 2403856"/>
              <a:gd name="connsiteX96" fmla="*/ 862149 w 862149"/>
              <a:gd name="connsiteY96" fmla="*/ 2403566 h 2403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862149" h="2403856">
                <a:moveTo>
                  <a:pt x="400594" y="0"/>
                </a:moveTo>
                <a:cubicBezTo>
                  <a:pt x="467556" y="95660"/>
                  <a:pt x="432071" y="67431"/>
                  <a:pt x="487680" y="104503"/>
                </a:cubicBezTo>
                <a:cubicBezTo>
                  <a:pt x="493486" y="113212"/>
                  <a:pt x="497696" y="123228"/>
                  <a:pt x="505097" y="130629"/>
                </a:cubicBezTo>
                <a:cubicBezTo>
                  <a:pt x="512498" y="138030"/>
                  <a:pt x="525676" y="139170"/>
                  <a:pt x="531223" y="148046"/>
                </a:cubicBezTo>
                <a:cubicBezTo>
                  <a:pt x="540953" y="163615"/>
                  <a:pt x="538456" y="185022"/>
                  <a:pt x="548640" y="200298"/>
                </a:cubicBezTo>
                <a:cubicBezTo>
                  <a:pt x="576242" y="241700"/>
                  <a:pt x="562746" y="216492"/>
                  <a:pt x="583474" y="278675"/>
                </a:cubicBezTo>
                <a:lnTo>
                  <a:pt x="600891" y="330926"/>
                </a:lnTo>
                <a:lnTo>
                  <a:pt x="609600" y="357052"/>
                </a:lnTo>
                <a:cubicBezTo>
                  <a:pt x="608425" y="377026"/>
                  <a:pt x="613325" y="512572"/>
                  <a:pt x="583474" y="557349"/>
                </a:cubicBezTo>
                <a:lnTo>
                  <a:pt x="566057" y="583475"/>
                </a:lnTo>
                <a:cubicBezTo>
                  <a:pt x="544169" y="649143"/>
                  <a:pt x="573696" y="568196"/>
                  <a:pt x="539931" y="635726"/>
                </a:cubicBezTo>
                <a:cubicBezTo>
                  <a:pt x="518028" y="679532"/>
                  <a:pt x="551311" y="659181"/>
                  <a:pt x="496389" y="714103"/>
                </a:cubicBezTo>
                <a:cubicBezTo>
                  <a:pt x="484777" y="725715"/>
                  <a:pt x="475217" y="739829"/>
                  <a:pt x="461554" y="748938"/>
                </a:cubicBezTo>
                <a:cubicBezTo>
                  <a:pt x="452846" y="754744"/>
                  <a:pt x="443602" y="759817"/>
                  <a:pt x="435429" y="766355"/>
                </a:cubicBezTo>
                <a:cubicBezTo>
                  <a:pt x="429018" y="771484"/>
                  <a:pt x="424580" y="778846"/>
                  <a:pt x="418011" y="783772"/>
                </a:cubicBezTo>
                <a:cubicBezTo>
                  <a:pt x="401265" y="796331"/>
                  <a:pt x="383177" y="806995"/>
                  <a:pt x="365760" y="818606"/>
                </a:cubicBezTo>
                <a:cubicBezTo>
                  <a:pt x="324359" y="846207"/>
                  <a:pt x="349562" y="832713"/>
                  <a:pt x="287383" y="853440"/>
                </a:cubicBezTo>
                <a:lnTo>
                  <a:pt x="261257" y="862149"/>
                </a:lnTo>
                <a:lnTo>
                  <a:pt x="235131" y="870858"/>
                </a:lnTo>
                <a:cubicBezTo>
                  <a:pt x="226423" y="867955"/>
                  <a:pt x="217714" y="859246"/>
                  <a:pt x="209006" y="862149"/>
                </a:cubicBezTo>
                <a:cubicBezTo>
                  <a:pt x="196722" y="866244"/>
                  <a:pt x="171660" y="903039"/>
                  <a:pt x="165463" y="914400"/>
                </a:cubicBezTo>
                <a:cubicBezTo>
                  <a:pt x="99165" y="1035947"/>
                  <a:pt x="162851" y="935735"/>
                  <a:pt x="95794" y="1036320"/>
                </a:cubicBezTo>
                <a:lnTo>
                  <a:pt x="60960" y="1088572"/>
                </a:lnTo>
                <a:cubicBezTo>
                  <a:pt x="55154" y="1097281"/>
                  <a:pt x="46853" y="1104769"/>
                  <a:pt x="43543" y="1114698"/>
                </a:cubicBezTo>
                <a:lnTo>
                  <a:pt x="17417" y="1193075"/>
                </a:lnTo>
                <a:lnTo>
                  <a:pt x="8709" y="1219200"/>
                </a:lnTo>
                <a:lnTo>
                  <a:pt x="0" y="1245326"/>
                </a:lnTo>
                <a:cubicBezTo>
                  <a:pt x="3513" y="1269916"/>
                  <a:pt x="-4966" y="1318728"/>
                  <a:pt x="34834" y="1323703"/>
                </a:cubicBezTo>
                <a:cubicBezTo>
                  <a:pt x="49521" y="1325539"/>
                  <a:pt x="63863" y="1317898"/>
                  <a:pt x="78377" y="1314995"/>
                </a:cubicBezTo>
                <a:cubicBezTo>
                  <a:pt x="69668" y="1306286"/>
                  <a:pt x="64567" y="1288869"/>
                  <a:pt x="52251" y="1288869"/>
                </a:cubicBezTo>
                <a:cubicBezTo>
                  <a:pt x="41785" y="1288869"/>
                  <a:pt x="38144" y="1305066"/>
                  <a:pt x="34834" y="1314995"/>
                </a:cubicBezTo>
                <a:cubicBezTo>
                  <a:pt x="29250" y="1331746"/>
                  <a:pt x="29029" y="1349829"/>
                  <a:pt x="26126" y="1367246"/>
                </a:cubicBezTo>
                <a:cubicBezTo>
                  <a:pt x="29335" y="1392921"/>
                  <a:pt x="18401" y="1448252"/>
                  <a:pt x="60960" y="1454332"/>
                </a:cubicBezTo>
                <a:cubicBezTo>
                  <a:pt x="72808" y="1456025"/>
                  <a:pt x="83825" y="1445623"/>
                  <a:pt x="95794" y="1445623"/>
                </a:cubicBezTo>
                <a:cubicBezTo>
                  <a:pt x="104973" y="1445623"/>
                  <a:pt x="78377" y="1451429"/>
                  <a:pt x="69669" y="1454332"/>
                </a:cubicBezTo>
                <a:cubicBezTo>
                  <a:pt x="63863" y="1463041"/>
                  <a:pt x="56932" y="1471096"/>
                  <a:pt x="52251" y="1480458"/>
                </a:cubicBezTo>
                <a:cubicBezTo>
                  <a:pt x="34376" y="1516207"/>
                  <a:pt x="44977" y="1541313"/>
                  <a:pt x="52251" y="1584960"/>
                </a:cubicBezTo>
                <a:cubicBezTo>
                  <a:pt x="53760" y="1594015"/>
                  <a:pt x="55225" y="1603918"/>
                  <a:pt x="60960" y="1611086"/>
                </a:cubicBezTo>
                <a:cubicBezTo>
                  <a:pt x="67498" y="1619259"/>
                  <a:pt x="78377" y="1622697"/>
                  <a:pt x="87086" y="1628503"/>
                </a:cubicBezTo>
                <a:cubicBezTo>
                  <a:pt x="92892" y="1637212"/>
                  <a:pt x="97102" y="1647228"/>
                  <a:pt x="104503" y="1654629"/>
                </a:cubicBezTo>
                <a:cubicBezTo>
                  <a:pt x="121384" y="1671510"/>
                  <a:pt x="135507" y="1673672"/>
                  <a:pt x="156754" y="1680755"/>
                </a:cubicBezTo>
                <a:cubicBezTo>
                  <a:pt x="169838" y="1676393"/>
                  <a:pt x="241696" y="1661998"/>
                  <a:pt x="174171" y="1619795"/>
                </a:cubicBezTo>
                <a:cubicBezTo>
                  <a:pt x="156765" y="1608916"/>
                  <a:pt x="133531" y="1625600"/>
                  <a:pt x="113211" y="1628503"/>
                </a:cubicBezTo>
                <a:cubicBezTo>
                  <a:pt x="98907" y="1671417"/>
                  <a:pt x="95711" y="1668841"/>
                  <a:pt x="113211" y="1733006"/>
                </a:cubicBezTo>
                <a:cubicBezTo>
                  <a:pt x="115371" y="1740927"/>
                  <a:pt x="124823" y="1744617"/>
                  <a:pt x="130629" y="1750423"/>
                </a:cubicBezTo>
                <a:cubicBezTo>
                  <a:pt x="151552" y="1813195"/>
                  <a:pt x="130990" y="1809116"/>
                  <a:pt x="191589" y="1793966"/>
                </a:cubicBezTo>
                <a:cubicBezTo>
                  <a:pt x="200494" y="1791740"/>
                  <a:pt x="209006" y="1788161"/>
                  <a:pt x="217714" y="1785258"/>
                </a:cubicBezTo>
                <a:cubicBezTo>
                  <a:pt x="259040" y="1743932"/>
                  <a:pt x="247356" y="1766002"/>
                  <a:pt x="261257" y="1724298"/>
                </a:cubicBezTo>
                <a:cubicBezTo>
                  <a:pt x="253895" y="1687485"/>
                  <a:pt x="261376" y="1683022"/>
                  <a:pt x="235131" y="1663338"/>
                </a:cubicBezTo>
                <a:cubicBezTo>
                  <a:pt x="218385" y="1650778"/>
                  <a:pt x="182880" y="1628503"/>
                  <a:pt x="182880" y="1628503"/>
                </a:cubicBezTo>
                <a:cubicBezTo>
                  <a:pt x="178414" y="1615105"/>
                  <a:pt x="164122" y="1589650"/>
                  <a:pt x="182880" y="1576252"/>
                </a:cubicBezTo>
                <a:cubicBezTo>
                  <a:pt x="197819" y="1565581"/>
                  <a:pt x="235131" y="1558835"/>
                  <a:pt x="235131" y="1558835"/>
                </a:cubicBezTo>
                <a:cubicBezTo>
                  <a:pt x="240937" y="1564641"/>
                  <a:pt x="250939" y="1568201"/>
                  <a:pt x="252549" y="1576252"/>
                </a:cubicBezTo>
                <a:cubicBezTo>
                  <a:pt x="255323" y="1590119"/>
                  <a:pt x="232067" y="1620037"/>
                  <a:pt x="226423" y="1628503"/>
                </a:cubicBezTo>
                <a:cubicBezTo>
                  <a:pt x="211909" y="1625600"/>
                  <a:pt x="196119" y="1626414"/>
                  <a:pt x="182880" y="1619795"/>
                </a:cubicBezTo>
                <a:cubicBezTo>
                  <a:pt x="171864" y="1614287"/>
                  <a:pt x="162735" y="1604435"/>
                  <a:pt x="156754" y="1593669"/>
                </a:cubicBezTo>
                <a:cubicBezTo>
                  <a:pt x="147115" y="1576319"/>
                  <a:pt x="136251" y="1529073"/>
                  <a:pt x="130629" y="1506583"/>
                </a:cubicBezTo>
                <a:cubicBezTo>
                  <a:pt x="135089" y="1484279"/>
                  <a:pt x="134414" y="1445786"/>
                  <a:pt x="165463" y="1436915"/>
                </a:cubicBezTo>
                <a:cubicBezTo>
                  <a:pt x="176971" y="1433627"/>
                  <a:pt x="188686" y="1442720"/>
                  <a:pt x="200297" y="1445623"/>
                </a:cubicBezTo>
                <a:cubicBezTo>
                  <a:pt x="203200" y="1454332"/>
                  <a:pt x="212415" y="1463226"/>
                  <a:pt x="209006" y="1471749"/>
                </a:cubicBezTo>
                <a:cubicBezTo>
                  <a:pt x="197090" y="1501540"/>
                  <a:pt x="173648" y="1486089"/>
                  <a:pt x="156754" y="1480458"/>
                </a:cubicBezTo>
                <a:lnTo>
                  <a:pt x="130629" y="1402080"/>
                </a:lnTo>
                <a:lnTo>
                  <a:pt x="121920" y="1375955"/>
                </a:lnTo>
                <a:cubicBezTo>
                  <a:pt x="124823" y="1352732"/>
                  <a:pt x="121124" y="1327673"/>
                  <a:pt x="130629" y="1306286"/>
                </a:cubicBezTo>
                <a:cubicBezTo>
                  <a:pt x="134357" y="1297898"/>
                  <a:pt x="147575" y="1297578"/>
                  <a:pt x="156754" y="1297578"/>
                </a:cubicBezTo>
                <a:cubicBezTo>
                  <a:pt x="183040" y="1297578"/>
                  <a:pt x="209005" y="1303383"/>
                  <a:pt x="235131" y="1306286"/>
                </a:cubicBezTo>
                <a:cubicBezTo>
                  <a:pt x="238034" y="1314995"/>
                  <a:pt x="243840" y="1323232"/>
                  <a:pt x="243840" y="1332412"/>
                </a:cubicBezTo>
                <a:cubicBezTo>
                  <a:pt x="243840" y="1396941"/>
                  <a:pt x="212856" y="1408221"/>
                  <a:pt x="261257" y="1375955"/>
                </a:cubicBezTo>
                <a:cubicBezTo>
                  <a:pt x="284480" y="1378858"/>
                  <a:pt x="311753" y="1371242"/>
                  <a:pt x="330926" y="1384663"/>
                </a:cubicBezTo>
                <a:cubicBezTo>
                  <a:pt x="345967" y="1395191"/>
                  <a:pt x="348343" y="1436915"/>
                  <a:pt x="348343" y="1436915"/>
                </a:cubicBezTo>
                <a:lnTo>
                  <a:pt x="339634" y="1532709"/>
                </a:lnTo>
                <a:cubicBezTo>
                  <a:pt x="367023" y="1541839"/>
                  <a:pt x="373249" y="1539587"/>
                  <a:pt x="391886" y="1567543"/>
                </a:cubicBezTo>
                <a:cubicBezTo>
                  <a:pt x="396978" y="1575181"/>
                  <a:pt x="397691" y="1584960"/>
                  <a:pt x="400594" y="1593669"/>
                </a:cubicBezTo>
                <a:cubicBezTo>
                  <a:pt x="397691" y="1605280"/>
                  <a:pt x="402035" y="1622160"/>
                  <a:pt x="391886" y="1628503"/>
                </a:cubicBezTo>
                <a:cubicBezTo>
                  <a:pt x="359197" y="1648934"/>
                  <a:pt x="287619" y="1626386"/>
                  <a:pt x="365760" y="1645920"/>
                </a:cubicBezTo>
                <a:cubicBezTo>
                  <a:pt x="359921" y="1680951"/>
                  <a:pt x="364124" y="1699807"/>
                  <a:pt x="339634" y="1724298"/>
                </a:cubicBezTo>
                <a:cubicBezTo>
                  <a:pt x="332233" y="1731699"/>
                  <a:pt x="322217" y="1735909"/>
                  <a:pt x="313509" y="1741715"/>
                </a:cubicBezTo>
                <a:cubicBezTo>
                  <a:pt x="307703" y="1753326"/>
                  <a:pt x="300649" y="1764394"/>
                  <a:pt x="296091" y="1776549"/>
                </a:cubicBezTo>
                <a:cubicBezTo>
                  <a:pt x="291888" y="1787756"/>
                  <a:pt x="290822" y="1799919"/>
                  <a:pt x="287383" y="1811383"/>
                </a:cubicBezTo>
                <a:cubicBezTo>
                  <a:pt x="282108" y="1828968"/>
                  <a:pt x="275772" y="1846218"/>
                  <a:pt x="269966" y="1863635"/>
                </a:cubicBezTo>
                <a:lnTo>
                  <a:pt x="261257" y="1889760"/>
                </a:lnTo>
                <a:cubicBezTo>
                  <a:pt x="264160" y="1901372"/>
                  <a:pt x="265363" y="1913547"/>
                  <a:pt x="269966" y="1924595"/>
                </a:cubicBezTo>
                <a:cubicBezTo>
                  <a:pt x="294518" y="1983519"/>
                  <a:pt x="306236" y="1996417"/>
                  <a:pt x="339634" y="2046515"/>
                </a:cubicBezTo>
                <a:cubicBezTo>
                  <a:pt x="345440" y="2055223"/>
                  <a:pt x="349650" y="2065239"/>
                  <a:pt x="357051" y="2072640"/>
                </a:cubicBezTo>
                <a:lnTo>
                  <a:pt x="400594" y="2116183"/>
                </a:lnTo>
                <a:cubicBezTo>
                  <a:pt x="435700" y="2186396"/>
                  <a:pt x="399966" y="2124108"/>
                  <a:pt x="435429" y="2168435"/>
                </a:cubicBezTo>
                <a:cubicBezTo>
                  <a:pt x="457927" y="2196556"/>
                  <a:pt x="445032" y="2190952"/>
                  <a:pt x="470263" y="2211978"/>
                </a:cubicBezTo>
                <a:cubicBezTo>
                  <a:pt x="481413" y="2221270"/>
                  <a:pt x="493286" y="2229667"/>
                  <a:pt x="505097" y="2238103"/>
                </a:cubicBezTo>
                <a:cubicBezTo>
                  <a:pt x="513614" y="2244186"/>
                  <a:pt x="523050" y="2248982"/>
                  <a:pt x="531223" y="2255520"/>
                </a:cubicBezTo>
                <a:cubicBezTo>
                  <a:pt x="552834" y="2272809"/>
                  <a:pt x="545896" y="2277983"/>
                  <a:pt x="574766" y="2290355"/>
                </a:cubicBezTo>
                <a:cubicBezTo>
                  <a:pt x="593446" y="2298361"/>
                  <a:pt x="646897" y="2304449"/>
                  <a:pt x="661851" y="2307772"/>
                </a:cubicBezTo>
                <a:cubicBezTo>
                  <a:pt x="670812" y="2309763"/>
                  <a:pt x="679268" y="2313577"/>
                  <a:pt x="687977" y="2316480"/>
                </a:cubicBezTo>
                <a:cubicBezTo>
                  <a:pt x="696686" y="2322286"/>
                  <a:pt x="704741" y="2329217"/>
                  <a:pt x="714103" y="2333898"/>
                </a:cubicBezTo>
                <a:cubicBezTo>
                  <a:pt x="722314" y="2338003"/>
                  <a:pt x="732204" y="2338148"/>
                  <a:pt x="740229" y="2342606"/>
                </a:cubicBezTo>
                <a:cubicBezTo>
                  <a:pt x="758527" y="2352772"/>
                  <a:pt x="777679" y="2362638"/>
                  <a:pt x="792480" y="2377440"/>
                </a:cubicBezTo>
                <a:cubicBezTo>
                  <a:pt x="798286" y="2383246"/>
                  <a:pt x="802856" y="2390634"/>
                  <a:pt x="809897" y="2394858"/>
                </a:cubicBezTo>
                <a:cubicBezTo>
                  <a:pt x="829000" y="2406320"/>
                  <a:pt x="841344" y="2403566"/>
                  <a:pt x="862149" y="2403566"/>
                </a:cubicBezTo>
              </a:path>
            </a:pathLst>
          </a:custGeom>
          <a:noFill/>
          <a:ln w="38100">
            <a:solidFill>
              <a:srgbClr val="0432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a:p>
        </p:txBody>
      </p:sp>
      <p:cxnSp>
        <p:nvCxnSpPr>
          <p:cNvPr id="7" name="Straight Arrow Connector 6">
            <a:extLst>
              <a:ext uri="{FF2B5EF4-FFF2-40B4-BE49-F238E27FC236}">
                <a16:creationId xmlns:a16="http://schemas.microsoft.com/office/drawing/2014/main" id="{EFB68395-668C-AFBA-56F3-64B6567931D2}"/>
              </a:ext>
            </a:extLst>
          </p:cNvPr>
          <p:cNvCxnSpPr>
            <a:cxnSpLocks/>
            <a:stCxn id="4" idx="86"/>
            <a:endCxn id="6" idx="0"/>
          </p:cNvCxnSpPr>
          <p:nvPr/>
        </p:nvCxnSpPr>
        <p:spPr>
          <a:xfrm flipV="1">
            <a:off x="2684417" y="1426560"/>
            <a:ext cx="687977" cy="12951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083D8414-2971-0EAD-6E1B-CB4CBFC49B85}"/>
              </a:ext>
            </a:extLst>
          </p:cNvPr>
          <p:cNvCxnSpPr>
            <a:cxnSpLocks/>
            <a:stCxn id="4" idx="87"/>
            <a:endCxn id="6" idx="16"/>
          </p:cNvCxnSpPr>
          <p:nvPr/>
        </p:nvCxnSpPr>
        <p:spPr>
          <a:xfrm flipV="1">
            <a:off x="2710543" y="2280000"/>
            <a:ext cx="548640" cy="45912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8964B5B3-8FC0-A188-45F5-2EE824E72292}"/>
              </a:ext>
            </a:extLst>
          </p:cNvPr>
          <p:cNvCxnSpPr>
            <a:cxnSpLocks/>
            <a:stCxn id="4" idx="87"/>
          </p:cNvCxnSpPr>
          <p:nvPr/>
        </p:nvCxnSpPr>
        <p:spPr>
          <a:xfrm flipV="1">
            <a:off x="2710543" y="1578960"/>
            <a:ext cx="814251" cy="116016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AF5D7388-23F7-F7EC-1572-FE995CC1CF80}"/>
              </a:ext>
            </a:extLst>
          </p:cNvPr>
          <p:cNvCxnSpPr>
            <a:cxnSpLocks/>
            <a:stCxn id="4" idx="86"/>
            <a:endCxn id="6" idx="30"/>
          </p:cNvCxnSpPr>
          <p:nvPr/>
        </p:nvCxnSpPr>
        <p:spPr>
          <a:xfrm>
            <a:off x="2684417" y="2721706"/>
            <a:ext cx="322217" cy="1984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11E6CD7A-AE6B-F826-CE16-8020ADF0FA8D}"/>
              </a:ext>
            </a:extLst>
          </p:cNvPr>
          <p:cNvCxnSpPr>
            <a:cxnSpLocks/>
            <a:stCxn id="4" idx="87"/>
            <a:endCxn id="6" idx="69"/>
          </p:cNvCxnSpPr>
          <p:nvPr/>
        </p:nvCxnSpPr>
        <p:spPr>
          <a:xfrm>
            <a:off x="2710543" y="2739123"/>
            <a:ext cx="609600" cy="12435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40E797A1-D6D9-E55F-3046-22B42A249A85}"/>
              </a:ext>
            </a:extLst>
          </p:cNvPr>
          <p:cNvCxnSpPr>
            <a:cxnSpLocks/>
            <a:stCxn id="4" idx="87"/>
            <a:endCxn id="6" idx="74"/>
          </p:cNvCxnSpPr>
          <p:nvPr/>
        </p:nvCxnSpPr>
        <p:spPr>
          <a:xfrm>
            <a:off x="2710543" y="2739123"/>
            <a:ext cx="627017" cy="33335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6" name="Straight Arrow Connector 35">
            <a:extLst>
              <a:ext uri="{FF2B5EF4-FFF2-40B4-BE49-F238E27FC236}">
                <a16:creationId xmlns:a16="http://schemas.microsoft.com/office/drawing/2014/main" id="{0C64688F-39BA-6882-7F06-9947DC4FE9B8}"/>
              </a:ext>
            </a:extLst>
          </p:cNvPr>
          <p:cNvCxnSpPr>
            <a:cxnSpLocks/>
            <a:stCxn id="4" idx="86"/>
            <a:endCxn id="6" idx="81"/>
          </p:cNvCxnSpPr>
          <p:nvPr/>
        </p:nvCxnSpPr>
        <p:spPr>
          <a:xfrm>
            <a:off x="2684417" y="2721706"/>
            <a:ext cx="557349" cy="62944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0" name="Straight Arrow Connector 39">
            <a:extLst>
              <a:ext uri="{FF2B5EF4-FFF2-40B4-BE49-F238E27FC236}">
                <a16:creationId xmlns:a16="http://schemas.microsoft.com/office/drawing/2014/main" id="{8E3B2967-63BE-2AB3-ADF6-2FBFB7240BDD}"/>
              </a:ext>
            </a:extLst>
          </p:cNvPr>
          <p:cNvCxnSpPr>
            <a:cxnSpLocks/>
            <a:stCxn id="4" idx="86"/>
            <a:endCxn id="6" idx="93"/>
          </p:cNvCxnSpPr>
          <p:nvPr/>
        </p:nvCxnSpPr>
        <p:spPr>
          <a:xfrm>
            <a:off x="2684417" y="2721706"/>
            <a:ext cx="1027612" cy="104746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D260D3A5-5B47-4667-BB5B-43BA01B7D887}"/>
              </a:ext>
            </a:extLst>
          </p:cNvPr>
          <p:cNvSpPr txBox="1"/>
          <p:nvPr/>
        </p:nvSpPr>
        <p:spPr>
          <a:xfrm>
            <a:off x="228600" y="4705350"/>
            <a:ext cx="2076209" cy="369332"/>
          </a:xfrm>
          <a:prstGeom prst="rect">
            <a:avLst/>
          </a:prstGeom>
          <a:noFill/>
        </p:spPr>
        <p:txBody>
          <a:bodyPr wrap="none" rtlCol="0">
            <a:spAutoFit/>
          </a:bodyPr>
          <a:lstStyle/>
          <a:p>
            <a:r>
              <a:rPr lang="en-US" sz="1800" dirty="0"/>
              <a:t>ipTM(res 1) = 0.15</a:t>
            </a:r>
          </a:p>
        </p:txBody>
      </p:sp>
      <p:sp>
        <p:nvSpPr>
          <p:cNvPr id="10" name="TextBox 9">
            <a:extLst>
              <a:ext uri="{FF2B5EF4-FFF2-40B4-BE49-F238E27FC236}">
                <a16:creationId xmlns:a16="http://schemas.microsoft.com/office/drawing/2014/main" id="{D123F9FA-6A34-522E-5B23-667BEDEDB4C5}"/>
              </a:ext>
            </a:extLst>
          </p:cNvPr>
          <p:cNvSpPr txBox="1"/>
          <p:nvPr/>
        </p:nvSpPr>
        <p:spPr>
          <a:xfrm>
            <a:off x="401452" y="437070"/>
            <a:ext cx="312906" cy="369332"/>
          </a:xfrm>
          <a:prstGeom prst="rect">
            <a:avLst/>
          </a:prstGeom>
          <a:noFill/>
        </p:spPr>
        <p:txBody>
          <a:bodyPr wrap="none" rtlCol="0">
            <a:spAutoFit/>
          </a:bodyPr>
          <a:lstStyle/>
          <a:p>
            <a:r>
              <a:rPr lang="en-US" sz="1800" dirty="0"/>
              <a:t>1</a:t>
            </a:r>
          </a:p>
        </p:txBody>
      </p:sp>
      <p:sp>
        <p:nvSpPr>
          <p:cNvPr id="12" name="TextBox 11">
            <a:extLst>
              <a:ext uri="{FF2B5EF4-FFF2-40B4-BE49-F238E27FC236}">
                <a16:creationId xmlns:a16="http://schemas.microsoft.com/office/drawing/2014/main" id="{C4012820-D6E3-9CEE-44C2-E645FAC11985}"/>
              </a:ext>
            </a:extLst>
          </p:cNvPr>
          <p:cNvSpPr txBox="1"/>
          <p:nvPr/>
        </p:nvSpPr>
        <p:spPr>
          <a:xfrm>
            <a:off x="762000" y="4189377"/>
            <a:ext cx="569387" cy="369332"/>
          </a:xfrm>
          <a:prstGeom prst="rect">
            <a:avLst/>
          </a:prstGeom>
          <a:noFill/>
        </p:spPr>
        <p:txBody>
          <a:bodyPr wrap="none" rtlCol="0">
            <a:spAutoFit/>
          </a:bodyPr>
          <a:lstStyle/>
          <a:p>
            <a:r>
              <a:rPr lang="en-US" sz="1800" dirty="0"/>
              <a:t>500</a:t>
            </a:r>
          </a:p>
        </p:txBody>
      </p:sp>
      <p:sp>
        <p:nvSpPr>
          <p:cNvPr id="15" name="TextBox 14">
            <a:extLst>
              <a:ext uri="{FF2B5EF4-FFF2-40B4-BE49-F238E27FC236}">
                <a16:creationId xmlns:a16="http://schemas.microsoft.com/office/drawing/2014/main" id="{02B4486A-24A9-5717-A348-3E8656BB8CF8}"/>
              </a:ext>
            </a:extLst>
          </p:cNvPr>
          <p:cNvSpPr txBox="1"/>
          <p:nvPr/>
        </p:nvSpPr>
        <p:spPr>
          <a:xfrm>
            <a:off x="2859379" y="4239529"/>
            <a:ext cx="569387" cy="369332"/>
          </a:xfrm>
          <a:prstGeom prst="rect">
            <a:avLst/>
          </a:prstGeom>
          <a:noFill/>
        </p:spPr>
        <p:txBody>
          <a:bodyPr wrap="none" rtlCol="0">
            <a:spAutoFit/>
          </a:bodyPr>
          <a:lstStyle/>
          <a:p>
            <a:r>
              <a:rPr lang="en-US" sz="1800" dirty="0"/>
              <a:t>500</a:t>
            </a:r>
          </a:p>
        </p:txBody>
      </p:sp>
      <p:sp>
        <p:nvSpPr>
          <p:cNvPr id="16" name="TextBox 15">
            <a:extLst>
              <a:ext uri="{FF2B5EF4-FFF2-40B4-BE49-F238E27FC236}">
                <a16:creationId xmlns:a16="http://schemas.microsoft.com/office/drawing/2014/main" id="{D4CD1591-9FFE-E1E5-7DEF-404040A3933B}"/>
              </a:ext>
            </a:extLst>
          </p:cNvPr>
          <p:cNvSpPr txBox="1"/>
          <p:nvPr/>
        </p:nvSpPr>
        <p:spPr>
          <a:xfrm>
            <a:off x="1186567" y="1055164"/>
            <a:ext cx="312906" cy="369332"/>
          </a:xfrm>
          <a:prstGeom prst="rect">
            <a:avLst/>
          </a:prstGeom>
          <a:noFill/>
        </p:spPr>
        <p:txBody>
          <a:bodyPr wrap="none" rtlCol="0">
            <a:spAutoFit/>
          </a:bodyPr>
          <a:lstStyle/>
          <a:p>
            <a:r>
              <a:rPr lang="en-US" sz="1800" dirty="0"/>
              <a:t>1</a:t>
            </a:r>
          </a:p>
        </p:txBody>
      </p:sp>
      <p:sp>
        <p:nvSpPr>
          <p:cNvPr id="18" name="TextBox 17">
            <a:extLst>
              <a:ext uri="{FF2B5EF4-FFF2-40B4-BE49-F238E27FC236}">
                <a16:creationId xmlns:a16="http://schemas.microsoft.com/office/drawing/2014/main" id="{D2758851-2A80-F741-63B2-6DB229029EE8}"/>
              </a:ext>
            </a:extLst>
          </p:cNvPr>
          <p:cNvSpPr txBox="1"/>
          <p:nvPr/>
        </p:nvSpPr>
        <p:spPr>
          <a:xfrm>
            <a:off x="1691663" y="3636667"/>
            <a:ext cx="569387" cy="369332"/>
          </a:xfrm>
          <a:prstGeom prst="rect">
            <a:avLst/>
          </a:prstGeom>
          <a:noFill/>
        </p:spPr>
        <p:txBody>
          <a:bodyPr wrap="none" rtlCol="0">
            <a:spAutoFit/>
          </a:bodyPr>
          <a:lstStyle/>
          <a:p>
            <a:r>
              <a:rPr lang="en-US" sz="1800" dirty="0"/>
              <a:t>300</a:t>
            </a:r>
          </a:p>
        </p:txBody>
      </p:sp>
      <p:sp>
        <p:nvSpPr>
          <p:cNvPr id="20" name="TextBox 19">
            <a:extLst>
              <a:ext uri="{FF2B5EF4-FFF2-40B4-BE49-F238E27FC236}">
                <a16:creationId xmlns:a16="http://schemas.microsoft.com/office/drawing/2014/main" id="{0DBB8266-552C-8506-2010-8D92BEB8DE3E}"/>
              </a:ext>
            </a:extLst>
          </p:cNvPr>
          <p:cNvSpPr txBox="1"/>
          <p:nvPr/>
        </p:nvSpPr>
        <p:spPr>
          <a:xfrm>
            <a:off x="3788144" y="3686385"/>
            <a:ext cx="569387" cy="369332"/>
          </a:xfrm>
          <a:prstGeom prst="rect">
            <a:avLst/>
          </a:prstGeom>
          <a:noFill/>
        </p:spPr>
        <p:txBody>
          <a:bodyPr wrap="none" rtlCol="0">
            <a:spAutoFit/>
          </a:bodyPr>
          <a:lstStyle/>
          <a:p>
            <a:r>
              <a:rPr lang="en-US" sz="1800" dirty="0"/>
              <a:t>300</a:t>
            </a:r>
          </a:p>
        </p:txBody>
      </p:sp>
      <p:sp>
        <p:nvSpPr>
          <p:cNvPr id="24" name="TextBox 23">
            <a:extLst>
              <a:ext uri="{FF2B5EF4-FFF2-40B4-BE49-F238E27FC236}">
                <a16:creationId xmlns:a16="http://schemas.microsoft.com/office/drawing/2014/main" id="{030958EA-D298-1C57-532E-670E5BFC6232}"/>
              </a:ext>
            </a:extLst>
          </p:cNvPr>
          <p:cNvSpPr txBox="1"/>
          <p:nvPr/>
        </p:nvSpPr>
        <p:spPr>
          <a:xfrm>
            <a:off x="2362200" y="514350"/>
            <a:ext cx="312906" cy="369332"/>
          </a:xfrm>
          <a:prstGeom prst="rect">
            <a:avLst/>
          </a:prstGeom>
          <a:noFill/>
        </p:spPr>
        <p:txBody>
          <a:bodyPr wrap="none" rtlCol="0">
            <a:spAutoFit/>
          </a:bodyPr>
          <a:lstStyle/>
          <a:p>
            <a:r>
              <a:rPr lang="en-US" sz="1800" dirty="0"/>
              <a:t>1</a:t>
            </a:r>
          </a:p>
        </p:txBody>
      </p:sp>
      <p:sp>
        <p:nvSpPr>
          <p:cNvPr id="25" name="TextBox 24">
            <a:extLst>
              <a:ext uri="{FF2B5EF4-FFF2-40B4-BE49-F238E27FC236}">
                <a16:creationId xmlns:a16="http://schemas.microsoft.com/office/drawing/2014/main" id="{DA2618B5-9C5F-6141-D083-A317A35B6BEC}"/>
              </a:ext>
            </a:extLst>
          </p:cNvPr>
          <p:cNvSpPr txBox="1"/>
          <p:nvPr/>
        </p:nvSpPr>
        <p:spPr>
          <a:xfrm>
            <a:off x="3147315" y="1132444"/>
            <a:ext cx="312906" cy="369332"/>
          </a:xfrm>
          <a:prstGeom prst="rect">
            <a:avLst/>
          </a:prstGeom>
          <a:noFill/>
        </p:spPr>
        <p:txBody>
          <a:bodyPr wrap="none" rtlCol="0">
            <a:spAutoFit/>
          </a:bodyPr>
          <a:lstStyle/>
          <a:p>
            <a:r>
              <a:rPr lang="en-US" sz="1800" dirty="0"/>
              <a:t>1</a:t>
            </a:r>
          </a:p>
        </p:txBody>
      </p:sp>
      <p:sp>
        <p:nvSpPr>
          <p:cNvPr id="28" name="TextBox 27">
            <a:extLst>
              <a:ext uri="{FF2B5EF4-FFF2-40B4-BE49-F238E27FC236}">
                <a16:creationId xmlns:a16="http://schemas.microsoft.com/office/drawing/2014/main" id="{12AFA529-205B-4A5F-1C47-29353CB03F48}"/>
              </a:ext>
            </a:extLst>
          </p:cNvPr>
          <p:cNvSpPr txBox="1"/>
          <p:nvPr/>
        </p:nvSpPr>
        <p:spPr>
          <a:xfrm>
            <a:off x="2457400" y="4694980"/>
            <a:ext cx="2332690" cy="369332"/>
          </a:xfrm>
          <a:prstGeom prst="rect">
            <a:avLst/>
          </a:prstGeom>
          <a:noFill/>
        </p:spPr>
        <p:txBody>
          <a:bodyPr wrap="none" rtlCol="0">
            <a:spAutoFit/>
          </a:bodyPr>
          <a:lstStyle/>
          <a:p>
            <a:r>
              <a:rPr lang="en-US" sz="1800" dirty="0"/>
              <a:t>ipTM(res 250) = 0.40</a:t>
            </a:r>
          </a:p>
        </p:txBody>
      </p:sp>
    </p:spTree>
    <p:extLst>
      <p:ext uri="{BB962C8B-B14F-4D97-AF65-F5344CB8AC3E}">
        <p14:creationId xmlns:p14="http://schemas.microsoft.com/office/powerpoint/2010/main" val="29189254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11001A-11DC-5054-D80C-2DC39DD41F11}"/>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8CC655E5-35CF-2537-0A0A-25CE919B1C41}"/>
              </a:ext>
            </a:extLst>
          </p:cNvPr>
          <p:cNvSpPr txBox="1"/>
          <p:nvPr/>
        </p:nvSpPr>
        <p:spPr>
          <a:xfrm>
            <a:off x="-98561" y="59024"/>
            <a:ext cx="9341121" cy="584775"/>
          </a:xfrm>
          <a:prstGeom prst="rect">
            <a:avLst/>
          </a:prstGeom>
          <a:noFill/>
        </p:spPr>
        <p:txBody>
          <a:bodyPr wrap="square" rtlCol="0">
            <a:spAutoFit/>
          </a:bodyPr>
          <a:lstStyle/>
          <a:p>
            <a:pPr algn="ctr"/>
            <a:r>
              <a:rPr lang="en-US" sz="1600" dirty="0">
                <a:solidFill>
                  <a:srgbClr val="0432FF"/>
                </a:solidFill>
              </a:rPr>
              <a:t>17. We developed ipSAE for protein-protein and domain-domain, domain-peptide interactions, which fixes problems in ipTM and works well for </a:t>
            </a:r>
            <a:r>
              <a:rPr lang="en-US" sz="1600" dirty="0" err="1">
                <a:solidFill>
                  <a:srgbClr val="0432FF"/>
                </a:solidFill>
              </a:rPr>
              <a:t>miniprotein</a:t>
            </a:r>
            <a:r>
              <a:rPr lang="en-US" sz="1600" dirty="0">
                <a:solidFill>
                  <a:srgbClr val="0432FF"/>
                </a:solidFill>
              </a:rPr>
              <a:t>-binder design.</a:t>
            </a:r>
          </a:p>
        </p:txBody>
      </p:sp>
      <p:sp>
        <p:nvSpPr>
          <p:cNvPr id="2" name="TextBox 1">
            <a:extLst>
              <a:ext uri="{FF2B5EF4-FFF2-40B4-BE49-F238E27FC236}">
                <a16:creationId xmlns:a16="http://schemas.microsoft.com/office/drawing/2014/main" id="{7C29C4D6-DD65-91C0-1EC0-0CE2F1CABFFF}"/>
              </a:ext>
            </a:extLst>
          </p:cNvPr>
          <p:cNvSpPr txBox="1"/>
          <p:nvPr/>
        </p:nvSpPr>
        <p:spPr>
          <a:xfrm>
            <a:off x="1470160" y="742950"/>
            <a:ext cx="5453096" cy="830997"/>
          </a:xfrm>
          <a:prstGeom prst="rect">
            <a:avLst/>
          </a:prstGeom>
          <a:noFill/>
        </p:spPr>
        <p:txBody>
          <a:bodyPr wrap="square" rtlCol="0">
            <a:spAutoFit/>
          </a:bodyPr>
          <a:lstStyle/>
          <a:p>
            <a:pPr marL="285750" indent="-285750">
              <a:buFont typeface="Arial" panose="020B0604020202020204" pitchFamily="34" charset="0"/>
              <a:buChar char="•"/>
            </a:pPr>
            <a:r>
              <a:rPr lang="en-US" sz="1200" dirty="0"/>
              <a:t>Large constructs with disorder and lots of domains </a:t>
            </a:r>
            <a:r>
              <a:rPr lang="en-US" sz="1200" dirty="0">
                <a:sym typeface="Wingdings" pitchFamily="2" charset="2"/>
              </a:rPr>
              <a:t> low ipTM</a:t>
            </a:r>
          </a:p>
          <a:p>
            <a:pPr marL="285750" indent="-285750">
              <a:buFont typeface="Arial" panose="020B0604020202020204" pitchFamily="34" charset="0"/>
              <a:buChar char="•"/>
            </a:pPr>
            <a:r>
              <a:rPr lang="en-US" sz="1200" dirty="0">
                <a:sym typeface="Wingdings" pitchFamily="2" charset="2"/>
              </a:rPr>
              <a:t>Identify interacting domains/segments in structure and in PAE plot</a:t>
            </a:r>
          </a:p>
          <a:p>
            <a:pPr marL="285750" indent="-285750">
              <a:buFont typeface="Arial" panose="020B0604020202020204" pitchFamily="34" charset="0"/>
              <a:buChar char="•"/>
            </a:pPr>
            <a:r>
              <a:rPr lang="en-US" sz="1200" dirty="0">
                <a:sym typeface="Wingdings" pitchFamily="2" charset="2"/>
              </a:rPr>
              <a:t>Make new constructs based on structure/PAE and run AF  high ipTM</a:t>
            </a:r>
          </a:p>
          <a:p>
            <a:pPr marL="285750" indent="-285750">
              <a:buFont typeface="Arial" panose="020B0604020202020204" pitchFamily="34" charset="0"/>
              <a:buChar char="•"/>
            </a:pPr>
            <a:r>
              <a:rPr lang="en-US" sz="1200" dirty="0">
                <a:sym typeface="Wingdings" pitchFamily="2" charset="2"/>
              </a:rPr>
              <a:t>Why?</a:t>
            </a:r>
            <a:endParaRPr lang="en-US" sz="1200" dirty="0"/>
          </a:p>
        </p:txBody>
      </p:sp>
      <p:pic>
        <p:nvPicPr>
          <p:cNvPr id="4" name="Picture 3" descr="A close-up of a structure&#10;&#10;AI-generated content may be incorrect.">
            <a:extLst>
              <a:ext uri="{FF2B5EF4-FFF2-40B4-BE49-F238E27FC236}">
                <a16:creationId xmlns:a16="http://schemas.microsoft.com/office/drawing/2014/main" id="{6FF571A1-7134-DD18-F370-BFDAAED004DE}"/>
              </a:ext>
            </a:extLst>
          </p:cNvPr>
          <p:cNvPicPr>
            <a:picLocks noChangeAspect="1"/>
          </p:cNvPicPr>
          <p:nvPr/>
        </p:nvPicPr>
        <p:blipFill>
          <a:blip r:embed="rId2"/>
          <a:srcRect l="1388" t="7427" r="4703" b="4492"/>
          <a:stretch/>
        </p:blipFill>
        <p:spPr>
          <a:xfrm>
            <a:off x="962264" y="1853133"/>
            <a:ext cx="3675838" cy="2438400"/>
          </a:xfrm>
          <a:prstGeom prst="rect">
            <a:avLst/>
          </a:prstGeom>
        </p:spPr>
      </p:pic>
      <p:sp>
        <p:nvSpPr>
          <p:cNvPr id="5" name="TextBox 4">
            <a:extLst>
              <a:ext uri="{FF2B5EF4-FFF2-40B4-BE49-F238E27FC236}">
                <a16:creationId xmlns:a16="http://schemas.microsoft.com/office/drawing/2014/main" id="{8EE9183C-6DFA-0638-32D1-6BEE602F97CF}"/>
              </a:ext>
            </a:extLst>
          </p:cNvPr>
          <p:cNvSpPr txBox="1"/>
          <p:nvPr/>
        </p:nvSpPr>
        <p:spPr>
          <a:xfrm>
            <a:off x="997049" y="4438976"/>
            <a:ext cx="3891140" cy="707886"/>
          </a:xfrm>
          <a:prstGeom prst="rect">
            <a:avLst/>
          </a:prstGeom>
          <a:noFill/>
          <a:ln>
            <a:solidFill>
              <a:schemeClr val="tx1"/>
            </a:solidFill>
          </a:ln>
        </p:spPr>
        <p:txBody>
          <a:bodyPr wrap="square" rtlCol="0">
            <a:spAutoFit/>
          </a:bodyPr>
          <a:lstStyle/>
          <a:p>
            <a:r>
              <a:rPr lang="en-US" sz="2000" dirty="0"/>
              <a:t>RAF1 (</a:t>
            </a:r>
            <a:r>
              <a:rPr lang="en-US" sz="2000" dirty="0">
                <a:solidFill>
                  <a:srgbClr val="FFC6D4"/>
                </a:solidFill>
              </a:rPr>
              <a:t>RBD-CRD</a:t>
            </a:r>
            <a:r>
              <a:rPr lang="en-US" sz="2000" dirty="0">
                <a:solidFill>
                  <a:srgbClr val="D883FF"/>
                </a:solidFill>
              </a:rPr>
              <a:t>, </a:t>
            </a:r>
            <a:r>
              <a:rPr lang="en-US" sz="2000" dirty="0">
                <a:solidFill>
                  <a:srgbClr val="FF40FF"/>
                </a:solidFill>
              </a:rPr>
              <a:t>Kinase</a:t>
            </a:r>
            <a:r>
              <a:rPr lang="en-US" sz="2000" dirty="0"/>
              <a:t>)</a:t>
            </a:r>
            <a:r>
              <a:rPr lang="en-US" sz="2000" dirty="0">
                <a:solidFill>
                  <a:srgbClr val="D883FF"/>
                </a:solidFill>
              </a:rPr>
              <a:t> </a:t>
            </a:r>
            <a:r>
              <a:rPr lang="en-US" sz="2000" dirty="0"/>
              <a:t>and </a:t>
            </a:r>
          </a:p>
          <a:p>
            <a:r>
              <a:rPr lang="en-US" sz="2000" dirty="0"/>
              <a:t>KSR1 (</a:t>
            </a:r>
            <a:r>
              <a:rPr lang="en-US" sz="2000" dirty="0">
                <a:solidFill>
                  <a:srgbClr val="00B050"/>
                </a:solidFill>
              </a:rPr>
              <a:t>CC-SAM</a:t>
            </a:r>
            <a:r>
              <a:rPr lang="en-US" sz="2000" dirty="0"/>
              <a:t>, </a:t>
            </a:r>
            <a:r>
              <a:rPr lang="en-US" sz="2000" dirty="0">
                <a:ln>
                  <a:solidFill>
                    <a:schemeClr val="tx1"/>
                  </a:solidFill>
                </a:ln>
                <a:solidFill>
                  <a:srgbClr val="FFFF00"/>
                </a:solidFill>
              </a:rPr>
              <a:t>CRD</a:t>
            </a:r>
            <a:r>
              <a:rPr lang="en-US" sz="2000" dirty="0"/>
              <a:t>, </a:t>
            </a:r>
            <a:r>
              <a:rPr lang="en-US" sz="2000" dirty="0">
                <a:solidFill>
                  <a:srgbClr val="0432FF"/>
                </a:solidFill>
              </a:rPr>
              <a:t>Kinase</a:t>
            </a:r>
            <a:r>
              <a:rPr lang="en-US" sz="2000" dirty="0"/>
              <a:t>)</a:t>
            </a:r>
          </a:p>
        </p:txBody>
      </p:sp>
      <p:sp>
        <p:nvSpPr>
          <p:cNvPr id="6" name="TextBox 5">
            <a:extLst>
              <a:ext uri="{FF2B5EF4-FFF2-40B4-BE49-F238E27FC236}">
                <a16:creationId xmlns:a16="http://schemas.microsoft.com/office/drawing/2014/main" id="{DEFAEEC5-482E-3C00-3D59-1F6E182225B1}"/>
              </a:ext>
            </a:extLst>
          </p:cNvPr>
          <p:cNvSpPr txBox="1"/>
          <p:nvPr/>
        </p:nvSpPr>
        <p:spPr>
          <a:xfrm>
            <a:off x="2147105" y="1599269"/>
            <a:ext cx="1450270" cy="400110"/>
          </a:xfrm>
          <a:prstGeom prst="rect">
            <a:avLst/>
          </a:prstGeom>
          <a:noFill/>
        </p:spPr>
        <p:txBody>
          <a:bodyPr wrap="square" rtlCol="0">
            <a:spAutoFit/>
          </a:bodyPr>
          <a:lstStyle/>
          <a:p>
            <a:r>
              <a:rPr lang="en-US" sz="2000" dirty="0">
                <a:solidFill>
                  <a:srgbClr val="FF0000"/>
                </a:solidFill>
              </a:rPr>
              <a:t>ipTM=0.38</a:t>
            </a:r>
          </a:p>
        </p:txBody>
      </p:sp>
      <p:pic>
        <p:nvPicPr>
          <p:cNvPr id="8" name="Picture 7" descr="A blue and pink spirals&#10;&#10;AI-generated content may be incorrect.">
            <a:extLst>
              <a:ext uri="{FF2B5EF4-FFF2-40B4-BE49-F238E27FC236}">
                <a16:creationId xmlns:a16="http://schemas.microsoft.com/office/drawing/2014/main" id="{1B14AA15-DB9C-000D-67B3-63B36298BCDD}"/>
              </a:ext>
            </a:extLst>
          </p:cNvPr>
          <p:cNvPicPr>
            <a:picLocks noChangeAspect="1"/>
          </p:cNvPicPr>
          <p:nvPr/>
        </p:nvPicPr>
        <p:blipFill>
          <a:blip r:embed="rId3"/>
          <a:srcRect l="11034" t="9063" r="11914" b="15290"/>
          <a:stretch/>
        </p:blipFill>
        <p:spPr>
          <a:xfrm>
            <a:off x="5108821" y="2116424"/>
            <a:ext cx="3012848" cy="1780009"/>
          </a:xfrm>
          <a:prstGeom prst="rect">
            <a:avLst/>
          </a:prstGeom>
        </p:spPr>
      </p:pic>
      <p:sp>
        <p:nvSpPr>
          <p:cNvPr id="9" name="TextBox 8">
            <a:extLst>
              <a:ext uri="{FF2B5EF4-FFF2-40B4-BE49-F238E27FC236}">
                <a16:creationId xmlns:a16="http://schemas.microsoft.com/office/drawing/2014/main" id="{832B7E24-827D-BEA7-3E3A-7A6A9A0EEA36}"/>
              </a:ext>
            </a:extLst>
          </p:cNvPr>
          <p:cNvSpPr txBox="1"/>
          <p:nvPr/>
        </p:nvSpPr>
        <p:spPr>
          <a:xfrm>
            <a:off x="5480808" y="4431250"/>
            <a:ext cx="2519083" cy="707886"/>
          </a:xfrm>
          <a:prstGeom prst="rect">
            <a:avLst/>
          </a:prstGeom>
          <a:noFill/>
          <a:ln>
            <a:solidFill>
              <a:schemeClr val="tx1"/>
            </a:solidFill>
          </a:ln>
        </p:spPr>
        <p:txBody>
          <a:bodyPr wrap="square" rtlCol="0">
            <a:spAutoFit/>
          </a:bodyPr>
          <a:lstStyle/>
          <a:p>
            <a:r>
              <a:rPr lang="en-US" sz="2000" dirty="0"/>
              <a:t>RAF1 (</a:t>
            </a:r>
            <a:r>
              <a:rPr lang="en-US" sz="2000" dirty="0">
                <a:solidFill>
                  <a:srgbClr val="FF40FF"/>
                </a:solidFill>
              </a:rPr>
              <a:t>Kinase</a:t>
            </a:r>
            <a:r>
              <a:rPr lang="en-US" sz="2000" dirty="0"/>
              <a:t>)</a:t>
            </a:r>
            <a:r>
              <a:rPr lang="en-US" sz="2000" dirty="0">
                <a:solidFill>
                  <a:srgbClr val="D883FF"/>
                </a:solidFill>
              </a:rPr>
              <a:t> </a:t>
            </a:r>
            <a:r>
              <a:rPr lang="en-US" sz="2000" dirty="0"/>
              <a:t>and </a:t>
            </a:r>
          </a:p>
          <a:p>
            <a:r>
              <a:rPr lang="en-US" sz="2000" dirty="0"/>
              <a:t>KSR1 (</a:t>
            </a:r>
            <a:r>
              <a:rPr lang="en-US" sz="2000" dirty="0">
                <a:solidFill>
                  <a:srgbClr val="0432FF"/>
                </a:solidFill>
              </a:rPr>
              <a:t>Kinase</a:t>
            </a:r>
            <a:r>
              <a:rPr lang="en-US" sz="2000" dirty="0"/>
              <a:t>)</a:t>
            </a:r>
          </a:p>
        </p:txBody>
      </p:sp>
      <p:sp>
        <p:nvSpPr>
          <p:cNvPr id="10" name="TextBox 9">
            <a:extLst>
              <a:ext uri="{FF2B5EF4-FFF2-40B4-BE49-F238E27FC236}">
                <a16:creationId xmlns:a16="http://schemas.microsoft.com/office/drawing/2014/main" id="{8D192F4E-1140-BF85-E0A3-9B3C8E61B743}"/>
              </a:ext>
            </a:extLst>
          </p:cNvPr>
          <p:cNvSpPr txBox="1"/>
          <p:nvPr/>
        </p:nvSpPr>
        <p:spPr>
          <a:xfrm>
            <a:off x="5977739" y="1657073"/>
            <a:ext cx="1450270" cy="400110"/>
          </a:xfrm>
          <a:prstGeom prst="rect">
            <a:avLst/>
          </a:prstGeom>
          <a:noFill/>
        </p:spPr>
        <p:txBody>
          <a:bodyPr wrap="square" rtlCol="0">
            <a:spAutoFit/>
          </a:bodyPr>
          <a:lstStyle/>
          <a:p>
            <a:r>
              <a:rPr lang="en-US" sz="2000" dirty="0">
                <a:solidFill>
                  <a:srgbClr val="FF0000"/>
                </a:solidFill>
              </a:rPr>
              <a:t>ipTM=0.82</a:t>
            </a:r>
          </a:p>
        </p:txBody>
      </p:sp>
    </p:spTree>
    <p:extLst>
      <p:ext uri="{BB962C8B-B14F-4D97-AF65-F5344CB8AC3E}">
        <p14:creationId xmlns:p14="http://schemas.microsoft.com/office/powerpoint/2010/main" val="10683181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8E25B6-5AA8-FD5A-549E-A9F1FA91AE14}"/>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64AED9E4-8EBE-3826-1391-5B341627EC88}"/>
              </a:ext>
            </a:extLst>
          </p:cNvPr>
          <p:cNvSpPr txBox="1"/>
          <p:nvPr/>
        </p:nvSpPr>
        <p:spPr>
          <a:xfrm>
            <a:off x="385773" y="57335"/>
            <a:ext cx="8372454" cy="646331"/>
          </a:xfrm>
          <a:prstGeom prst="rect">
            <a:avLst/>
          </a:prstGeom>
          <a:noFill/>
        </p:spPr>
        <p:txBody>
          <a:bodyPr wrap="square" rtlCol="0">
            <a:spAutoFit/>
          </a:bodyPr>
          <a:lstStyle/>
          <a:p>
            <a:pPr algn="ctr"/>
            <a:r>
              <a:rPr lang="en-US" sz="2000" dirty="0">
                <a:solidFill>
                  <a:srgbClr val="0432FF"/>
                </a:solidFill>
              </a:rPr>
              <a:t>Disorder and extra domains lower </a:t>
            </a:r>
            <a:r>
              <a:rPr lang="en-US" sz="2000" i="1" dirty="0">
                <a:solidFill>
                  <a:srgbClr val="0432FF"/>
                </a:solidFill>
              </a:rPr>
              <a:t>ipTM </a:t>
            </a:r>
          </a:p>
          <a:p>
            <a:pPr algn="ctr"/>
            <a:r>
              <a:rPr lang="en-US" sz="1600" i="1" dirty="0">
                <a:solidFill>
                  <a:srgbClr val="17A574"/>
                </a:solidFill>
              </a:rPr>
              <a:t>when present in both chains</a:t>
            </a:r>
          </a:p>
        </p:txBody>
      </p:sp>
      <p:pic>
        <p:nvPicPr>
          <p:cNvPr id="4" name="Picture 3" descr="A close-up of a structure&#10;&#10;AI-generated content may be incorrect.">
            <a:extLst>
              <a:ext uri="{FF2B5EF4-FFF2-40B4-BE49-F238E27FC236}">
                <a16:creationId xmlns:a16="http://schemas.microsoft.com/office/drawing/2014/main" id="{819A0177-1A34-5EAF-2FEC-6FADB389E0D0}"/>
              </a:ext>
            </a:extLst>
          </p:cNvPr>
          <p:cNvPicPr>
            <a:picLocks noChangeAspect="1"/>
          </p:cNvPicPr>
          <p:nvPr/>
        </p:nvPicPr>
        <p:blipFill>
          <a:blip r:embed="rId2"/>
          <a:srcRect l="1388" t="7427" r="4703" b="4492"/>
          <a:stretch/>
        </p:blipFill>
        <p:spPr>
          <a:xfrm>
            <a:off x="31479" y="1456551"/>
            <a:ext cx="2926008" cy="2006464"/>
          </a:xfrm>
          <a:prstGeom prst="rect">
            <a:avLst/>
          </a:prstGeom>
        </p:spPr>
      </p:pic>
      <p:sp>
        <p:nvSpPr>
          <p:cNvPr id="5" name="TextBox 4">
            <a:extLst>
              <a:ext uri="{FF2B5EF4-FFF2-40B4-BE49-F238E27FC236}">
                <a16:creationId xmlns:a16="http://schemas.microsoft.com/office/drawing/2014/main" id="{4C394769-7962-4BBF-839A-DBA417D0E1F1}"/>
              </a:ext>
            </a:extLst>
          </p:cNvPr>
          <p:cNvSpPr txBox="1"/>
          <p:nvPr/>
        </p:nvSpPr>
        <p:spPr>
          <a:xfrm>
            <a:off x="66265" y="3610459"/>
            <a:ext cx="2753136" cy="430887"/>
          </a:xfrm>
          <a:prstGeom prst="rect">
            <a:avLst/>
          </a:prstGeom>
          <a:noFill/>
          <a:ln>
            <a:solidFill>
              <a:schemeClr val="tx1"/>
            </a:solidFill>
          </a:ln>
        </p:spPr>
        <p:txBody>
          <a:bodyPr wrap="square" rtlCol="0">
            <a:spAutoFit/>
          </a:bodyPr>
          <a:lstStyle/>
          <a:p>
            <a:r>
              <a:rPr lang="en-US" sz="1100" dirty="0"/>
              <a:t>RAF1 (</a:t>
            </a:r>
            <a:r>
              <a:rPr lang="en-US" sz="1100" dirty="0">
                <a:solidFill>
                  <a:srgbClr val="FFC6D4"/>
                </a:solidFill>
              </a:rPr>
              <a:t>RBD-CRD</a:t>
            </a:r>
            <a:r>
              <a:rPr lang="en-US" sz="1100" dirty="0">
                <a:solidFill>
                  <a:srgbClr val="D883FF"/>
                </a:solidFill>
              </a:rPr>
              <a:t>, </a:t>
            </a:r>
            <a:r>
              <a:rPr lang="en-US" sz="1100" dirty="0">
                <a:solidFill>
                  <a:srgbClr val="FF40FF"/>
                </a:solidFill>
              </a:rPr>
              <a:t>Kinase</a:t>
            </a:r>
            <a:r>
              <a:rPr lang="en-US" sz="1100" dirty="0"/>
              <a:t>)</a:t>
            </a:r>
            <a:r>
              <a:rPr lang="en-US" sz="1100" dirty="0">
                <a:solidFill>
                  <a:srgbClr val="D883FF"/>
                </a:solidFill>
              </a:rPr>
              <a:t> </a:t>
            </a:r>
            <a:r>
              <a:rPr lang="en-US" sz="1100" dirty="0"/>
              <a:t>and </a:t>
            </a:r>
          </a:p>
          <a:p>
            <a:r>
              <a:rPr lang="en-US" sz="1100" dirty="0"/>
              <a:t>KSR1 (</a:t>
            </a:r>
            <a:r>
              <a:rPr lang="en-US" sz="1100" dirty="0">
                <a:solidFill>
                  <a:srgbClr val="00B050"/>
                </a:solidFill>
              </a:rPr>
              <a:t>CC-SAM</a:t>
            </a:r>
            <a:r>
              <a:rPr lang="en-US" sz="1100" dirty="0"/>
              <a:t>, </a:t>
            </a:r>
            <a:r>
              <a:rPr lang="en-US" sz="1100" dirty="0">
                <a:ln>
                  <a:solidFill>
                    <a:schemeClr val="tx1"/>
                  </a:solidFill>
                </a:ln>
                <a:solidFill>
                  <a:srgbClr val="FFFF00"/>
                </a:solidFill>
              </a:rPr>
              <a:t>CRD</a:t>
            </a:r>
            <a:r>
              <a:rPr lang="en-US" sz="1100" dirty="0"/>
              <a:t>, </a:t>
            </a:r>
            <a:r>
              <a:rPr lang="en-US" sz="1100" dirty="0">
                <a:solidFill>
                  <a:srgbClr val="0432FF"/>
                </a:solidFill>
              </a:rPr>
              <a:t>Kinase</a:t>
            </a:r>
            <a:r>
              <a:rPr lang="en-US" sz="1100" dirty="0"/>
              <a:t>)</a:t>
            </a:r>
          </a:p>
        </p:txBody>
      </p:sp>
      <p:sp>
        <p:nvSpPr>
          <p:cNvPr id="6" name="TextBox 5">
            <a:extLst>
              <a:ext uri="{FF2B5EF4-FFF2-40B4-BE49-F238E27FC236}">
                <a16:creationId xmlns:a16="http://schemas.microsoft.com/office/drawing/2014/main" id="{06E219C5-13A9-1B8F-9895-29F92A44D5C5}"/>
              </a:ext>
            </a:extLst>
          </p:cNvPr>
          <p:cNvSpPr txBox="1"/>
          <p:nvPr/>
        </p:nvSpPr>
        <p:spPr>
          <a:xfrm>
            <a:off x="916229" y="1047751"/>
            <a:ext cx="1281120" cy="369332"/>
          </a:xfrm>
          <a:prstGeom prst="rect">
            <a:avLst/>
          </a:prstGeom>
          <a:noFill/>
        </p:spPr>
        <p:txBody>
          <a:bodyPr wrap="none" rtlCol="0">
            <a:spAutoFit/>
          </a:bodyPr>
          <a:lstStyle/>
          <a:p>
            <a:r>
              <a:rPr lang="en-US" sz="1800" dirty="0"/>
              <a:t>ipTM=0.38</a:t>
            </a:r>
          </a:p>
        </p:txBody>
      </p:sp>
      <p:pic>
        <p:nvPicPr>
          <p:cNvPr id="7" name="Picture 6" descr="A red and blue squares&#10;&#10;AI-generated content may be incorrect.">
            <a:extLst>
              <a:ext uri="{FF2B5EF4-FFF2-40B4-BE49-F238E27FC236}">
                <a16:creationId xmlns:a16="http://schemas.microsoft.com/office/drawing/2014/main" id="{03B4D26F-991B-6A09-814D-663EFEA085ED}"/>
              </a:ext>
            </a:extLst>
          </p:cNvPr>
          <p:cNvPicPr>
            <a:picLocks noChangeAspect="1"/>
          </p:cNvPicPr>
          <p:nvPr/>
        </p:nvPicPr>
        <p:blipFill>
          <a:blip r:embed="rId3"/>
          <a:srcRect t="13002" r="84118" b="13233"/>
          <a:stretch/>
        </p:blipFill>
        <p:spPr>
          <a:xfrm>
            <a:off x="4311034" y="1350372"/>
            <a:ext cx="3750961" cy="3165848"/>
          </a:xfrm>
          <a:prstGeom prst="rect">
            <a:avLst/>
          </a:prstGeom>
        </p:spPr>
      </p:pic>
      <p:sp>
        <p:nvSpPr>
          <p:cNvPr id="3" name="Right Arrow 2">
            <a:extLst>
              <a:ext uri="{FF2B5EF4-FFF2-40B4-BE49-F238E27FC236}">
                <a16:creationId xmlns:a16="http://schemas.microsoft.com/office/drawing/2014/main" id="{8280DDB5-6AC2-9DEF-0988-80D8540A02FA}"/>
              </a:ext>
            </a:extLst>
          </p:cNvPr>
          <p:cNvSpPr/>
          <p:nvPr/>
        </p:nvSpPr>
        <p:spPr>
          <a:xfrm>
            <a:off x="4460361" y="2162936"/>
            <a:ext cx="416440" cy="152400"/>
          </a:xfrm>
          <a:prstGeom prst="rightArrow">
            <a:avLst/>
          </a:prstGeom>
          <a:solidFill>
            <a:srgbClr val="17A574"/>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highlight>
                <a:srgbClr val="00FFFF"/>
              </a:highlight>
            </a:endParaRPr>
          </a:p>
        </p:txBody>
      </p:sp>
      <p:sp>
        <p:nvSpPr>
          <p:cNvPr id="2" name="TextBox 1">
            <a:extLst>
              <a:ext uri="{FF2B5EF4-FFF2-40B4-BE49-F238E27FC236}">
                <a16:creationId xmlns:a16="http://schemas.microsoft.com/office/drawing/2014/main" id="{48860E54-ABFE-B97A-9D7D-DCBEA677ADB2}"/>
              </a:ext>
            </a:extLst>
          </p:cNvPr>
          <p:cNvSpPr txBox="1"/>
          <p:nvPr/>
        </p:nvSpPr>
        <p:spPr>
          <a:xfrm>
            <a:off x="3444095" y="2040152"/>
            <a:ext cx="1122423" cy="461665"/>
          </a:xfrm>
          <a:prstGeom prst="rect">
            <a:avLst/>
          </a:prstGeom>
          <a:noFill/>
        </p:spPr>
        <p:txBody>
          <a:bodyPr wrap="none" rtlCol="0">
            <a:spAutoFit/>
          </a:bodyPr>
          <a:lstStyle/>
          <a:p>
            <a:r>
              <a:rPr lang="en-US" sz="1200" dirty="0"/>
              <a:t>Aligned</a:t>
            </a:r>
          </a:p>
          <a:p>
            <a:r>
              <a:rPr lang="en-US" sz="1200" dirty="0"/>
              <a:t>RAF1 residue</a:t>
            </a:r>
          </a:p>
        </p:txBody>
      </p:sp>
      <p:sp>
        <p:nvSpPr>
          <p:cNvPr id="11" name="Left-Right Arrow 10">
            <a:extLst>
              <a:ext uri="{FF2B5EF4-FFF2-40B4-BE49-F238E27FC236}">
                <a16:creationId xmlns:a16="http://schemas.microsoft.com/office/drawing/2014/main" id="{613884B4-D018-4F7F-3856-70CE723E66D8}"/>
              </a:ext>
            </a:extLst>
          </p:cNvPr>
          <p:cNvSpPr/>
          <p:nvPr/>
        </p:nvSpPr>
        <p:spPr>
          <a:xfrm>
            <a:off x="6162321" y="2162936"/>
            <a:ext cx="1763597" cy="152400"/>
          </a:xfrm>
          <a:prstGeom prst="leftRightArrow">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12" name="TextBox 11">
            <a:extLst>
              <a:ext uri="{FF2B5EF4-FFF2-40B4-BE49-F238E27FC236}">
                <a16:creationId xmlns:a16="http://schemas.microsoft.com/office/drawing/2014/main" id="{50AFF4E4-09F8-2E1F-22ED-E9452B3F9D28}"/>
              </a:ext>
            </a:extLst>
          </p:cNvPr>
          <p:cNvSpPr txBox="1"/>
          <p:nvPr/>
        </p:nvSpPr>
        <p:spPr>
          <a:xfrm>
            <a:off x="7763814" y="671687"/>
            <a:ext cx="1114408" cy="461665"/>
          </a:xfrm>
          <a:prstGeom prst="rect">
            <a:avLst/>
          </a:prstGeom>
          <a:noFill/>
        </p:spPr>
        <p:txBody>
          <a:bodyPr wrap="none" rtlCol="0">
            <a:spAutoFit/>
          </a:bodyPr>
          <a:lstStyle/>
          <a:p>
            <a:r>
              <a:rPr lang="en-US" sz="1200" dirty="0"/>
              <a:t>Scored KSR1</a:t>
            </a:r>
          </a:p>
          <a:p>
            <a:r>
              <a:rPr lang="en-US" sz="1200" dirty="0"/>
              <a:t>residues</a:t>
            </a:r>
          </a:p>
        </p:txBody>
      </p:sp>
      <p:sp>
        <p:nvSpPr>
          <p:cNvPr id="13" name="TextBox 12">
            <a:extLst>
              <a:ext uri="{FF2B5EF4-FFF2-40B4-BE49-F238E27FC236}">
                <a16:creationId xmlns:a16="http://schemas.microsoft.com/office/drawing/2014/main" id="{9AF189F2-1BE5-2F78-53C1-F03414F081CC}"/>
              </a:ext>
            </a:extLst>
          </p:cNvPr>
          <p:cNvSpPr txBox="1"/>
          <p:nvPr/>
        </p:nvSpPr>
        <p:spPr>
          <a:xfrm>
            <a:off x="6429367" y="2702551"/>
            <a:ext cx="1018227" cy="369332"/>
          </a:xfrm>
          <a:prstGeom prst="rect">
            <a:avLst/>
          </a:prstGeom>
          <a:noFill/>
        </p:spPr>
        <p:txBody>
          <a:bodyPr wrap="none" rtlCol="0">
            <a:spAutoFit/>
          </a:bodyPr>
          <a:lstStyle/>
          <a:p>
            <a:r>
              <a:rPr lang="en-US" sz="1800" dirty="0">
                <a:solidFill>
                  <a:srgbClr val="FFC6D4"/>
                </a:solidFill>
              </a:rPr>
              <a:t>CCSAM</a:t>
            </a:r>
          </a:p>
        </p:txBody>
      </p:sp>
      <p:sp>
        <p:nvSpPr>
          <p:cNvPr id="14" name="TextBox 13">
            <a:extLst>
              <a:ext uri="{FF2B5EF4-FFF2-40B4-BE49-F238E27FC236}">
                <a16:creationId xmlns:a16="http://schemas.microsoft.com/office/drawing/2014/main" id="{055E3DFA-5F73-D45B-1DDC-8A310DA049CE}"/>
              </a:ext>
            </a:extLst>
          </p:cNvPr>
          <p:cNvSpPr txBox="1"/>
          <p:nvPr/>
        </p:nvSpPr>
        <p:spPr>
          <a:xfrm>
            <a:off x="6810368" y="3140698"/>
            <a:ext cx="684803" cy="369332"/>
          </a:xfrm>
          <a:prstGeom prst="rect">
            <a:avLst/>
          </a:prstGeom>
          <a:noFill/>
        </p:spPr>
        <p:txBody>
          <a:bodyPr wrap="none" rtlCol="0">
            <a:spAutoFit/>
          </a:bodyPr>
          <a:lstStyle/>
          <a:p>
            <a:r>
              <a:rPr lang="en-US" sz="1800" dirty="0">
                <a:solidFill>
                  <a:srgbClr val="FFFF00"/>
                </a:solidFill>
              </a:rPr>
              <a:t>CRD</a:t>
            </a:r>
          </a:p>
        </p:txBody>
      </p:sp>
      <p:sp>
        <p:nvSpPr>
          <p:cNvPr id="19" name="Right Arrow 18">
            <a:extLst>
              <a:ext uri="{FF2B5EF4-FFF2-40B4-BE49-F238E27FC236}">
                <a16:creationId xmlns:a16="http://schemas.microsoft.com/office/drawing/2014/main" id="{364F1656-A846-05F7-D14A-6D3013CEF540}"/>
              </a:ext>
            </a:extLst>
          </p:cNvPr>
          <p:cNvSpPr/>
          <p:nvPr/>
        </p:nvSpPr>
        <p:spPr>
          <a:xfrm>
            <a:off x="4432955" y="3810503"/>
            <a:ext cx="416440" cy="152400"/>
          </a:xfrm>
          <a:prstGeom prst="rightArrow">
            <a:avLst/>
          </a:prstGeom>
          <a:solidFill>
            <a:srgbClr val="17A574"/>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highlight>
                <a:srgbClr val="00FFFF"/>
              </a:highlight>
            </a:endParaRPr>
          </a:p>
        </p:txBody>
      </p:sp>
      <p:sp>
        <p:nvSpPr>
          <p:cNvPr id="20" name="TextBox 19">
            <a:extLst>
              <a:ext uri="{FF2B5EF4-FFF2-40B4-BE49-F238E27FC236}">
                <a16:creationId xmlns:a16="http://schemas.microsoft.com/office/drawing/2014/main" id="{B183DE82-C394-3A96-C8BF-34EDDC58F2F7}"/>
              </a:ext>
            </a:extLst>
          </p:cNvPr>
          <p:cNvSpPr txBox="1"/>
          <p:nvPr/>
        </p:nvSpPr>
        <p:spPr>
          <a:xfrm>
            <a:off x="3435327" y="3651280"/>
            <a:ext cx="1130438" cy="461665"/>
          </a:xfrm>
          <a:prstGeom prst="rect">
            <a:avLst/>
          </a:prstGeom>
          <a:noFill/>
        </p:spPr>
        <p:txBody>
          <a:bodyPr wrap="none" rtlCol="0">
            <a:spAutoFit/>
          </a:bodyPr>
          <a:lstStyle/>
          <a:p>
            <a:r>
              <a:rPr lang="en-US" sz="1200" dirty="0"/>
              <a:t>Aligned</a:t>
            </a:r>
          </a:p>
          <a:p>
            <a:r>
              <a:rPr lang="en-US" sz="1200" dirty="0"/>
              <a:t>KSR1 residue</a:t>
            </a:r>
          </a:p>
        </p:txBody>
      </p:sp>
      <p:sp>
        <p:nvSpPr>
          <p:cNvPr id="21" name="TextBox 20">
            <a:extLst>
              <a:ext uri="{FF2B5EF4-FFF2-40B4-BE49-F238E27FC236}">
                <a16:creationId xmlns:a16="http://schemas.microsoft.com/office/drawing/2014/main" id="{615D9DDF-45DB-E180-A3C3-33453AD7590C}"/>
              </a:ext>
            </a:extLst>
          </p:cNvPr>
          <p:cNvSpPr txBox="1"/>
          <p:nvPr/>
        </p:nvSpPr>
        <p:spPr>
          <a:xfrm>
            <a:off x="4752967" y="4516220"/>
            <a:ext cx="1106393" cy="461665"/>
          </a:xfrm>
          <a:prstGeom prst="rect">
            <a:avLst/>
          </a:prstGeom>
          <a:noFill/>
        </p:spPr>
        <p:txBody>
          <a:bodyPr wrap="none" rtlCol="0">
            <a:spAutoFit/>
          </a:bodyPr>
          <a:lstStyle/>
          <a:p>
            <a:r>
              <a:rPr lang="en-US" sz="1200" dirty="0"/>
              <a:t>Scored RAF1</a:t>
            </a:r>
          </a:p>
          <a:p>
            <a:r>
              <a:rPr lang="en-US" sz="1200" dirty="0"/>
              <a:t>residues</a:t>
            </a:r>
          </a:p>
        </p:txBody>
      </p:sp>
      <p:sp>
        <p:nvSpPr>
          <p:cNvPr id="22" name="Left-Right Arrow 21">
            <a:extLst>
              <a:ext uri="{FF2B5EF4-FFF2-40B4-BE49-F238E27FC236}">
                <a16:creationId xmlns:a16="http://schemas.microsoft.com/office/drawing/2014/main" id="{D1AC65B6-1CF9-1626-26B9-6C2D54008912}"/>
              </a:ext>
            </a:extLst>
          </p:cNvPr>
          <p:cNvSpPr/>
          <p:nvPr/>
        </p:nvSpPr>
        <p:spPr>
          <a:xfrm>
            <a:off x="4849395" y="3810503"/>
            <a:ext cx="1247724" cy="152400"/>
          </a:xfrm>
          <a:prstGeom prst="leftRightArrow">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cxnSp>
        <p:nvCxnSpPr>
          <p:cNvPr id="24" name="Straight Arrow Connector 23">
            <a:extLst>
              <a:ext uri="{FF2B5EF4-FFF2-40B4-BE49-F238E27FC236}">
                <a16:creationId xmlns:a16="http://schemas.microsoft.com/office/drawing/2014/main" id="{AF98419E-B610-3EB9-D307-36038753D6EB}"/>
              </a:ext>
            </a:extLst>
          </p:cNvPr>
          <p:cNvCxnSpPr>
            <a:cxnSpLocks/>
            <a:stCxn id="21" idx="0"/>
          </p:cNvCxnSpPr>
          <p:nvPr/>
        </p:nvCxnSpPr>
        <p:spPr>
          <a:xfrm flipV="1">
            <a:off x="5306164" y="3962904"/>
            <a:ext cx="7245" cy="553316"/>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C4FDB718-687A-E2E8-A154-C13B56DD201E}"/>
              </a:ext>
            </a:extLst>
          </p:cNvPr>
          <p:cNvCxnSpPr>
            <a:cxnSpLocks/>
            <a:stCxn id="12" idx="2"/>
          </p:cNvCxnSpPr>
          <p:nvPr/>
        </p:nvCxnSpPr>
        <p:spPr>
          <a:xfrm flipH="1">
            <a:off x="6929770" y="1133352"/>
            <a:ext cx="1391248" cy="1029585"/>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553AECBB-F6CB-D5AE-48D0-AD5F5F8AE7EB}"/>
              </a:ext>
            </a:extLst>
          </p:cNvPr>
          <p:cNvSpPr txBox="1"/>
          <p:nvPr/>
        </p:nvSpPr>
        <p:spPr>
          <a:xfrm>
            <a:off x="7994705" y="2094696"/>
            <a:ext cx="1301695" cy="1477328"/>
          </a:xfrm>
          <a:prstGeom prst="rect">
            <a:avLst/>
          </a:prstGeom>
          <a:noFill/>
        </p:spPr>
        <p:txBody>
          <a:bodyPr wrap="square" rtlCol="0">
            <a:spAutoFit/>
          </a:bodyPr>
          <a:lstStyle/>
          <a:p>
            <a:r>
              <a:rPr lang="en-US" sz="1800" dirty="0"/>
              <a:t>PAE</a:t>
            </a:r>
          </a:p>
          <a:p>
            <a:r>
              <a:rPr lang="en-US" sz="1800" dirty="0"/>
              <a:t>matrix:</a:t>
            </a:r>
          </a:p>
          <a:p>
            <a:endParaRPr lang="en-US" sz="1800" dirty="0"/>
          </a:p>
          <a:p>
            <a:r>
              <a:rPr lang="en-US" sz="1800" dirty="0">
                <a:solidFill>
                  <a:srgbClr val="0432FF"/>
                </a:solidFill>
              </a:rPr>
              <a:t>blue&lt;5 </a:t>
            </a:r>
            <a:r>
              <a:rPr lang="en-US" sz="1800" dirty="0" err="1">
                <a:solidFill>
                  <a:srgbClr val="0432FF"/>
                </a:solidFill>
              </a:rPr>
              <a:t>Å</a:t>
            </a:r>
            <a:endParaRPr lang="en-US" sz="1800" dirty="0">
              <a:solidFill>
                <a:srgbClr val="0432FF"/>
              </a:solidFill>
            </a:endParaRPr>
          </a:p>
          <a:p>
            <a:r>
              <a:rPr lang="en-US" sz="1800" dirty="0">
                <a:solidFill>
                  <a:srgbClr val="FF0000"/>
                </a:solidFill>
              </a:rPr>
              <a:t>red&gt;25 </a:t>
            </a:r>
            <a:r>
              <a:rPr lang="en-US" sz="1800" dirty="0" err="1">
                <a:solidFill>
                  <a:srgbClr val="FF0000"/>
                </a:solidFill>
              </a:rPr>
              <a:t>Å</a:t>
            </a:r>
            <a:r>
              <a:rPr lang="en-US" sz="1800" dirty="0"/>
              <a:t> </a:t>
            </a:r>
          </a:p>
        </p:txBody>
      </p:sp>
      <p:sp>
        <p:nvSpPr>
          <p:cNvPr id="23" name="TextBox 22">
            <a:extLst>
              <a:ext uri="{FF2B5EF4-FFF2-40B4-BE49-F238E27FC236}">
                <a16:creationId xmlns:a16="http://schemas.microsoft.com/office/drawing/2014/main" id="{769E46E7-05D7-E5AE-247C-B883319A4E4F}"/>
              </a:ext>
            </a:extLst>
          </p:cNvPr>
          <p:cNvSpPr txBox="1"/>
          <p:nvPr/>
        </p:nvSpPr>
        <p:spPr>
          <a:xfrm>
            <a:off x="5065066" y="955419"/>
            <a:ext cx="825867" cy="369332"/>
          </a:xfrm>
          <a:prstGeom prst="rect">
            <a:avLst/>
          </a:prstGeom>
          <a:noFill/>
        </p:spPr>
        <p:txBody>
          <a:bodyPr wrap="none" rtlCol="0">
            <a:spAutoFit/>
          </a:bodyPr>
          <a:lstStyle/>
          <a:p>
            <a:r>
              <a:rPr lang="en-US" sz="1800" dirty="0"/>
              <a:t>(Raf1)</a:t>
            </a:r>
          </a:p>
        </p:txBody>
      </p:sp>
      <p:sp>
        <p:nvSpPr>
          <p:cNvPr id="25" name="TextBox 24">
            <a:extLst>
              <a:ext uri="{FF2B5EF4-FFF2-40B4-BE49-F238E27FC236}">
                <a16:creationId xmlns:a16="http://schemas.microsoft.com/office/drawing/2014/main" id="{837F43F5-AC3E-73EF-BFBA-1A417EA41046}"/>
              </a:ext>
            </a:extLst>
          </p:cNvPr>
          <p:cNvSpPr txBox="1"/>
          <p:nvPr/>
        </p:nvSpPr>
        <p:spPr>
          <a:xfrm>
            <a:off x="6425311" y="969818"/>
            <a:ext cx="941283" cy="369332"/>
          </a:xfrm>
          <a:prstGeom prst="rect">
            <a:avLst/>
          </a:prstGeom>
          <a:noFill/>
        </p:spPr>
        <p:txBody>
          <a:bodyPr wrap="none" rtlCol="0">
            <a:spAutoFit/>
          </a:bodyPr>
          <a:lstStyle/>
          <a:p>
            <a:r>
              <a:rPr lang="en-US" sz="1800" dirty="0"/>
              <a:t>(KSR1)</a:t>
            </a:r>
          </a:p>
        </p:txBody>
      </p:sp>
      <p:sp>
        <p:nvSpPr>
          <p:cNvPr id="26" name="Rectangle 25">
            <a:extLst>
              <a:ext uri="{FF2B5EF4-FFF2-40B4-BE49-F238E27FC236}">
                <a16:creationId xmlns:a16="http://schemas.microsoft.com/office/drawing/2014/main" id="{FE76D9E2-432D-97F2-8F45-F37F4751A5A9}"/>
              </a:ext>
            </a:extLst>
          </p:cNvPr>
          <p:cNvSpPr/>
          <p:nvPr/>
        </p:nvSpPr>
        <p:spPr>
          <a:xfrm>
            <a:off x="4460360" y="1889938"/>
            <a:ext cx="389034" cy="272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p>
        </p:txBody>
      </p:sp>
      <p:sp>
        <p:nvSpPr>
          <p:cNvPr id="27" name="Rectangle 26">
            <a:extLst>
              <a:ext uri="{FF2B5EF4-FFF2-40B4-BE49-F238E27FC236}">
                <a16:creationId xmlns:a16="http://schemas.microsoft.com/office/drawing/2014/main" id="{BD08F6AB-7FCF-994E-BBE4-8AA225CFEB14}"/>
              </a:ext>
            </a:extLst>
          </p:cNvPr>
          <p:cNvSpPr/>
          <p:nvPr/>
        </p:nvSpPr>
        <p:spPr>
          <a:xfrm>
            <a:off x="4460360" y="3423773"/>
            <a:ext cx="389034" cy="272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a:p>
        </p:txBody>
      </p:sp>
    </p:spTree>
    <p:extLst>
      <p:ext uri="{BB962C8B-B14F-4D97-AF65-F5344CB8AC3E}">
        <p14:creationId xmlns:p14="http://schemas.microsoft.com/office/powerpoint/2010/main" val="18031053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988E5D-5475-3DFD-0E92-7EF07C757DD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0543B1F-C89D-DF4B-9025-69C1FB27A563}"/>
              </a:ext>
            </a:extLst>
          </p:cNvPr>
          <p:cNvSpPr txBox="1"/>
          <p:nvPr/>
        </p:nvSpPr>
        <p:spPr>
          <a:xfrm>
            <a:off x="762000" y="74669"/>
            <a:ext cx="7315200" cy="461665"/>
          </a:xfrm>
          <a:prstGeom prst="rect">
            <a:avLst/>
          </a:prstGeom>
          <a:noFill/>
          <a:ln>
            <a:noFill/>
          </a:ln>
        </p:spPr>
        <p:txBody>
          <a:bodyPr wrap="square" rtlCol="0">
            <a:spAutoFit/>
          </a:bodyPr>
          <a:lstStyle/>
          <a:p>
            <a:pPr algn="ctr"/>
            <a:r>
              <a:rPr lang="en-US" dirty="0">
                <a:solidFill>
                  <a:srgbClr val="0432FF"/>
                </a:solidFill>
              </a:rPr>
              <a:t>Our solution (ipSAE)</a:t>
            </a:r>
          </a:p>
        </p:txBody>
      </p:sp>
      <p:sp>
        <p:nvSpPr>
          <p:cNvPr id="5" name="Freeform 4">
            <a:extLst>
              <a:ext uri="{FF2B5EF4-FFF2-40B4-BE49-F238E27FC236}">
                <a16:creationId xmlns:a16="http://schemas.microsoft.com/office/drawing/2014/main" id="{2954E234-FB25-059A-F9A5-8CEFBBBF0F2B}"/>
              </a:ext>
            </a:extLst>
          </p:cNvPr>
          <p:cNvSpPr/>
          <p:nvPr/>
        </p:nvSpPr>
        <p:spPr>
          <a:xfrm>
            <a:off x="356486" y="166367"/>
            <a:ext cx="488237" cy="3683725"/>
          </a:xfrm>
          <a:custGeom>
            <a:avLst/>
            <a:gdLst>
              <a:gd name="connsiteX0" fmla="*/ 209006 w 488237"/>
              <a:gd name="connsiteY0" fmla="*/ 0 h 3683725"/>
              <a:gd name="connsiteX1" fmla="*/ 156755 w 488237"/>
              <a:gd name="connsiteY1" fmla="*/ 60960 h 3683725"/>
              <a:gd name="connsiteX2" fmla="*/ 139337 w 488237"/>
              <a:gd name="connsiteY2" fmla="*/ 78377 h 3683725"/>
              <a:gd name="connsiteX3" fmla="*/ 113212 w 488237"/>
              <a:gd name="connsiteY3" fmla="*/ 95794 h 3683725"/>
              <a:gd name="connsiteX4" fmla="*/ 95795 w 488237"/>
              <a:gd name="connsiteY4" fmla="*/ 121920 h 3683725"/>
              <a:gd name="connsiteX5" fmla="*/ 78377 w 488237"/>
              <a:gd name="connsiteY5" fmla="*/ 139337 h 3683725"/>
              <a:gd name="connsiteX6" fmla="*/ 43543 w 488237"/>
              <a:gd name="connsiteY6" fmla="*/ 191588 h 3683725"/>
              <a:gd name="connsiteX7" fmla="*/ 26126 w 488237"/>
              <a:gd name="connsiteY7" fmla="*/ 217714 h 3683725"/>
              <a:gd name="connsiteX8" fmla="*/ 8709 w 488237"/>
              <a:gd name="connsiteY8" fmla="*/ 278674 h 3683725"/>
              <a:gd name="connsiteX9" fmla="*/ 0 w 488237"/>
              <a:gd name="connsiteY9" fmla="*/ 452845 h 3683725"/>
              <a:gd name="connsiteX10" fmla="*/ 8709 w 488237"/>
              <a:gd name="connsiteY10" fmla="*/ 618308 h 3683725"/>
              <a:gd name="connsiteX11" fmla="*/ 17417 w 488237"/>
              <a:gd name="connsiteY11" fmla="*/ 679268 h 3683725"/>
              <a:gd name="connsiteX12" fmla="*/ 26126 w 488237"/>
              <a:gd name="connsiteY12" fmla="*/ 748937 h 3683725"/>
              <a:gd name="connsiteX13" fmla="*/ 60960 w 488237"/>
              <a:gd name="connsiteY13" fmla="*/ 870857 h 3683725"/>
              <a:gd name="connsiteX14" fmla="*/ 78377 w 488237"/>
              <a:gd name="connsiteY14" fmla="*/ 923108 h 3683725"/>
              <a:gd name="connsiteX15" fmla="*/ 87086 w 488237"/>
              <a:gd name="connsiteY15" fmla="*/ 949234 h 3683725"/>
              <a:gd name="connsiteX16" fmla="*/ 121920 w 488237"/>
              <a:gd name="connsiteY16" fmla="*/ 1001485 h 3683725"/>
              <a:gd name="connsiteX17" fmla="*/ 156755 w 488237"/>
              <a:gd name="connsiteY17" fmla="*/ 1036320 h 3683725"/>
              <a:gd name="connsiteX18" fmla="*/ 191589 w 488237"/>
              <a:gd name="connsiteY18" fmla="*/ 1079863 h 3683725"/>
              <a:gd name="connsiteX19" fmla="*/ 217715 w 488237"/>
              <a:gd name="connsiteY19" fmla="*/ 1088571 h 3683725"/>
              <a:gd name="connsiteX20" fmla="*/ 269966 w 488237"/>
              <a:gd name="connsiteY20" fmla="*/ 1079863 h 3683725"/>
              <a:gd name="connsiteX21" fmla="*/ 261257 w 488237"/>
              <a:gd name="connsiteY21" fmla="*/ 1053737 h 3683725"/>
              <a:gd name="connsiteX22" fmla="*/ 182880 w 488237"/>
              <a:gd name="connsiteY22" fmla="*/ 1010194 h 3683725"/>
              <a:gd name="connsiteX23" fmla="*/ 139337 w 488237"/>
              <a:gd name="connsiteY23" fmla="*/ 975360 h 3683725"/>
              <a:gd name="connsiteX24" fmla="*/ 165463 w 488237"/>
              <a:gd name="connsiteY24" fmla="*/ 923108 h 3683725"/>
              <a:gd name="connsiteX25" fmla="*/ 191589 w 488237"/>
              <a:gd name="connsiteY25" fmla="*/ 931817 h 3683725"/>
              <a:gd name="connsiteX26" fmla="*/ 200297 w 488237"/>
              <a:gd name="connsiteY26" fmla="*/ 957943 h 3683725"/>
              <a:gd name="connsiteX27" fmla="*/ 148046 w 488237"/>
              <a:gd name="connsiteY27" fmla="*/ 949234 h 3683725"/>
              <a:gd name="connsiteX28" fmla="*/ 130629 w 488237"/>
              <a:gd name="connsiteY28" fmla="*/ 896983 h 3683725"/>
              <a:gd name="connsiteX29" fmla="*/ 121920 w 488237"/>
              <a:gd name="connsiteY29" fmla="*/ 870857 h 3683725"/>
              <a:gd name="connsiteX30" fmla="*/ 156755 w 488237"/>
              <a:gd name="connsiteY30" fmla="*/ 827314 h 3683725"/>
              <a:gd name="connsiteX31" fmla="*/ 174172 w 488237"/>
              <a:gd name="connsiteY31" fmla="*/ 853440 h 3683725"/>
              <a:gd name="connsiteX32" fmla="*/ 165463 w 488237"/>
              <a:gd name="connsiteY32" fmla="*/ 879565 h 3683725"/>
              <a:gd name="connsiteX33" fmla="*/ 87086 w 488237"/>
              <a:gd name="connsiteY33" fmla="*/ 844731 h 3683725"/>
              <a:gd name="connsiteX34" fmla="*/ 95795 w 488237"/>
              <a:gd name="connsiteY34" fmla="*/ 757645 h 3683725"/>
              <a:gd name="connsiteX35" fmla="*/ 182880 w 488237"/>
              <a:gd name="connsiteY35" fmla="*/ 792480 h 3683725"/>
              <a:gd name="connsiteX36" fmla="*/ 130629 w 488237"/>
              <a:gd name="connsiteY36" fmla="*/ 801188 h 3683725"/>
              <a:gd name="connsiteX37" fmla="*/ 121920 w 488237"/>
              <a:gd name="connsiteY37" fmla="*/ 775063 h 3683725"/>
              <a:gd name="connsiteX38" fmla="*/ 148046 w 488237"/>
              <a:gd name="connsiteY38" fmla="*/ 714103 h 3683725"/>
              <a:gd name="connsiteX39" fmla="*/ 174172 w 488237"/>
              <a:gd name="connsiteY39" fmla="*/ 705394 h 3683725"/>
              <a:gd name="connsiteX40" fmla="*/ 217715 w 488237"/>
              <a:gd name="connsiteY40" fmla="*/ 740228 h 3683725"/>
              <a:gd name="connsiteX41" fmla="*/ 235132 w 488237"/>
              <a:gd name="connsiteY41" fmla="*/ 1001485 h 3683725"/>
              <a:gd name="connsiteX42" fmla="*/ 269966 w 488237"/>
              <a:gd name="connsiteY42" fmla="*/ 1079863 h 3683725"/>
              <a:gd name="connsiteX43" fmla="*/ 296092 w 488237"/>
              <a:gd name="connsiteY43" fmla="*/ 1097280 h 3683725"/>
              <a:gd name="connsiteX44" fmla="*/ 365760 w 488237"/>
              <a:gd name="connsiteY44" fmla="*/ 1088571 h 3683725"/>
              <a:gd name="connsiteX45" fmla="*/ 357052 w 488237"/>
              <a:gd name="connsiteY45" fmla="*/ 1045028 h 3683725"/>
              <a:gd name="connsiteX46" fmla="*/ 322217 w 488237"/>
              <a:gd name="connsiteY46" fmla="*/ 975360 h 3683725"/>
              <a:gd name="connsiteX47" fmla="*/ 287383 w 488237"/>
              <a:gd name="connsiteY47" fmla="*/ 896983 h 3683725"/>
              <a:gd name="connsiteX48" fmla="*/ 278675 w 488237"/>
              <a:gd name="connsiteY48" fmla="*/ 792480 h 3683725"/>
              <a:gd name="connsiteX49" fmla="*/ 365760 w 488237"/>
              <a:gd name="connsiteY49" fmla="*/ 801188 h 3683725"/>
              <a:gd name="connsiteX50" fmla="*/ 426720 w 488237"/>
              <a:gd name="connsiteY50" fmla="*/ 818605 h 3683725"/>
              <a:gd name="connsiteX51" fmla="*/ 444137 w 488237"/>
              <a:gd name="connsiteY51" fmla="*/ 836023 h 3683725"/>
              <a:gd name="connsiteX52" fmla="*/ 461555 w 488237"/>
              <a:gd name="connsiteY52" fmla="*/ 888274 h 3683725"/>
              <a:gd name="connsiteX53" fmla="*/ 470263 w 488237"/>
              <a:gd name="connsiteY53" fmla="*/ 914400 h 3683725"/>
              <a:gd name="connsiteX54" fmla="*/ 487680 w 488237"/>
              <a:gd name="connsiteY54" fmla="*/ 984068 h 3683725"/>
              <a:gd name="connsiteX55" fmla="*/ 452846 w 488237"/>
              <a:gd name="connsiteY55" fmla="*/ 1201783 h 3683725"/>
              <a:gd name="connsiteX56" fmla="*/ 426720 w 488237"/>
              <a:gd name="connsiteY56" fmla="*/ 1236617 h 3683725"/>
              <a:gd name="connsiteX57" fmla="*/ 400595 w 488237"/>
              <a:gd name="connsiteY57" fmla="*/ 1288868 h 3683725"/>
              <a:gd name="connsiteX58" fmla="*/ 391886 w 488237"/>
              <a:gd name="connsiteY58" fmla="*/ 1314994 h 3683725"/>
              <a:gd name="connsiteX59" fmla="*/ 339635 w 488237"/>
              <a:gd name="connsiteY59" fmla="*/ 1358537 h 3683725"/>
              <a:gd name="connsiteX60" fmla="*/ 296092 w 488237"/>
              <a:gd name="connsiteY60" fmla="*/ 1393371 h 3683725"/>
              <a:gd name="connsiteX61" fmla="*/ 261257 w 488237"/>
              <a:gd name="connsiteY61" fmla="*/ 1445623 h 3683725"/>
              <a:gd name="connsiteX62" fmla="*/ 252549 w 488237"/>
              <a:gd name="connsiteY62" fmla="*/ 1471748 h 3683725"/>
              <a:gd name="connsiteX63" fmla="*/ 243840 w 488237"/>
              <a:gd name="connsiteY63" fmla="*/ 1506583 h 3683725"/>
              <a:gd name="connsiteX64" fmla="*/ 217715 w 488237"/>
              <a:gd name="connsiteY64" fmla="*/ 1550125 h 3683725"/>
              <a:gd name="connsiteX65" fmla="*/ 200297 w 488237"/>
              <a:gd name="connsiteY65" fmla="*/ 1602377 h 3683725"/>
              <a:gd name="connsiteX66" fmla="*/ 191589 w 488237"/>
              <a:gd name="connsiteY66" fmla="*/ 1628503 h 3683725"/>
              <a:gd name="connsiteX67" fmla="*/ 182880 w 488237"/>
              <a:gd name="connsiteY67" fmla="*/ 1680754 h 3683725"/>
              <a:gd name="connsiteX68" fmla="*/ 148046 w 488237"/>
              <a:gd name="connsiteY68" fmla="*/ 1767840 h 3683725"/>
              <a:gd name="connsiteX69" fmla="*/ 130629 w 488237"/>
              <a:gd name="connsiteY69" fmla="*/ 1820091 h 3683725"/>
              <a:gd name="connsiteX70" fmla="*/ 121920 w 488237"/>
              <a:gd name="connsiteY70" fmla="*/ 1846217 h 3683725"/>
              <a:gd name="connsiteX71" fmla="*/ 130629 w 488237"/>
              <a:gd name="connsiteY71" fmla="*/ 2107474 h 3683725"/>
              <a:gd name="connsiteX72" fmla="*/ 148046 w 488237"/>
              <a:gd name="connsiteY72" fmla="*/ 2159725 h 3683725"/>
              <a:gd name="connsiteX73" fmla="*/ 156755 w 488237"/>
              <a:gd name="connsiteY73" fmla="*/ 2185851 h 3683725"/>
              <a:gd name="connsiteX74" fmla="*/ 165463 w 488237"/>
              <a:gd name="connsiteY74" fmla="*/ 2211977 h 3683725"/>
              <a:gd name="connsiteX75" fmla="*/ 182880 w 488237"/>
              <a:gd name="connsiteY75" fmla="*/ 2238103 h 3683725"/>
              <a:gd name="connsiteX76" fmla="*/ 191589 w 488237"/>
              <a:gd name="connsiteY76" fmla="*/ 2264228 h 3683725"/>
              <a:gd name="connsiteX77" fmla="*/ 217715 w 488237"/>
              <a:gd name="connsiteY77" fmla="*/ 2281645 h 3683725"/>
              <a:gd name="connsiteX78" fmla="*/ 235132 w 488237"/>
              <a:gd name="connsiteY78" fmla="*/ 2299063 h 3683725"/>
              <a:gd name="connsiteX79" fmla="*/ 269966 w 488237"/>
              <a:gd name="connsiteY79" fmla="*/ 2290354 h 3683725"/>
              <a:gd name="connsiteX80" fmla="*/ 287383 w 488237"/>
              <a:gd name="connsiteY80" fmla="*/ 2238103 h 3683725"/>
              <a:gd name="connsiteX81" fmla="*/ 269966 w 488237"/>
              <a:gd name="connsiteY81" fmla="*/ 2185851 h 3683725"/>
              <a:gd name="connsiteX82" fmla="*/ 235132 w 488237"/>
              <a:gd name="connsiteY82" fmla="*/ 2133600 h 3683725"/>
              <a:gd name="connsiteX83" fmla="*/ 217715 w 488237"/>
              <a:gd name="connsiteY83" fmla="*/ 2107474 h 3683725"/>
              <a:gd name="connsiteX84" fmla="*/ 200297 w 488237"/>
              <a:gd name="connsiteY84" fmla="*/ 2055223 h 3683725"/>
              <a:gd name="connsiteX85" fmla="*/ 191589 w 488237"/>
              <a:gd name="connsiteY85" fmla="*/ 2029097 h 3683725"/>
              <a:gd name="connsiteX86" fmla="*/ 226423 w 488237"/>
              <a:gd name="connsiteY86" fmla="*/ 1924594 h 3683725"/>
              <a:gd name="connsiteX87" fmla="*/ 252549 w 488237"/>
              <a:gd name="connsiteY87" fmla="*/ 1942011 h 3683725"/>
              <a:gd name="connsiteX88" fmla="*/ 261257 w 488237"/>
              <a:gd name="connsiteY88" fmla="*/ 1994263 h 3683725"/>
              <a:gd name="connsiteX89" fmla="*/ 278675 w 488237"/>
              <a:gd name="connsiteY89" fmla="*/ 2055223 h 3683725"/>
              <a:gd name="connsiteX90" fmla="*/ 296092 w 488237"/>
              <a:gd name="connsiteY90" fmla="*/ 2211977 h 3683725"/>
              <a:gd name="connsiteX91" fmla="*/ 313509 w 488237"/>
              <a:gd name="connsiteY91" fmla="*/ 2264228 h 3683725"/>
              <a:gd name="connsiteX92" fmla="*/ 330926 w 488237"/>
              <a:gd name="connsiteY92" fmla="*/ 2290354 h 3683725"/>
              <a:gd name="connsiteX93" fmla="*/ 357052 w 488237"/>
              <a:gd name="connsiteY93" fmla="*/ 2299063 h 3683725"/>
              <a:gd name="connsiteX94" fmla="*/ 374469 w 488237"/>
              <a:gd name="connsiteY94" fmla="*/ 2281645 h 3683725"/>
              <a:gd name="connsiteX95" fmla="*/ 348343 w 488237"/>
              <a:gd name="connsiteY95" fmla="*/ 2142308 h 3683725"/>
              <a:gd name="connsiteX96" fmla="*/ 330926 w 488237"/>
              <a:gd name="connsiteY96" fmla="*/ 2090057 h 3683725"/>
              <a:gd name="connsiteX97" fmla="*/ 313509 w 488237"/>
              <a:gd name="connsiteY97" fmla="*/ 2037805 h 3683725"/>
              <a:gd name="connsiteX98" fmla="*/ 304800 w 488237"/>
              <a:gd name="connsiteY98" fmla="*/ 2011680 h 3683725"/>
              <a:gd name="connsiteX99" fmla="*/ 313509 w 488237"/>
              <a:gd name="connsiteY99" fmla="*/ 1985554 h 3683725"/>
              <a:gd name="connsiteX100" fmla="*/ 374469 w 488237"/>
              <a:gd name="connsiteY100" fmla="*/ 1985554 h 3683725"/>
              <a:gd name="connsiteX101" fmla="*/ 391886 w 488237"/>
              <a:gd name="connsiteY101" fmla="*/ 2011680 h 3683725"/>
              <a:gd name="connsiteX102" fmla="*/ 409303 w 488237"/>
              <a:gd name="connsiteY102" fmla="*/ 2063931 h 3683725"/>
              <a:gd name="connsiteX103" fmla="*/ 418012 w 488237"/>
              <a:gd name="connsiteY103" fmla="*/ 2290354 h 3683725"/>
              <a:gd name="connsiteX104" fmla="*/ 426720 w 488237"/>
              <a:gd name="connsiteY104" fmla="*/ 2325188 h 3683725"/>
              <a:gd name="connsiteX105" fmla="*/ 461555 w 488237"/>
              <a:gd name="connsiteY105" fmla="*/ 2316480 h 3683725"/>
              <a:gd name="connsiteX106" fmla="*/ 470263 w 488237"/>
              <a:gd name="connsiteY106" fmla="*/ 2290354 h 3683725"/>
              <a:gd name="connsiteX107" fmla="*/ 461555 w 488237"/>
              <a:gd name="connsiteY107" fmla="*/ 2229394 h 3683725"/>
              <a:gd name="connsiteX108" fmla="*/ 418012 w 488237"/>
              <a:gd name="connsiteY108" fmla="*/ 2203268 h 3683725"/>
              <a:gd name="connsiteX109" fmla="*/ 365760 w 488237"/>
              <a:gd name="connsiteY109" fmla="*/ 2177143 h 3683725"/>
              <a:gd name="connsiteX110" fmla="*/ 304800 w 488237"/>
              <a:gd name="connsiteY110" fmla="*/ 2177143 h 3683725"/>
              <a:gd name="connsiteX111" fmla="*/ 209006 w 488237"/>
              <a:gd name="connsiteY111" fmla="*/ 2185851 h 3683725"/>
              <a:gd name="connsiteX112" fmla="*/ 226423 w 488237"/>
              <a:gd name="connsiteY112" fmla="*/ 2211977 h 3683725"/>
              <a:gd name="connsiteX113" fmla="*/ 217715 w 488237"/>
              <a:gd name="connsiteY113" fmla="*/ 2185851 h 3683725"/>
              <a:gd name="connsiteX114" fmla="*/ 200297 w 488237"/>
              <a:gd name="connsiteY114" fmla="*/ 2168434 h 3683725"/>
              <a:gd name="connsiteX115" fmla="*/ 148046 w 488237"/>
              <a:gd name="connsiteY115" fmla="*/ 2142308 h 3683725"/>
              <a:gd name="connsiteX116" fmla="*/ 26126 w 488237"/>
              <a:gd name="connsiteY116" fmla="*/ 2159725 h 3683725"/>
              <a:gd name="connsiteX117" fmla="*/ 8709 w 488237"/>
              <a:gd name="connsiteY117" fmla="*/ 2177143 h 3683725"/>
              <a:gd name="connsiteX118" fmla="*/ 17417 w 488237"/>
              <a:gd name="connsiteY118" fmla="*/ 2220685 h 3683725"/>
              <a:gd name="connsiteX119" fmla="*/ 34835 w 488237"/>
              <a:gd name="connsiteY119" fmla="*/ 2351314 h 3683725"/>
              <a:gd name="connsiteX120" fmla="*/ 52252 w 488237"/>
              <a:gd name="connsiteY120" fmla="*/ 2403565 h 3683725"/>
              <a:gd name="connsiteX121" fmla="*/ 69669 w 488237"/>
              <a:gd name="connsiteY121" fmla="*/ 2455817 h 3683725"/>
              <a:gd name="connsiteX122" fmla="*/ 87086 w 488237"/>
              <a:gd name="connsiteY122" fmla="*/ 2499360 h 3683725"/>
              <a:gd name="connsiteX123" fmla="*/ 104503 w 488237"/>
              <a:gd name="connsiteY123" fmla="*/ 2577737 h 3683725"/>
              <a:gd name="connsiteX124" fmla="*/ 121920 w 488237"/>
              <a:gd name="connsiteY124" fmla="*/ 2629988 h 3683725"/>
              <a:gd name="connsiteX125" fmla="*/ 139337 w 488237"/>
              <a:gd name="connsiteY125" fmla="*/ 2656114 h 3683725"/>
              <a:gd name="connsiteX126" fmla="*/ 200297 w 488237"/>
              <a:gd name="connsiteY126" fmla="*/ 2682240 h 3683725"/>
              <a:gd name="connsiteX127" fmla="*/ 252549 w 488237"/>
              <a:gd name="connsiteY127" fmla="*/ 2734491 h 3683725"/>
              <a:gd name="connsiteX128" fmla="*/ 278675 w 488237"/>
              <a:gd name="connsiteY128" fmla="*/ 2769325 h 3683725"/>
              <a:gd name="connsiteX129" fmla="*/ 296092 w 488237"/>
              <a:gd name="connsiteY129" fmla="*/ 2795451 h 3683725"/>
              <a:gd name="connsiteX130" fmla="*/ 339635 w 488237"/>
              <a:gd name="connsiteY130" fmla="*/ 2847703 h 3683725"/>
              <a:gd name="connsiteX131" fmla="*/ 374469 w 488237"/>
              <a:gd name="connsiteY131" fmla="*/ 2917371 h 3683725"/>
              <a:gd name="connsiteX132" fmla="*/ 383177 w 488237"/>
              <a:gd name="connsiteY132" fmla="*/ 2943497 h 3683725"/>
              <a:gd name="connsiteX133" fmla="*/ 400595 w 488237"/>
              <a:gd name="connsiteY133" fmla="*/ 2969623 h 3683725"/>
              <a:gd name="connsiteX134" fmla="*/ 418012 w 488237"/>
              <a:gd name="connsiteY134" fmla="*/ 3030583 h 3683725"/>
              <a:gd name="connsiteX135" fmla="*/ 409303 w 488237"/>
              <a:gd name="connsiteY135" fmla="*/ 3100251 h 3683725"/>
              <a:gd name="connsiteX136" fmla="*/ 383177 w 488237"/>
              <a:gd name="connsiteY136" fmla="*/ 3126377 h 3683725"/>
              <a:gd name="connsiteX137" fmla="*/ 330926 w 488237"/>
              <a:gd name="connsiteY137" fmla="*/ 3161211 h 3683725"/>
              <a:gd name="connsiteX138" fmla="*/ 287383 w 488237"/>
              <a:gd name="connsiteY138" fmla="*/ 3196045 h 3683725"/>
              <a:gd name="connsiteX139" fmla="*/ 269966 w 488237"/>
              <a:gd name="connsiteY139" fmla="*/ 3213463 h 3683725"/>
              <a:gd name="connsiteX140" fmla="*/ 243840 w 488237"/>
              <a:gd name="connsiteY140" fmla="*/ 3230880 h 3683725"/>
              <a:gd name="connsiteX141" fmla="*/ 252549 w 488237"/>
              <a:gd name="connsiteY141" fmla="*/ 3448594 h 3683725"/>
              <a:gd name="connsiteX142" fmla="*/ 269966 w 488237"/>
              <a:gd name="connsiteY142" fmla="*/ 3483428 h 3683725"/>
              <a:gd name="connsiteX143" fmla="*/ 278675 w 488237"/>
              <a:gd name="connsiteY143" fmla="*/ 3509554 h 3683725"/>
              <a:gd name="connsiteX144" fmla="*/ 304800 w 488237"/>
              <a:gd name="connsiteY144" fmla="*/ 3579223 h 3683725"/>
              <a:gd name="connsiteX145" fmla="*/ 313509 w 488237"/>
              <a:gd name="connsiteY145" fmla="*/ 3605348 h 3683725"/>
              <a:gd name="connsiteX146" fmla="*/ 374469 w 488237"/>
              <a:gd name="connsiteY146" fmla="*/ 3683725 h 3683725"/>
              <a:gd name="connsiteX147" fmla="*/ 383177 w 488237"/>
              <a:gd name="connsiteY147" fmla="*/ 3657600 h 3683725"/>
              <a:gd name="connsiteX148" fmla="*/ 391886 w 488237"/>
              <a:gd name="connsiteY148" fmla="*/ 3579223 h 368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8237" h="3683725">
                <a:moveTo>
                  <a:pt x="209006" y="0"/>
                </a:moveTo>
                <a:cubicBezTo>
                  <a:pt x="191589" y="20320"/>
                  <a:pt x="174535" y="40957"/>
                  <a:pt x="156755" y="60960"/>
                </a:cubicBezTo>
                <a:cubicBezTo>
                  <a:pt x="151300" y="67097"/>
                  <a:pt x="145748" y="73248"/>
                  <a:pt x="139337" y="78377"/>
                </a:cubicBezTo>
                <a:cubicBezTo>
                  <a:pt x="131164" y="84915"/>
                  <a:pt x="121920" y="89988"/>
                  <a:pt x="113212" y="95794"/>
                </a:cubicBezTo>
                <a:cubicBezTo>
                  <a:pt x="107406" y="104503"/>
                  <a:pt x="102333" y="113747"/>
                  <a:pt x="95795" y="121920"/>
                </a:cubicBezTo>
                <a:cubicBezTo>
                  <a:pt x="90666" y="128331"/>
                  <a:pt x="83303" y="132768"/>
                  <a:pt x="78377" y="139337"/>
                </a:cubicBezTo>
                <a:cubicBezTo>
                  <a:pt x="65817" y="156083"/>
                  <a:pt x="55154" y="174171"/>
                  <a:pt x="43543" y="191588"/>
                </a:cubicBezTo>
                <a:cubicBezTo>
                  <a:pt x="37737" y="200297"/>
                  <a:pt x="29436" y="207785"/>
                  <a:pt x="26126" y="217714"/>
                </a:cubicBezTo>
                <a:cubicBezTo>
                  <a:pt x="13632" y="255194"/>
                  <a:pt x="19643" y="234934"/>
                  <a:pt x="8709" y="278674"/>
                </a:cubicBezTo>
                <a:cubicBezTo>
                  <a:pt x="5806" y="336731"/>
                  <a:pt x="0" y="394715"/>
                  <a:pt x="0" y="452845"/>
                </a:cubicBezTo>
                <a:cubicBezTo>
                  <a:pt x="0" y="508076"/>
                  <a:pt x="4473" y="563240"/>
                  <a:pt x="8709" y="618308"/>
                </a:cubicBezTo>
                <a:cubicBezTo>
                  <a:pt x="10283" y="638774"/>
                  <a:pt x="14704" y="658922"/>
                  <a:pt x="17417" y="679268"/>
                </a:cubicBezTo>
                <a:cubicBezTo>
                  <a:pt x="20510" y="702466"/>
                  <a:pt x="21813" y="725934"/>
                  <a:pt x="26126" y="748937"/>
                </a:cubicBezTo>
                <a:cubicBezTo>
                  <a:pt x="35498" y="798922"/>
                  <a:pt x="45559" y="824654"/>
                  <a:pt x="60960" y="870857"/>
                </a:cubicBezTo>
                <a:lnTo>
                  <a:pt x="78377" y="923108"/>
                </a:lnTo>
                <a:cubicBezTo>
                  <a:pt x="81280" y="931817"/>
                  <a:pt x="81994" y="941596"/>
                  <a:pt x="87086" y="949234"/>
                </a:cubicBezTo>
                <a:cubicBezTo>
                  <a:pt x="98697" y="966651"/>
                  <a:pt x="107118" y="986683"/>
                  <a:pt x="121920" y="1001485"/>
                </a:cubicBezTo>
                <a:cubicBezTo>
                  <a:pt x="133532" y="1013097"/>
                  <a:pt x="147646" y="1022657"/>
                  <a:pt x="156755" y="1036320"/>
                </a:cubicBezTo>
                <a:cubicBezTo>
                  <a:pt x="164664" y="1048184"/>
                  <a:pt x="177803" y="1071592"/>
                  <a:pt x="191589" y="1079863"/>
                </a:cubicBezTo>
                <a:cubicBezTo>
                  <a:pt x="199460" y="1084586"/>
                  <a:pt x="209006" y="1085668"/>
                  <a:pt x="217715" y="1088571"/>
                </a:cubicBezTo>
                <a:cubicBezTo>
                  <a:pt x="235132" y="1085668"/>
                  <a:pt x="256178" y="1090893"/>
                  <a:pt x="269966" y="1079863"/>
                </a:cubicBezTo>
                <a:cubicBezTo>
                  <a:pt x="277134" y="1074128"/>
                  <a:pt x="267748" y="1060228"/>
                  <a:pt x="261257" y="1053737"/>
                </a:cubicBezTo>
                <a:cubicBezTo>
                  <a:pt x="206342" y="998822"/>
                  <a:pt x="226683" y="1032096"/>
                  <a:pt x="182880" y="1010194"/>
                </a:cubicBezTo>
                <a:cubicBezTo>
                  <a:pt x="160911" y="999209"/>
                  <a:pt x="155536" y="991559"/>
                  <a:pt x="139337" y="975360"/>
                </a:cubicBezTo>
                <a:cubicBezTo>
                  <a:pt x="143003" y="964363"/>
                  <a:pt x="152478" y="928302"/>
                  <a:pt x="165463" y="923108"/>
                </a:cubicBezTo>
                <a:cubicBezTo>
                  <a:pt x="173986" y="919699"/>
                  <a:pt x="182880" y="928914"/>
                  <a:pt x="191589" y="931817"/>
                </a:cubicBezTo>
                <a:cubicBezTo>
                  <a:pt x="194492" y="940526"/>
                  <a:pt x="208820" y="954534"/>
                  <a:pt x="200297" y="957943"/>
                </a:cubicBezTo>
                <a:cubicBezTo>
                  <a:pt x="183903" y="964501"/>
                  <a:pt x="161334" y="960861"/>
                  <a:pt x="148046" y="949234"/>
                </a:cubicBezTo>
                <a:cubicBezTo>
                  <a:pt x="134229" y="937144"/>
                  <a:pt x="136435" y="914400"/>
                  <a:pt x="130629" y="896983"/>
                </a:cubicBezTo>
                <a:lnTo>
                  <a:pt x="121920" y="870857"/>
                </a:lnTo>
                <a:cubicBezTo>
                  <a:pt x="124710" y="859696"/>
                  <a:pt x="125522" y="814821"/>
                  <a:pt x="156755" y="827314"/>
                </a:cubicBezTo>
                <a:cubicBezTo>
                  <a:pt x="166473" y="831201"/>
                  <a:pt x="168366" y="844731"/>
                  <a:pt x="174172" y="853440"/>
                </a:cubicBezTo>
                <a:cubicBezTo>
                  <a:pt x="171269" y="862148"/>
                  <a:pt x="174368" y="877339"/>
                  <a:pt x="165463" y="879565"/>
                </a:cubicBezTo>
                <a:cubicBezTo>
                  <a:pt x="110152" y="893393"/>
                  <a:pt x="107725" y="875690"/>
                  <a:pt x="87086" y="844731"/>
                </a:cubicBezTo>
                <a:cubicBezTo>
                  <a:pt x="89989" y="815702"/>
                  <a:pt x="74110" y="777161"/>
                  <a:pt x="95795" y="757645"/>
                </a:cubicBezTo>
                <a:cubicBezTo>
                  <a:pt x="160611" y="699310"/>
                  <a:pt x="173782" y="765183"/>
                  <a:pt x="182880" y="792480"/>
                </a:cubicBezTo>
                <a:cubicBezTo>
                  <a:pt x="165559" y="804027"/>
                  <a:pt x="152263" y="822821"/>
                  <a:pt x="130629" y="801188"/>
                </a:cubicBezTo>
                <a:cubicBezTo>
                  <a:pt x="124138" y="794697"/>
                  <a:pt x="124823" y="783771"/>
                  <a:pt x="121920" y="775063"/>
                </a:cubicBezTo>
                <a:cubicBezTo>
                  <a:pt x="127150" y="754146"/>
                  <a:pt x="129252" y="729138"/>
                  <a:pt x="148046" y="714103"/>
                </a:cubicBezTo>
                <a:cubicBezTo>
                  <a:pt x="155214" y="708368"/>
                  <a:pt x="165463" y="708297"/>
                  <a:pt x="174172" y="705394"/>
                </a:cubicBezTo>
                <a:cubicBezTo>
                  <a:pt x="176709" y="707085"/>
                  <a:pt x="216761" y="731321"/>
                  <a:pt x="217715" y="740228"/>
                </a:cubicBezTo>
                <a:cubicBezTo>
                  <a:pt x="233406" y="886678"/>
                  <a:pt x="207070" y="907944"/>
                  <a:pt x="235132" y="1001485"/>
                </a:cubicBezTo>
                <a:cubicBezTo>
                  <a:pt x="242523" y="1026122"/>
                  <a:pt x="249968" y="1059865"/>
                  <a:pt x="269966" y="1079863"/>
                </a:cubicBezTo>
                <a:cubicBezTo>
                  <a:pt x="277367" y="1087264"/>
                  <a:pt x="287383" y="1091474"/>
                  <a:pt x="296092" y="1097280"/>
                </a:cubicBezTo>
                <a:lnTo>
                  <a:pt x="365760" y="1088571"/>
                </a:lnTo>
                <a:cubicBezTo>
                  <a:pt x="376998" y="1078938"/>
                  <a:pt x="360947" y="1059308"/>
                  <a:pt x="357052" y="1045028"/>
                </a:cubicBezTo>
                <a:cubicBezTo>
                  <a:pt x="342042" y="989991"/>
                  <a:pt x="350379" y="1003521"/>
                  <a:pt x="322217" y="975360"/>
                </a:cubicBezTo>
                <a:cubicBezTo>
                  <a:pt x="301490" y="913179"/>
                  <a:pt x="314984" y="938384"/>
                  <a:pt x="287383" y="896983"/>
                </a:cubicBezTo>
                <a:cubicBezTo>
                  <a:pt x="264382" y="827980"/>
                  <a:pt x="266948" y="862841"/>
                  <a:pt x="278675" y="792480"/>
                </a:cubicBezTo>
                <a:cubicBezTo>
                  <a:pt x="307703" y="795383"/>
                  <a:pt x="336880" y="797062"/>
                  <a:pt x="365760" y="801188"/>
                </a:cubicBezTo>
                <a:cubicBezTo>
                  <a:pt x="384893" y="803921"/>
                  <a:pt x="408112" y="812403"/>
                  <a:pt x="426720" y="818605"/>
                </a:cubicBezTo>
                <a:cubicBezTo>
                  <a:pt x="432526" y="824411"/>
                  <a:pt x="440465" y="828679"/>
                  <a:pt x="444137" y="836023"/>
                </a:cubicBezTo>
                <a:cubicBezTo>
                  <a:pt x="452348" y="852444"/>
                  <a:pt x="455749" y="870857"/>
                  <a:pt x="461555" y="888274"/>
                </a:cubicBezTo>
                <a:cubicBezTo>
                  <a:pt x="464458" y="896983"/>
                  <a:pt x="468037" y="905494"/>
                  <a:pt x="470263" y="914400"/>
                </a:cubicBezTo>
                <a:lnTo>
                  <a:pt x="487680" y="984068"/>
                </a:lnTo>
                <a:cubicBezTo>
                  <a:pt x="479860" y="1140472"/>
                  <a:pt x="508375" y="1118491"/>
                  <a:pt x="452846" y="1201783"/>
                </a:cubicBezTo>
                <a:cubicBezTo>
                  <a:pt x="444795" y="1213860"/>
                  <a:pt x="435429" y="1225006"/>
                  <a:pt x="426720" y="1236617"/>
                </a:cubicBezTo>
                <a:cubicBezTo>
                  <a:pt x="404834" y="1302279"/>
                  <a:pt x="434355" y="1221349"/>
                  <a:pt x="400595" y="1288868"/>
                </a:cubicBezTo>
                <a:cubicBezTo>
                  <a:pt x="396490" y="1297079"/>
                  <a:pt x="396978" y="1307356"/>
                  <a:pt x="391886" y="1314994"/>
                </a:cubicBezTo>
                <a:cubicBezTo>
                  <a:pt x="374155" y="1341590"/>
                  <a:pt x="362584" y="1340178"/>
                  <a:pt x="339635" y="1358537"/>
                </a:cubicBezTo>
                <a:cubicBezTo>
                  <a:pt x="277591" y="1408172"/>
                  <a:pt x="376500" y="1339765"/>
                  <a:pt x="296092" y="1393371"/>
                </a:cubicBezTo>
                <a:cubicBezTo>
                  <a:pt x="284480" y="1410788"/>
                  <a:pt x="267876" y="1425764"/>
                  <a:pt x="261257" y="1445623"/>
                </a:cubicBezTo>
                <a:cubicBezTo>
                  <a:pt x="258354" y="1454331"/>
                  <a:pt x="255071" y="1462922"/>
                  <a:pt x="252549" y="1471748"/>
                </a:cubicBezTo>
                <a:cubicBezTo>
                  <a:pt x="249261" y="1483257"/>
                  <a:pt x="248701" y="1495646"/>
                  <a:pt x="243840" y="1506583"/>
                </a:cubicBezTo>
                <a:cubicBezTo>
                  <a:pt x="236966" y="1522050"/>
                  <a:pt x="224719" y="1534716"/>
                  <a:pt x="217715" y="1550125"/>
                </a:cubicBezTo>
                <a:cubicBezTo>
                  <a:pt x="210118" y="1566839"/>
                  <a:pt x="206103" y="1584960"/>
                  <a:pt x="200297" y="1602377"/>
                </a:cubicBezTo>
                <a:cubicBezTo>
                  <a:pt x="197394" y="1611086"/>
                  <a:pt x="193098" y="1619448"/>
                  <a:pt x="191589" y="1628503"/>
                </a:cubicBezTo>
                <a:cubicBezTo>
                  <a:pt x="188686" y="1645920"/>
                  <a:pt x="187163" y="1663624"/>
                  <a:pt x="182880" y="1680754"/>
                </a:cubicBezTo>
                <a:cubicBezTo>
                  <a:pt x="163625" y="1757772"/>
                  <a:pt x="172070" y="1707780"/>
                  <a:pt x="148046" y="1767840"/>
                </a:cubicBezTo>
                <a:cubicBezTo>
                  <a:pt x="141228" y="1784886"/>
                  <a:pt x="136435" y="1802674"/>
                  <a:pt x="130629" y="1820091"/>
                </a:cubicBezTo>
                <a:lnTo>
                  <a:pt x="121920" y="1846217"/>
                </a:lnTo>
                <a:cubicBezTo>
                  <a:pt x="124823" y="1933303"/>
                  <a:pt x="123393" y="2020641"/>
                  <a:pt x="130629" y="2107474"/>
                </a:cubicBezTo>
                <a:cubicBezTo>
                  <a:pt x="132154" y="2125770"/>
                  <a:pt x="142240" y="2142308"/>
                  <a:pt x="148046" y="2159725"/>
                </a:cubicBezTo>
                <a:lnTo>
                  <a:pt x="156755" y="2185851"/>
                </a:lnTo>
                <a:cubicBezTo>
                  <a:pt x="159658" y="2194560"/>
                  <a:pt x="160371" y="2204339"/>
                  <a:pt x="165463" y="2211977"/>
                </a:cubicBezTo>
                <a:cubicBezTo>
                  <a:pt x="171269" y="2220686"/>
                  <a:pt x="178199" y="2228742"/>
                  <a:pt x="182880" y="2238103"/>
                </a:cubicBezTo>
                <a:cubicBezTo>
                  <a:pt x="186985" y="2246313"/>
                  <a:pt x="185854" y="2257060"/>
                  <a:pt x="191589" y="2264228"/>
                </a:cubicBezTo>
                <a:cubicBezTo>
                  <a:pt x="198128" y="2272401"/>
                  <a:pt x="209542" y="2275107"/>
                  <a:pt x="217715" y="2281645"/>
                </a:cubicBezTo>
                <a:cubicBezTo>
                  <a:pt x="224126" y="2286774"/>
                  <a:pt x="229326" y="2293257"/>
                  <a:pt x="235132" y="2299063"/>
                </a:cubicBezTo>
                <a:cubicBezTo>
                  <a:pt x="246743" y="2296160"/>
                  <a:pt x="262177" y="2299441"/>
                  <a:pt x="269966" y="2290354"/>
                </a:cubicBezTo>
                <a:cubicBezTo>
                  <a:pt x="281914" y="2276415"/>
                  <a:pt x="287383" y="2238103"/>
                  <a:pt x="287383" y="2238103"/>
                </a:cubicBezTo>
                <a:cubicBezTo>
                  <a:pt x="281577" y="2220686"/>
                  <a:pt x="280150" y="2201127"/>
                  <a:pt x="269966" y="2185851"/>
                </a:cubicBezTo>
                <a:lnTo>
                  <a:pt x="235132" y="2133600"/>
                </a:lnTo>
                <a:cubicBezTo>
                  <a:pt x="229326" y="2124891"/>
                  <a:pt x="221025" y="2117403"/>
                  <a:pt x="217715" y="2107474"/>
                </a:cubicBezTo>
                <a:lnTo>
                  <a:pt x="200297" y="2055223"/>
                </a:lnTo>
                <a:lnTo>
                  <a:pt x="191589" y="2029097"/>
                </a:lnTo>
                <a:cubicBezTo>
                  <a:pt x="192286" y="2021434"/>
                  <a:pt x="172411" y="1915593"/>
                  <a:pt x="226423" y="1924594"/>
                </a:cubicBezTo>
                <a:cubicBezTo>
                  <a:pt x="236747" y="1926315"/>
                  <a:pt x="243840" y="1936205"/>
                  <a:pt x="252549" y="1942011"/>
                </a:cubicBezTo>
                <a:cubicBezTo>
                  <a:pt x="255452" y="1959428"/>
                  <a:pt x="257794" y="1976948"/>
                  <a:pt x="261257" y="1994263"/>
                </a:cubicBezTo>
                <a:cubicBezTo>
                  <a:pt x="266724" y="2021597"/>
                  <a:pt x="270376" y="2030326"/>
                  <a:pt x="278675" y="2055223"/>
                </a:cubicBezTo>
                <a:cubicBezTo>
                  <a:pt x="284282" y="2133720"/>
                  <a:pt x="278662" y="2153879"/>
                  <a:pt x="296092" y="2211977"/>
                </a:cubicBezTo>
                <a:cubicBezTo>
                  <a:pt x="301368" y="2229562"/>
                  <a:pt x="303325" y="2248952"/>
                  <a:pt x="313509" y="2264228"/>
                </a:cubicBezTo>
                <a:cubicBezTo>
                  <a:pt x="319315" y="2272937"/>
                  <a:pt x="322753" y="2283816"/>
                  <a:pt x="330926" y="2290354"/>
                </a:cubicBezTo>
                <a:cubicBezTo>
                  <a:pt x="338094" y="2296089"/>
                  <a:pt x="348343" y="2296160"/>
                  <a:pt x="357052" y="2299063"/>
                </a:cubicBezTo>
                <a:cubicBezTo>
                  <a:pt x="362858" y="2293257"/>
                  <a:pt x="373787" y="2289827"/>
                  <a:pt x="374469" y="2281645"/>
                </a:cubicBezTo>
                <a:cubicBezTo>
                  <a:pt x="379385" y="2222648"/>
                  <a:pt x="365261" y="2193063"/>
                  <a:pt x="348343" y="2142308"/>
                </a:cubicBezTo>
                <a:lnTo>
                  <a:pt x="330926" y="2090057"/>
                </a:lnTo>
                <a:lnTo>
                  <a:pt x="313509" y="2037805"/>
                </a:lnTo>
                <a:lnTo>
                  <a:pt x="304800" y="2011680"/>
                </a:lnTo>
                <a:cubicBezTo>
                  <a:pt x="307703" y="2002971"/>
                  <a:pt x="307018" y="1992045"/>
                  <a:pt x="313509" y="1985554"/>
                </a:cubicBezTo>
                <a:cubicBezTo>
                  <a:pt x="331001" y="1968062"/>
                  <a:pt x="356791" y="1981134"/>
                  <a:pt x="374469" y="1985554"/>
                </a:cubicBezTo>
                <a:cubicBezTo>
                  <a:pt x="380275" y="1994263"/>
                  <a:pt x="387635" y="2002116"/>
                  <a:pt x="391886" y="2011680"/>
                </a:cubicBezTo>
                <a:cubicBezTo>
                  <a:pt x="399342" y="2028457"/>
                  <a:pt x="409303" y="2063931"/>
                  <a:pt x="409303" y="2063931"/>
                </a:cubicBezTo>
                <a:cubicBezTo>
                  <a:pt x="412206" y="2139405"/>
                  <a:pt x="412988" y="2214991"/>
                  <a:pt x="418012" y="2290354"/>
                </a:cubicBezTo>
                <a:cubicBezTo>
                  <a:pt x="418808" y="2302296"/>
                  <a:pt x="416457" y="2319030"/>
                  <a:pt x="426720" y="2325188"/>
                </a:cubicBezTo>
                <a:cubicBezTo>
                  <a:pt x="436983" y="2331346"/>
                  <a:pt x="449943" y="2319383"/>
                  <a:pt x="461555" y="2316480"/>
                </a:cubicBezTo>
                <a:cubicBezTo>
                  <a:pt x="464458" y="2307771"/>
                  <a:pt x="470263" y="2299534"/>
                  <a:pt x="470263" y="2290354"/>
                </a:cubicBezTo>
                <a:cubicBezTo>
                  <a:pt x="470263" y="2269828"/>
                  <a:pt x="468046" y="2248867"/>
                  <a:pt x="461555" y="2229394"/>
                </a:cubicBezTo>
                <a:cubicBezTo>
                  <a:pt x="454752" y="2208984"/>
                  <a:pt x="432802" y="2210663"/>
                  <a:pt x="418012" y="2203268"/>
                </a:cubicBezTo>
                <a:cubicBezTo>
                  <a:pt x="350496" y="2169509"/>
                  <a:pt x="431418" y="2199027"/>
                  <a:pt x="365760" y="2177143"/>
                </a:cubicBezTo>
                <a:cubicBezTo>
                  <a:pt x="322020" y="2188077"/>
                  <a:pt x="342281" y="2189636"/>
                  <a:pt x="304800" y="2177143"/>
                </a:cubicBezTo>
                <a:cubicBezTo>
                  <a:pt x="272869" y="2180046"/>
                  <a:pt x="238306" y="2172829"/>
                  <a:pt x="209006" y="2185851"/>
                </a:cubicBezTo>
                <a:cubicBezTo>
                  <a:pt x="199442" y="2190102"/>
                  <a:pt x="215957" y="2211977"/>
                  <a:pt x="226423" y="2211977"/>
                </a:cubicBezTo>
                <a:cubicBezTo>
                  <a:pt x="235603" y="2211977"/>
                  <a:pt x="222438" y="2193722"/>
                  <a:pt x="217715" y="2185851"/>
                </a:cubicBezTo>
                <a:cubicBezTo>
                  <a:pt x="213491" y="2178810"/>
                  <a:pt x="206708" y="2173563"/>
                  <a:pt x="200297" y="2168434"/>
                </a:cubicBezTo>
                <a:cubicBezTo>
                  <a:pt x="176179" y="2149140"/>
                  <a:pt x="175641" y="2151507"/>
                  <a:pt x="148046" y="2142308"/>
                </a:cubicBezTo>
                <a:cubicBezTo>
                  <a:pt x="145243" y="2142588"/>
                  <a:pt x="49799" y="2147888"/>
                  <a:pt x="26126" y="2159725"/>
                </a:cubicBezTo>
                <a:cubicBezTo>
                  <a:pt x="18782" y="2163397"/>
                  <a:pt x="14515" y="2171337"/>
                  <a:pt x="8709" y="2177143"/>
                </a:cubicBezTo>
                <a:cubicBezTo>
                  <a:pt x="11612" y="2191657"/>
                  <a:pt x="15461" y="2206013"/>
                  <a:pt x="17417" y="2220685"/>
                </a:cubicBezTo>
                <a:cubicBezTo>
                  <a:pt x="24347" y="2272657"/>
                  <a:pt x="22055" y="2304453"/>
                  <a:pt x="34835" y="2351314"/>
                </a:cubicBezTo>
                <a:cubicBezTo>
                  <a:pt x="39666" y="2369026"/>
                  <a:pt x="46446" y="2386148"/>
                  <a:pt x="52252" y="2403565"/>
                </a:cubicBezTo>
                <a:lnTo>
                  <a:pt x="69669" y="2455817"/>
                </a:lnTo>
                <a:cubicBezTo>
                  <a:pt x="75475" y="2470331"/>
                  <a:pt x="82143" y="2484530"/>
                  <a:pt x="87086" y="2499360"/>
                </a:cubicBezTo>
                <a:cubicBezTo>
                  <a:pt x="98822" y="2534567"/>
                  <a:pt x="94144" y="2539755"/>
                  <a:pt x="104503" y="2577737"/>
                </a:cubicBezTo>
                <a:cubicBezTo>
                  <a:pt x="109333" y="2595449"/>
                  <a:pt x="111736" y="2614712"/>
                  <a:pt x="121920" y="2629988"/>
                </a:cubicBezTo>
                <a:cubicBezTo>
                  <a:pt x="127726" y="2638697"/>
                  <a:pt x="131296" y="2649414"/>
                  <a:pt x="139337" y="2656114"/>
                </a:cubicBezTo>
                <a:cubicBezTo>
                  <a:pt x="153683" y="2668069"/>
                  <a:pt x="182149" y="2676190"/>
                  <a:pt x="200297" y="2682240"/>
                </a:cubicBezTo>
                <a:cubicBezTo>
                  <a:pt x="217714" y="2699657"/>
                  <a:pt x="237770" y="2714786"/>
                  <a:pt x="252549" y="2734491"/>
                </a:cubicBezTo>
                <a:cubicBezTo>
                  <a:pt x="261258" y="2746102"/>
                  <a:pt x="270239" y="2757514"/>
                  <a:pt x="278675" y="2769325"/>
                </a:cubicBezTo>
                <a:cubicBezTo>
                  <a:pt x="284759" y="2777842"/>
                  <a:pt x="289392" y="2787410"/>
                  <a:pt x="296092" y="2795451"/>
                </a:cubicBezTo>
                <a:cubicBezTo>
                  <a:pt x="325185" y="2830364"/>
                  <a:pt x="319152" y="2810152"/>
                  <a:pt x="339635" y="2847703"/>
                </a:cubicBezTo>
                <a:cubicBezTo>
                  <a:pt x="352068" y="2870496"/>
                  <a:pt x="366259" y="2892739"/>
                  <a:pt x="374469" y="2917371"/>
                </a:cubicBezTo>
                <a:cubicBezTo>
                  <a:pt x="377372" y="2926080"/>
                  <a:pt x="379072" y="2935286"/>
                  <a:pt x="383177" y="2943497"/>
                </a:cubicBezTo>
                <a:cubicBezTo>
                  <a:pt x="387858" y="2952859"/>
                  <a:pt x="394789" y="2960914"/>
                  <a:pt x="400595" y="2969623"/>
                </a:cubicBezTo>
                <a:cubicBezTo>
                  <a:pt x="404701" y="2981942"/>
                  <a:pt x="418012" y="3019650"/>
                  <a:pt x="418012" y="3030583"/>
                </a:cubicBezTo>
                <a:cubicBezTo>
                  <a:pt x="418012" y="3053986"/>
                  <a:pt x="417301" y="3078257"/>
                  <a:pt x="409303" y="3100251"/>
                </a:cubicBezTo>
                <a:cubicBezTo>
                  <a:pt x="405094" y="3111825"/>
                  <a:pt x="392899" y="3118816"/>
                  <a:pt x="383177" y="3126377"/>
                </a:cubicBezTo>
                <a:cubicBezTo>
                  <a:pt x="366654" y="3139228"/>
                  <a:pt x="330926" y="3161211"/>
                  <a:pt x="330926" y="3161211"/>
                </a:cubicBezTo>
                <a:cubicBezTo>
                  <a:pt x="296235" y="3213248"/>
                  <a:pt x="334122" y="3168001"/>
                  <a:pt x="287383" y="3196045"/>
                </a:cubicBezTo>
                <a:cubicBezTo>
                  <a:pt x="280342" y="3200269"/>
                  <a:pt x="276377" y="3208334"/>
                  <a:pt x="269966" y="3213463"/>
                </a:cubicBezTo>
                <a:cubicBezTo>
                  <a:pt x="261793" y="3220001"/>
                  <a:pt x="252549" y="3225074"/>
                  <a:pt x="243840" y="3230880"/>
                </a:cubicBezTo>
                <a:cubicBezTo>
                  <a:pt x="246743" y="3303451"/>
                  <a:pt x="245075" y="3376350"/>
                  <a:pt x="252549" y="3448594"/>
                </a:cubicBezTo>
                <a:cubicBezTo>
                  <a:pt x="253885" y="3461507"/>
                  <a:pt x="264852" y="3471496"/>
                  <a:pt x="269966" y="3483428"/>
                </a:cubicBezTo>
                <a:cubicBezTo>
                  <a:pt x="273582" y="3491866"/>
                  <a:pt x="276153" y="3500727"/>
                  <a:pt x="278675" y="3509554"/>
                </a:cubicBezTo>
                <a:cubicBezTo>
                  <a:pt x="301611" y="3589829"/>
                  <a:pt x="270013" y="3498055"/>
                  <a:pt x="304800" y="3579223"/>
                </a:cubicBezTo>
                <a:cubicBezTo>
                  <a:pt x="308416" y="3587660"/>
                  <a:pt x="309051" y="3597324"/>
                  <a:pt x="313509" y="3605348"/>
                </a:cubicBezTo>
                <a:cubicBezTo>
                  <a:pt x="339552" y="3652226"/>
                  <a:pt x="342732" y="3651989"/>
                  <a:pt x="374469" y="3683725"/>
                </a:cubicBezTo>
                <a:cubicBezTo>
                  <a:pt x="377372" y="3675017"/>
                  <a:pt x="381668" y="3666654"/>
                  <a:pt x="383177" y="3657600"/>
                </a:cubicBezTo>
                <a:cubicBezTo>
                  <a:pt x="387498" y="3631671"/>
                  <a:pt x="391886" y="3579223"/>
                  <a:pt x="391886" y="3579223"/>
                </a:cubicBezTo>
              </a:path>
            </a:pathLst>
          </a:custGeom>
          <a:noFill/>
          <a:ln w="38100">
            <a:solidFill>
              <a:srgbClr val="FF40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solidFill>
                <a:srgbClr val="FF40FF"/>
              </a:solidFill>
            </a:endParaRPr>
          </a:p>
        </p:txBody>
      </p:sp>
      <p:cxnSp>
        <p:nvCxnSpPr>
          <p:cNvPr id="35" name="Straight Arrow Connector 34">
            <a:extLst>
              <a:ext uri="{FF2B5EF4-FFF2-40B4-BE49-F238E27FC236}">
                <a16:creationId xmlns:a16="http://schemas.microsoft.com/office/drawing/2014/main" id="{A0D37309-7FDE-E761-B874-62ED64335A06}"/>
              </a:ext>
            </a:extLst>
          </p:cNvPr>
          <p:cNvCxnSpPr>
            <a:cxnSpLocks/>
          </p:cNvCxnSpPr>
          <p:nvPr/>
        </p:nvCxnSpPr>
        <p:spPr>
          <a:xfrm>
            <a:off x="578023" y="166366"/>
            <a:ext cx="388062" cy="306282"/>
          </a:xfrm>
          <a:prstGeom prst="straightConnector1">
            <a:avLst/>
          </a:prstGeom>
          <a:ln w="38100" cap="flat" cmpd="sng" algn="ctr">
            <a:solidFill>
              <a:schemeClr val="bg2">
                <a:lumMod val="60000"/>
                <a:lumOff val="40000"/>
              </a:schemeClr>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8" name="Freeform 7">
            <a:extLst>
              <a:ext uri="{FF2B5EF4-FFF2-40B4-BE49-F238E27FC236}">
                <a16:creationId xmlns:a16="http://schemas.microsoft.com/office/drawing/2014/main" id="{CF153FF2-440F-E7D7-9E7C-33B4603E9728}"/>
              </a:ext>
            </a:extLst>
          </p:cNvPr>
          <p:cNvSpPr/>
          <p:nvPr/>
        </p:nvSpPr>
        <p:spPr>
          <a:xfrm>
            <a:off x="870291" y="795814"/>
            <a:ext cx="862149" cy="2403856"/>
          </a:xfrm>
          <a:custGeom>
            <a:avLst/>
            <a:gdLst>
              <a:gd name="connsiteX0" fmla="*/ 400594 w 862149"/>
              <a:gd name="connsiteY0" fmla="*/ 0 h 2403856"/>
              <a:gd name="connsiteX1" fmla="*/ 487680 w 862149"/>
              <a:gd name="connsiteY1" fmla="*/ 104503 h 2403856"/>
              <a:gd name="connsiteX2" fmla="*/ 505097 w 862149"/>
              <a:gd name="connsiteY2" fmla="*/ 130629 h 2403856"/>
              <a:gd name="connsiteX3" fmla="*/ 531223 w 862149"/>
              <a:gd name="connsiteY3" fmla="*/ 148046 h 2403856"/>
              <a:gd name="connsiteX4" fmla="*/ 548640 w 862149"/>
              <a:gd name="connsiteY4" fmla="*/ 200298 h 2403856"/>
              <a:gd name="connsiteX5" fmla="*/ 583474 w 862149"/>
              <a:gd name="connsiteY5" fmla="*/ 278675 h 2403856"/>
              <a:gd name="connsiteX6" fmla="*/ 600891 w 862149"/>
              <a:gd name="connsiteY6" fmla="*/ 330926 h 2403856"/>
              <a:gd name="connsiteX7" fmla="*/ 609600 w 862149"/>
              <a:gd name="connsiteY7" fmla="*/ 357052 h 2403856"/>
              <a:gd name="connsiteX8" fmla="*/ 583474 w 862149"/>
              <a:gd name="connsiteY8" fmla="*/ 557349 h 2403856"/>
              <a:gd name="connsiteX9" fmla="*/ 566057 w 862149"/>
              <a:gd name="connsiteY9" fmla="*/ 583475 h 2403856"/>
              <a:gd name="connsiteX10" fmla="*/ 539931 w 862149"/>
              <a:gd name="connsiteY10" fmla="*/ 635726 h 2403856"/>
              <a:gd name="connsiteX11" fmla="*/ 496389 w 862149"/>
              <a:gd name="connsiteY11" fmla="*/ 714103 h 2403856"/>
              <a:gd name="connsiteX12" fmla="*/ 461554 w 862149"/>
              <a:gd name="connsiteY12" fmla="*/ 748938 h 2403856"/>
              <a:gd name="connsiteX13" fmla="*/ 435429 w 862149"/>
              <a:gd name="connsiteY13" fmla="*/ 766355 h 2403856"/>
              <a:gd name="connsiteX14" fmla="*/ 418011 w 862149"/>
              <a:gd name="connsiteY14" fmla="*/ 783772 h 2403856"/>
              <a:gd name="connsiteX15" fmla="*/ 365760 w 862149"/>
              <a:gd name="connsiteY15" fmla="*/ 818606 h 2403856"/>
              <a:gd name="connsiteX16" fmla="*/ 287383 w 862149"/>
              <a:gd name="connsiteY16" fmla="*/ 853440 h 2403856"/>
              <a:gd name="connsiteX17" fmla="*/ 261257 w 862149"/>
              <a:gd name="connsiteY17" fmla="*/ 862149 h 2403856"/>
              <a:gd name="connsiteX18" fmla="*/ 235131 w 862149"/>
              <a:gd name="connsiteY18" fmla="*/ 870858 h 2403856"/>
              <a:gd name="connsiteX19" fmla="*/ 209006 w 862149"/>
              <a:gd name="connsiteY19" fmla="*/ 862149 h 2403856"/>
              <a:gd name="connsiteX20" fmla="*/ 165463 w 862149"/>
              <a:gd name="connsiteY20" fmla="*/ 914400 h 2403856"/>
              <a:gd name="connsiteX21" fmla="*/ 95794 w 862149"/>
              <a:gd name="connsiteY21" fmla="*/ 1036320 h 2403856"/>
              <a:gd name="connsiteX22" fmla="*/ 60960 w 862149"/>
              <a:gd name="connsiteY22" fmla="*/ 1088572 h 2403856"/>
              <a:gd name="connsiteX23" fmla="*/ 43543 w 862149"/>
              <a:gd name="connsiteY23" fmla="*/ 1114698 h 2403856"/>
              <a:gd name="connsiteX24" fmla="*/ 17417 w 862149"/>
              <a:gd name="connsiteY24" fmla="*/ 1193075 h 2403856"/>
              <a:gd name="connsiteX25" fmla="*/ 8709 w 862149"/>
              <a:gd name="connsiteY25" fmla="*/ 1219200 h 2403856"/>
              <a:gd name="connsiteX26" fmla="*/ 0 w 862149"/>
              <a:gd name="connsiteY26" fmla="*/ 1245326 h 2403856"/>
              <a:gd name="connsiteX27" fmla="*/ 34834 w 862149"/>
              <a:gd name="connsiteY27" fmla="*/ 1323703 h 2403856"/>
              <a:gd name="connsiteX28" fmla="*/ 78377 w 862149"/>
              <a:gd name="connsiteY28" fmla="*/ 1314995 h 2403856"/>
              <a:gd name="connsiteX29" fmla="*/ 52251 w 862149"/>
              <a:gd name="connsiteY29" fmla="*/ 1288869 h 2403856"/>
              <a:gd name="connsiteX30" fmla="*/ 34834 w 862149"/>
              <a:gd name="connsiteY30" fmla="*/ 1314995 h 2403856"/>
              <a:gd name="connsiteX31" fmla="*/ 26126 w 862149"/>
              <a:gd name="connsiteY31" fmla="*/ 1367246 h 2403856"/>
              <a:gd name="connsiteX32" fmla="*/ 60960 w 862149"/>
              <a:gd name="connsiteY32" fmla="*/ 1454332 h 2403856"/>
              <a:gd name="connsiteX33" fmla="*/ 95794 w 862149"/>
              <a:gd name="connsiteY33" fmla="*/ 1445623 h 2403856"/>
              <a:gd name="connsiteX34" fmla="*/ 69669 w 862149"/>
              <a:gd name="connsiteY34" fmla="*/ 1454332 h 2403856"/>
              <a:gd name="connsiteX35" fmla="*/ 52251 w 862149"/>
              <a:gd name="connsiteY35" fmla="*/ 1480458 h 2403856"/>
              <a:gd name="connsiteX36" fmla="*/ 52251 w 862149"/>
              <a:gd name="connsiteY36" fmla="*/ 1584960 h 2403856"/>
              <a:gd name="connsiteX37" fmla="*/ 60960 w 862149"/>
              <a:gd name="connsiteY37" fmla="*/ 1611086 h 2403856"/>
              <a:gd name="connsiteX38" fmla="*/ 87086 w 862149"/>
              <a:gd name="connsiteY38" fmla="*/ 1628503 h 2403856"/>
              <a:gd name="connsiteX39" fmla="*/ 104503 w 862149"/>
              <a:gd name="connsiteY39" fmla="*/ 1654629 h 2403856"/>
              <a:gd name="connsiteX40" fmla="*/ 156754 w 862149"/>
              <a:gd name="connsiteY40" fmla="*/ 1680755 h 2403856"/>
              <a:gd name="connsiteX41" fmla="*/ 174171 w 862149"/>
              <a:gd name="connsiteY41" fmla="*/ 1619795 h 2403856"/>
              <a:gd name="connsiteX42" fmla="*/ 113211 w 862149"/>
              <a:gd name="connsiteY42" fmla="*/ 1628503 h 2403856"/>
              <a:gd name="connsiteX43" fmla="*/ 113211 w 862149"/>
              <a:gd name="connsiteY43" fmla="*/ 1733006 h 2403856"/>
              <a:gd name="connsiteX44" fmla="*/ 130629 w 862149"/>
              <a:gd name="connsiteY44" fmla="*/ 1750423 h 2403856"/>
              <a:gd name="connsiteX45" fmla="*/ 191589 w 862149"/>
              <a:gd name="connsiteY45" fmla="*/ 1793966 h 2403856"/>
              <a:gd name="connsiteX46" fmla="*/ 217714 w 862149"/>
              <a:gd name="connsiteY46" fmla="*/ 1785258 h 2403856"/>
              <a:gd name="connsiteX47" fmla="*/ 261257 w 862149"/>
              <a:gd name="connsiteY47" fmla="*/ 1724298 h 2403856"/>
              <a:gd name="connsiteX48" fmla="*/ 235131 w 862149"/>
              <a:gd name="connsiteY48" fmla="*/ 1663338 h 2403856"/>
              <a:gd name="connsiteX49" fmla="*/ 182880 w 862149"/>
              <a:gd name="connsiteY49" fmla="*/ 1628503 h 2403856"/>
              <a:gd name="connsiteX50" fmla="*/ 182880 w 862149"/>
              <a:gd name="connsiteY50" fmla="*/ 1576252 h 2403856"/>
              <a:gd name="connsiteX51" fmla="*/ 235131 w 862149"/>
              <a:gd name="connsiteY51" fmla="*/ 1558835 h 2403856"/>
              <a:gd name="connsiteX52" fmla="*/ 252549 w 862149"/>
              <a:gd name="connsiteY52" fmla="*/ 1576252 h 2403856"/>
              <a:gd name="connsiteX53" fmla="*/ 226423 w 862149"/>
              <a:gd name="connsiteY53" fmla="*/ 1628503 h 2403856"/>
              <a:gd name="connsiteX54" fmla="*/ 182880 w 862149"/>
              <a:gd name="connsiteY54" fmla="*/ 1619795 h 2403856"/>
              <a:gd name="connsiteX55" fmla="*/ 156754 w 862149"/>
              <a:gd name="connsiteY55" fmla="*/ 1593669 h 2403856"/>
              <a:gd name="connsiteX56" fmla="*/ 130629 w 862149"/>
              <a:gd name="connsiteY56" fmla="*/ 1506583 h 2403856"/>
              <a:gd name="connsiteX57" fmla="*/ 165463 w 862149"/>
              <a:gd name="connsiteY57" fmla="*/ 1436915 h 2403856"/>
              <a:gd name="connsiteX58" fmla="*/ 200297 w 862149"/>
              <a:gd name="connsiteY58" fmla="*/ 1445623 h 2403856"/>
              <a:gd name="connsiteX59" fmla="*/ 209006 w 862149"/>
              <a:gd name="connsiteY59" fmla="*/ 1471749 h 2403856"/>
              <a:gd name="connsiteX60" fmla="*/ 156754 w 862149"/>
              <a:gd name="connsiteY60" fmla="*/ 1480458 h 2403856"/>
              <a:gd name="connsiteX61" fmla="*/ 130629 w 862149"/>
              <a:gd name="connsiteY61" fmla="*/ 1402080 h 2403856"/>
              <a:gd name="connsiteX62" fmla="*/ 121920 w 862149"/>
              <a:gd name="connsiteY62" fmla="*/ 1375955 h 2403856"/>
              <a:gd name="connsiteX63" fmla="*/ 130629 w 862149"/>
              <a:gd name="connsiteY63" fmla="*/ 1306286 h 2403856"/>
              <a:gd name="connsiteX64" fmla="*/ 156754 w 862149"/>
              <a:gd name="connsiteY64" fmla="*/ 1297578 h 2403856"/>
              <a:gd name="connsiteX65" fmla="*/ 235131 w 862149"/>
              <a:gd name="connsiteY65" fmla="*/ 1306286 h 2403856"/>
              <a:gd name="connsiteX66" fmla="*/ 243840 w 862149"/>
              <a:gd name="connsiteY66" fmla="*/ 1332412 h 2403856"/>
              <a:gd name="connsiteX67" fmla="*/ 261257 w 862149"/>
              <a:gd name="connsiteY67" fmla="*/ 1375955 h 2403856"/>
              <a:gd name="connsiteX68" fmla="*/ 330926 w 862149"/>
              <a:gd name="connsiteY68" fmla="*/ 1384663 h 2403856"/>
              <a:gd name="connsiteX69" fmla="*/ 348343 w 862149"/>
              <a:gd name="connsiteY69" fmla="*/ 1436915 h 2403856"/>
              <a:gd name="connsiteX70" fmla="*/ 339634 w 862149"/>
              <a:gd name="connsiteY70" fmla="*/ 1532709 h 2403856"/>
              <a:gd name="connsiteX71" fmla="*/ 391886 w 862149"/>
              <a:gd name="connsiteY71" fmla="*/ 1567543 h 2403856"/>
              <a:gd name="connsiteX72" fmla="*/ 400594 w 862149"/>
              <a:gd name="connsiteY72" fmla="*/ 1593669 h 2403856"/>
              <a:gd name="connsiteX73" fmla="*/ 391886 w 862149"/>
              <a:gd name="connsiteY73" fmla="*/ 1628503 h 2403856"/>
              <a:gd name="connsiteX74" fmla="*/ 365760 w 862149"/>
              <a:gd name="connsiteY74" fmla="*/ 1645920 h 2403856"/>
              <a:gd name="connsiteX75" fmla="*/ 339634 w 862149"/>
              <a:gd name="connsiteY75" fmla="*/ 1724298 h 2403856"/>
              <a:gd name="connsiteX76" fmla="*/ 313509 w 862149"/>
              <a:gd name="connsiteY76" fmla="*/ 1741715 h 2403856"/>
              <a:gd name="connsiteX77" fmla="*/ 296091 w 862149"/>
              <a:gd name="connsiteY77" fmla="*/ 1776549 h 2403856"/>
              <a:gd name="connsiteX78" fmla="*/ 287383 w 862149"/>
              <a:gd name="connsiteY78" fmla="*/ 1811383 h 2403856"/>
              <a:gd name="connsiteX79" fmla="*/ 269966 w 862149"/>
              <a:gd name="connsiteY79" fmla="*/ 1863635 h 2403856"/>
              <a:gd name="connsiteX80" fmla="*/ 261257 w 862149"/>
              <a:gd name="connsiteY80" fmla="*/ 1889760 h 2403856"/>
              <a:gd name="connsiteX81" fmla="*/ 269966 w 862149"/>
              <a:gd name="connsiteY81" fmla="*/ 1924595 h 2403856"/>
              <a:gd name="connsiteX82" fmla="*/ 339634 w 862149"/>
              <a:gd name="connsiteY82" fmla="*/ 2046515 h 2403856"/>
              <a:gd name="connsiteX83" fmla="*/ 357051 w 862149"/>
              <a:gd name="connsiteY83" fmla="*/ 2072640 h 2403856"/>
              <a:gd name="connsiteX84" fmla="*/ 400594 w 862149"/>
              <a:gd name="connsiteY84" fmla="*/ 2116183 h 2403856"/>
              <a:gd name="connsiteX85" fmla="*/ 435429 w 862149"/>
              <a:gd name="connsiteY85" fmla="*/ 2168435 h 2403856"/>
              <a:gd name="connsiteX86" fmla="*/ 470263 w 862149"/>
              <a:gd name="connsiteY86" fmla="*/ 2211978 h 2403856"/>
              <a:gd name="connsiteX87" fmla="*/ 505097 w 862149"/>
              <a:gd name="connsiteY87" fmla="*/ 2238103 h 2403856"/>
              <a:gd name="connsiteX88" fmla="*/ 531223 w 862149"/>
              <a:gd name="connsiteY88" fmla="*/ 2255520 h 2403856"/>
              <a:gd name="connsiteX89" fmla="*/ 574766 w 862149"/>
              <a:gd name="connsiteY89" fmla="*/ 2290355 h 2403856"/>
              <a:gd name="connsiteX90" fmla="*/ 661851 w 862149"/>
              <a:gd name="connsiteY90" fmla="*/ 2307772 h 2403856"/>
              <a:gd name="connsiteX91" fmla="*/ 687977 w 862149"/>
              <a:gd name="connsiteY91" fmla="*/ 2316480 h 2403856"/>
              <a:gd name="connsiteX92" fmla="*/ 714103 w 862149"/>
              <a:gd name="connsiteY92" fmla="*/ 2333898 h 2403856"/>
              <a:gd name="connsiteX93" fmla="*/ 740229 w 862149"/>
              <a:gd name="connsiteY93" fmla="*/ 2342606 h 2403856"/>
              <a:gd name="connsiteX94" fmla="*/ 792480 w 862149"/>
              <a:gd name="connsiteY94" fmla="*/ 2377440 h 2403856"/>
              <a:gd name="connsiteX95" fmla="*/ 809897 w 862149"/>
              <a:gd name="connsiteY95" fmla="*/ 2394858 h 2403856"/>
              <a:gd name="connsiteX96" fmla="*/ 862149 w 862149"/>
              <a:gd name="connsiteY96" fmla="*/ 2403566 h 2403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862149" h="2403856">
                <a:moveTo>
                  <a:pt x="400594" y="0"/>
                </a:moveTo>
                <a:cubicBezTo>
                  <a:pt x="467556" y="95660"/>
                  <a:pt x="432071" y="67431"/>
                  <a:pt x="487680" y="104503"/>
                </a:cubicBezTo>
                <a:cubicBezTo>
                  <a:pt x="493486" y="113212"/>
                  <a:pt x="497696" y="123228"/>
                  <a:pt x="505097" y="130629"/>
                </a:cubicBezTo>
                <a:cubicBezTo>
                  <a:pt x="512498" y="138030"/>
                  <a:pt x="525676" y="139170"/>
                  <a:pt x="531223" y="148046"/>
                </a:cubicBezTo>
                <a:cubicBezTo>
                  <a:pt x="540953" y="163615"/>
                  <a:pt x="538456" y="185022"/>
                  <a:pt x="548640" y="200298"/>
                </a:cubicBezTo>
                <a:cubicBezTo>
                  <a:pt x="576242" y="241700"/>
                  <a:pt x="562746" y="216492"/>
                  <a:pt x="583474" y="278675"/>
                </a:cubicBezTo>
                <a:lnTo>
                  <a:pt x="600891" y="330926"/>
                </a:lnTo>
                <a:lnTo>
                  <a:pt x="609600" y="357052"/>
                </a:lnTo>
                <a:cubicBezTo>
                  <a:pt x="608425" y="377026"/>
                  <a:pt x="613325" y="512572"/>
                  <a:pt x="583474" y="557349"/>
                </a:cubicBezTo>
                <a:lnTo>
                  <a:pt x="566057" y="583475"/>
                </a:lnTo>
                <a:cubicBezTo>
                  <a:pt x="544169" y="649143"/>
                  <a:pt x="573696" y="568196"/>
                  <a:pt x="539931" y="635726"/>
                </a:cubicBezTo>
                <a:cubicBezTo>
                  <a:pt x="518028" y="679532"/>
                  <a:pt x="551311" y="659181"/>
                  <a:pt x="496389" y="714103"/>
                </a:cubicBezTo>
                <a:cubicBezTo>
                  <a:pt x="484777" y="725715"/>
                  <a:pt x="475217" y="739829"/>
                  <a:pt x="461554" y="748938"/>
                </a:cubicBezTo>
                <a:cubicBezTo>
                  <a:pt x="452846" y="754744"/>
                  <a:pt x="443602" y="759817"/>
                  <a:pt x="435429" y="766355"/>
                </a:cubicBezTo>
                <a:cubicBezTo>
                  <a:pt x="429018" y="771484"/>
                  <a:pt x="424580" y="778846"/>
                  <a:pt x="418011" y="783772"/>
                </a:cubicBezTo>
                <a:cubicBezTo>
                  <a:pt x="401265" y="796331"/>
                  <a:pt x="383177" y="806995"/>
                  <a:pt x="365760" y="818606"/>
                </a:cubicBezTo>
                <a:cubicBezTo>
                  <a:pt x="324359" y="846207"/>
                  <a:pt x="349562" y="832713"/>
                  <a:pt x="287383" y="853440"/>
                </a:cubicBezTo>
                <a:lnTo>
                  <a:pt x="261257" y="862149"/>
                </a:lnTo>
                <a:lnTo>
                  <a:pt x="235131" y="870858"/>
                </a:lnTo>
                <a:cubicBezTo>
                  <a:pt x="226423" y="867955"/>
                  <a:pt x="217714" y="859246"/>
                  <a:pt x="209006" y="862149"/>
                </a:cubicBezTo>
                <a:cubicBezTo>
                  <a:pt x="196722" y="866244"/>
                  <a:pt x="171660" y="903039"/>
                  <a:pt x="165463" y="914400"/>
                </a:cubicBezTo>
                <a:cubicBezTo>
                  <a:pt x="99165" y="1035947"/>
                  <a:pt x="162851" y="935735"/>
                  <a:pt x="95794" y="1036320"/>
                </a:cubicBezTo>
                <a:lnTo>
                  <a:pt x="60960" y="1088572"/>
                </a:lnTo>
                <a:cubicBezTo>
                  <a:pt x="55154" y="1097281"/>
                  <a:pt x="46853" y="1104769"/>
                  <a:pt x="43543" y="1114698"/>
                </a:cubicBezTo>
                <a:lnTo>
                  <a:pt x="17417" y="1193075"/>
                </a:lnTo>
                <a:lnTo>
                  <a:pt x="8709" y="1219200"/>
                </a:lnTo>
                <a:lnTo>
                  <a:pt x="0" y="1245326"/>
                </a:lnTo>
                <a:cubicBezTo>
                  <a:pt x="3513" y="1269916"/>
                  <a:pt x="-4966" y="1318728"/>
                  <a:pt x="34834" y="1323703"/>
                </a:cubicBezTo>
                <a:cubicBezTo>
                  <a:pt x="49521" y="1325539"/>
                  <a:pt x="63863" y="1317898"/>
                  <a:pt x="78377" y="1314995"/>
                </a:cubicBezTo>
                <a:cubicBezTo>
                  <a:pt x="69668" y="1306286"/>
                  <a:pt x="64567" y="1288869"/>
                  <a:pt x="52251" y="1288869"/>
                </a:cubicBezTo>
                <a:cubicBezTo>
                  <a:pt x="41785" y="1288869"/>
                  <a:pt x="38144" y="1305066"/>
                  <a:pt x="34834" y="1314995"/>
                </a:cubicBezTo>
                <a:cubicBezTo>
                  <a:pt x="29250" y="1331746"/>
                  <a:pt x="29029" y="1349829"/>
                  <a:pt x="26126" y="1367246"/>
                </a:cubicBezTo>
                <a:cubicBezTo>
                  <a:pt x="29335" y="1392921"/>
                  <a:pt x="18401" y="1448252"/>
                  <a:pt x="60960" y="1454332"/>
                </a:cubicBezTo>
                <a:cubicBezTo>
                  <a:pt x="72808" y="1456025"/>
                  <a:pt x="83825" y="1445623"/>
                  <a:pt x="95794" y="1445623"/>
                </a:cubicBezTo>
                <a:cubicBezTo>
                  <a:pt x="104973" y="1445623"/>
                  <a:pt x="78377" y="1451429"/>
                  <a:pt x="69669" y="1454332"/>
                </a:cubicBezTo>
                <a:cubicBezTo>
                  <a:pt x="63863" y="1463041"/>
                  <a:pt x="56932" y="1471096"/>
                  <a:pt x="52251" y="1480458"/>
                </a:cubicBezTo>
                <a:cubicBezTo>
                  <a:pt x="34376" y="1516207"/>
                  <a:pt x="44977" y="1541313"/>
                  <a:pt x="52251" y="1584960"/>
                </a:cubicBezTo>
                <a:cubicBezTo>
                  <a:pt x="53760" y="1594015"/>
                  <a:pt x="55225" y="1603918"/>
                  <a:pt x="60960" y="1611086"/>
                </a:cubicBezTo>
                <a:cubicBezTo>
                  <a:pt x="67498" y="1619259"/>
                  <a:pt x="78377" y="1622697"/>
                  <a:pt x="87086" y="1628503"/>
                </a:cubicBezTo>
                <a:cubicBezTo>
                  <a:pt x="92892" y="1637212"/>
                  <a:pt x="97102" y="1647228"/>
                  <a:pt x="104503" y="1654629"/>
                </a:cubicBezTo>
                <a:cubicBezTo>
                  <a:pt x="121384" y="1671510"/>
                  <a:pt x="135507" y="1673672"/>
                  <a:pt x="156754" y="1680755"/>
                </a:cubicBezTo>
                <a:cubicBezTo>
                  <a:pt x="169838" y="1676393"/>
                  <a:pt x="241696" y="1661998"/>
                  <a:pt x="174171" y="1619795"/>
                </a:cubicBezTo>
                <a:cubicBezTo>
                  <a:pt x="156765" y="1608916"/>
                  <a:pt x="133531" y="1625600"/>
                  <a:pt x="113211" y="1628503"/>
                </a:cubicBezTo>
                <a:cubicBezTo>
                  <a:pt x="98907" y="1671417"/>
                  <a:pt x="95711" y="1668841"/>
                  <a:pt x="113211" y="1733006"/>
                </a:cubicBezTo>
                <a:cubicBezTo>
                  <a:pt x="115371" y="1740927"/>
                  <a:pt x="124823" y="1744617"/>
                  <a:pt x="130629" y="1750423"/>
                </a:cubicBezTo>
                <a:cubicBezTo>
                  <a:pt x="151552" y="1813195"/>
                  <a:pt x="130990" y="1809116"/>
                  <a:pt x="191589" y="1793966"/>
                </a:cubicBezTo>
                <a:cubicBezTo>
                  <a:pt x="200494" y="1791740"/>
                  <a:pt x="209006" y="1788161"/>
                  <a:pt x="217714" y="1785258"/>
                </a:cubicBezTo>
                <a:cubicBezTo>
                  <a:pt x="259040" y="1743932"/>
                  <a:pt x="247356" y="1766002"/>
                  <a:pt x="261257" y="1724298"/>
                </a:cubicBezTo>
                <a:cubicBezTo>
                  <a:pt x="253895" y="1687485"/>
                  <a:pt x="261376" y="1683022"/>
                  <a:pt x="235131" y="1663338"/>
                </a:cubicBezTo>
                <a:cubicBezTo>
                  <a:pt x="218385" y="1650778"/>
                  <a:pt x="182880" y="1628503"/>
                  <a:pt x="182880" y="1628503"/>
                </a:cubicBezTo>
                <a:cubicBezTo>
                  <a:pt x="178414" y="1615105"/>
                  <a:pt x="164122" y="1589650"/>
                  <a:pt x="182880" y="1576252"/>
                </a:cubicBezTo>
                <a:cubicBezTo>
                  <a:pt x="197819" y="1565581"/>
                  <a:pt x="235131" y="1558835"/>
                  <a:pt x="235131" y="1558835"/>
                </a:cubicBezTo>
                <a:cubicBezTo>
                  <a:pt x="240937" y="1564641"/>
                  <a:pt x="250939" y="1568201"/>
                  <a:pt x="252549" y="1576252"/>
                </a:cubicBezTo>
                <a:cubicBezTo>
                  <a:pt x="255323" y="1590119"/>
                  <a:pt x="232067" y="1620037"/>
                  <a:pt x="226423" y="1628503"/>
                </a:cubicBezTo>
                <a:cubicBezTo>
                  <a:pt x="211909" y="1625600"/>
                  <a:pt x="196119" y="1626414"/>
                  <a:pt x="182880" y="1619795"/>
                </a:cubicBezTo>
                <a:cubicBezTo>
                  <a:pt x="171864" y="1614287"/>
                  <a:pt x="162735" y="1604435"/>
                  <a:pt x="156754" y="1593669"/>
                </a:cubicBezTo>
                <a:cubicBezTo>
                  <a:pt x="147115" y="1576319"/>
                  <a:pt x="136251" y="1529073"/>
                  <a:pt x="130629" y="1506583"/>
                </a:cubicBezTo>
                <a:cubicBezTo>
                  <a:pt x="135089" y="1484279"/>
                  <a:pt x="134414" y="1445786"/>
                  <a:pt x="165463" y="1436915"/>
                </a:cubicBezTo>
                <a:cubicBezTo>
                  <a:pt x="176971" y="1433627"/>
                  <a:pt x="188686" y="1442720"/>
                  <a:pt x="200297" y="1445623"/>
                </a:cubicBezTo>
                <a:cubicBezTo>
                  <a:pt x="203200" y="1454332"/>
                  <a:pt x="212415" y="1463226"/>
                  <a:pt x="209006" y="1471749"/>
                </a:cubicBezTo>
                <a:cubicBezTo>
                  <a:pt x="197090" y="1501540"/>
                  <a:pt x="173648" y="1486089"/>
                  <a:pt x="156754" y="1480458"/>
                </a:cubicBezTo>
                <a:lnTo>
                  <a:pt x="130629" y="1402080"/>
                </a:lnTo>
                <a:lnTo>
                  <a:pt x="121920" y="1375955"/>
                </a:lnTo>
                <a:cubicBezTo>
                  <a:pt x="124823" y="1352732"/>
                  <a:pt x="121124" y="1327673"/>
                  <a:pt x="130629" y="1306286"/>
                </a:cubicBezTo>
                <a:cubicBezTo>
                  <a:pt x="134357" y="1297898"/>
                  <a:pt x="147575" y="1297578"/>
                  <a:pt x="156754" y="1297578"/>
                </a:cubicBezTo>
                <a:cubicBezTo>
                  <a:pt x="183040" y="1297578"/>
                  <a:pt x="209005" y="1303383"/>
                  <a:pt x="235131" y="1306286"/>
                </a:cubicBezTo>
                <a:cubicBezTo>
                  <a:pt x="238034" y="1314995"/>
                  <a:pt x="243840" y="1323232"/>
                  <a:pt x="243840" y="1332412"/>
                </a:cubicBezTo>
                <a:cubicBezTo>
                  <a:pt x="243840" y="1396941"/>
                  <a:pt x="212856" y="1408221"/>
                  <a:pt x="261257" y="1375955"/>
                </a:cubicBezTo>
                <a:cubicBezTo>
                  <a:pt x="284480" y="1378858"/>
                  <a:pt x="311753" y="1371242"/>
                  <a:pt x="330926" y="1384663"/>
                </a:cubicBezTo>
                <a:cubicBezTo>
                  <a:pt x="345967" y="1395191"/>
                  <a:pt x="348343" y="1436915"/>
                  <a:pt x="348343" y="1436915"/>
                </a:cubicBezTo>
                <a:lnTo>
                  <a:pt x="339634" y="1532709"/>
                </a:lnTo>
                <a:cubicBezTo>
                  <a:pt x="367023" y="1541839"/>
                  <a:pt x="373249" y="1539587"/>
                  <a:pt x="391886" y="1567543"/>
                </a:cubicBezTo>
                <a:cubicBezTo>
                  <a:pt x="396978" y="1575181"/>
                  <a:pt x="397691" y="1584960"/>
                  <a:pt x="400594" y="1593669"/>
                </a:cubicBezTo>
                <a:cubicBezTo>
                  <a:pt x="397691" y="1605280"/>
                  <a:pt x="402035" y="1622160"/>
                  <a:pt x="391886" y="1628503"/>
                </a:cubicBezTo>
                <a:cubicBezTo>
                  <a:pt x="359197" y="1648934"/>
                  <a:pt x="287619" y="1626386"/>
                  <a:pt x="365760" y="1645920"/>
                </a:cubicBezTo>
                <a:cubicBezTo>
                  <a:pt x="359921" y="1680951"/>
                  <a:pt x="364124" y="1699807"/>
                  <a:pt x="339634" y="1724298"/>
                </a:cubicBezTo>
                <a:cubicBezTo>
                  <a:pt x="332233" y="1731699"/>
                  <a:pt x="322217" y="1735909"/>
                  <a:pt x="313509" y="1741715"/>
                </a:cubicBezTo>
                <a:cubicBezTo>
                  <a:pt x="307703" y="1753326"/>
                  <a:pt x="300649" y="1764394"/>
                  <a:pt x="296091" y="1776549"/>
                </a:cubicBezTo>
                <a:cubicBezTo>
                  <a:pt x="291888" y="1787756"/>
                  <a:pt x="290822" y="1799919"/>
                  <a:pt x="287383" y="1811383"/>
                </a:cubicBezTo>
                <a:cubicBezTo>
                  <a:pt x="282108" y="1828968"/>
                  <a:pt x="275772" y="1846218"/>
                  <a:pt x="269966" y="1863635"/>
                </a:cubicBezTo>
                <a:lnTo>
                  <a:pt x="261257" y="1889760"/>
                </a:lnTo>
                <a:cubicBezTo>
                  <a:pt x="264160" y="1901372"/>
                  <a:pt x="265363" y="1913547"/>
                  <a:pt x="269966" y="1924595"/>
                </a:cubicBezTo>
                <a:cubicBezTo>
                  <a:pt x="294518" y="1983519"/>
                  <a:pt x="306236" y="1996417"/>
                  <a:pt x="339634" y="2046515"/>
                </a:cubicBezTo>
                <a:cubicBezTo>
                  <a:pt x="345440" y="2055223"/>
                  <a:pt x="349650" y="2065239"/>
                  <a:pt x="357051" y="2072640"/>
                </a:cubicBezTo>
                <a:lnTo>
                  <a:pt x="400594" y="2116183"/>
                </a:lnTo>
                <a:cubicBezTo>
                  <a:pt x="435700" y="2186396"/>
                  <a:pt x="399966" y="2124108"/>
                  <a:pt x="435429" y="2168435"/>
                </a:cubicBezTo>
                <a:cubicBezTo>
                  <a:pt x="457927" y="2196556"/>
                  <a:pt x="445032" y="2190952"/>
                  <a:pt x="470263" y="2211978"/>
                </a:cubicBezTo>
                <a:cubicBezTo>
                  <a:pt x="481413" y="2221270"/>
                  <a:pt x="493286" y="2229667"/>
                  <a:pt x="505097" y="2238103"/>
                </a:cubicBezTo>
                <a:cubicBezTo>
                  <a:pt x="513614" y="2244186"/>
                  <a:pt x="523050" y="2248982"/>
                  <a:pt x="531223" y="2255520"/>
                </a:cubicBezTo>
                <a:cubicBezTo>
                  <a:pt x="552834" y="2272809"/>
                  <a:pt x="545896" y="2277983"/>
                  <a:pt x="574766" y="2290355"/>
                </a:cubicBezTo>
                <a:cubicBezTo>
                  <a:pt x="593446" y="2298361"/>
                  <a:pt x="646897" y="2304449"/>
                  <a:pt x="661851" y="2307772"/>
                </a:cubicBezTo>
                <a:cubicBezTo>
                  <a:pt x="670812" y="2309763"/>
                  <a:pt x="679268" y="2313577"/>
                  <a:pt x="687977" y="2316480"/>
                </a:cubicBezTo>
                <a:cubicBezTo>
                  <a:pt x="696686" y="2322286"/>
                  <a:pt x="704741" y="2329217"/>
                  <a:pt x="714103" y="2333898"/>
                </a:cubicBezTo>
                <a:cubicBezTo>
                  <a:pt x="722314" y="2338003"/>
                  <a:pt x="732204" y="2338148"/>
                  <a:pt x="740229" y="2342606"/>
                </a:cubicBezTo>
                <a:cubicBezTo>
                  <a:pt x="758527" y="2352772"/>
                  <a:pt x="777679" y="2362638"/>
                  <a:pt x="792480" y="2377440"/>
                </a:cubicBezTo>
                <a:cubicBezTo>
                  <a:pt x="798286" y="2383246"/>
                  <a:pt x="802856" y="2390634"/>
                  <a:pt x="809897" y="2394858"/>
                </a:cubicBezTo>
                <a:cubicBezTo>
                  <a:pt x="829000" y="2406320"/>
                  <a:pt x="841344" y="2403566"/>
                  <a:pt x="862149" y="2403566"/>
                </a:cubicBezTo>
              </a:path>
            </a:pathLst>
          </a:custGeom>
          <a:noFill/>
          <a:ln w="38100">
            <a:solidFill>
              <a:srgbClr val="0432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p>
        </p:txBody>
      </p:sp>
      <p:sp>
        <p:nvSpPr>
          <p:cNvPr id="4" name="Freeform 3">
            <a:extLst>
              <a:ext uri="{FF2B5EF4-FFF2-40B4-BE49-F238E27FC236}">
                <a16:creationId xmlns:a16="http://schemas.microsoft.com/office/drawing/2014/main" id="{FD60B7F0-D6B7-CA41-9790-FAB3AB3F501F}"/>
              </a:ext>
            </a:extLst>
          </p:cNvPr>
          <p:cNvSpPr/>
          <p:nvPr/>
        </p:nvSpPr>
        <p:spPr>
          <a:xfrm>
            <a:off x="2357280" y="237528"/>
            <a:ext cx="488237" cy="3683725"/>
          </a:xfrm>
          <a:custGeom>
            <a:avLst/>
            <a:gdLst>
              <a:gd name="connsiteX0" fmla="*/ 209006 w 488237"/>
              <a:gd name="connsiteY0" fmla="*/ 0 h 3683725"/>
              <a:gd name="connsiteX1" fmla="*/ 156755 w 488237"/>
              <a:gd name="connsiteY1" fmla="*/ 60960 h 3683725"/>
              <a:gd name="connsiteX2" fmla="*/ 139337 w 488237"/>
              <a:gd name="connsiteY2" fmla="*/ 78377 h 3683725"/>
              <a:gd name="connsiteX3" fmla="*/ 113212 w 488237"/>
              <a:gd name="connsiteY3" fmla="*/ 95794 h 3683725"/>
              <a:gd name="connsiteX4" fmla="*/ 95795 w 488237"/>
              <a:gd name="connsiteY4" fmla="*/ 121920 h 3683725"/>
              <a:gd name="connsiteX5" fmla="*/ 78377 w 488237"/>
              <a:gd name="connsiteY5" fmla="*/ 139337 h 3683725"/>
              <a:gd name="connsiteX6" fmla="*/ 43543 w 488237"/>
              <a:gd name="connsiteY6" fmla="*/ 191588 h 3683725"/>
              <a:gd name="connsiteX7" fmla="*/ 26126 w 488237"/>
              <a:gd name="connsiteY7" fmla="*/ 217714 h 3683725"/>
              <a:gd name="connsiteX8" fmla="*/ 8709 w 488237"/>
              <a:gd name="connsiteY8" fmla="*/ 278674 h 3683725"/>
              <a:gd name="connsiteX9" fmla="*/ 0 w 488237"/>
              <a:gd name="connsiteY9" fmla="*/ 452845 h 3683725"/>
              <a:gd name="connsiteX10" fmla="*/ 8709 w 488237"/>
              <a:gd name="connsiteY10" fmla="*/ 618308 h 3683725"/>
              <a:gd name="connsiteX11" fmla="*/ 17417 w 488237"/>
              <a:gd name="connsiteY11" fmla="*/ 679268 h 3683725"/>
              <a:gd name="connsiteX12" fmla="*/ 26126 w 488237"/>
              <a:gd name="connsiteY12" fmla="*/ 748937 h 3683725"/>
              <a:gd name="connsiteX13" fmla="*/ 60960 w 488237"/>
              <a:gd name="connsiteY13" fmla="*/ 870857 h 3683725"/>
              <a:gd name="connsiteX14" fmla="*/ 78377 w 488237"/>
              <a:gd name="connsiteY14" fmla="*/ 923108 h 3683725"/>
              <a:gd name="connsiteX15" fmla="*/ 87086 w 488237"/>
              <a:gd name="connsiteY15" fmla="*/ 949234 h 3683725"/>
              <a:gd name="connsiteX16" fmla="*/ 121920 w 488237"/>
              <a:gd name="connsiteY16" fmla="*/ 1001485 h 3683725"/>
              <a:gd name="connsiteX17" fmla="*/ 156755 w 488237"/>
              <a:gd name="connsiteY17" fmla="*/ 1036320 h 3683725"/>
              <a:gd name="connsiteX18" fmla="*/ 191589 w 488237"/>
              <a:gd name="connsiteY18" fmla="*/ 1079863 h 3683725"/>
              <a:gd name="connsiteX19" fmla="*/ 217715 w 488237"/>
              <a:gd name="connsiteY19" fmla="*/ 1088571 h 3683725"/>
              <a:gd name="connsiteX20" fmla="*/ 269966 w 488237"/>
              <a:gd name="connsiteY20" fmla="*/ 1079863 h 3683725"/>
              <a:gd name="connsiteX21" fmla="*/ 261257 w 488237"/>
              <a:gd name="connsiteY21" fmla="*/ 1053737 h 3683725"/>
              <a:gd name="connsiteX22" fmla="*/ 182880 w 488237"/>
              <a:gd name="connsiteY22" fmla="*/ 1010194 h 3683725"/>
              <a:gd name="connsiteX23" fmla="*/ 139337 w 488237"/>
              <a:gd name="connsiteY23" fmla="*/ 975360 h 3683725"/>
              <a:gd name="connsiteX24" fmla="*/ 165463 w 488237"/>
              <a:gd name="connsiteY24" fmla="*/ 923108 h 3683725"/>
              <a:gd name="connsiteX25" fmla="*/ 191589 w 488237"/>
              <a:gd name="connsiteY25" fmla="*/ 931817 h 3683725"/>
              <a:gd name="connsiteX26" fmla="*/ 200297 w 488237"/>
              <a:gd name="connsiteY26" fmla="*/ 957943 h 3683725"/>
              <a:gd name="connsiteX27" fmla="*/ 148046 w 488237"/>
              <a:gd name="connsiteY27" fmla="*/ 949234 h 3683725"/>
              <a:gd name="connsiteX28" fmla="*/ 130629 w 488237"/>
              <a:gd name="connsiteY28" fmla="*/ 896983 h 3683725"/>
              <a:gd name="connsiteX29" fmla="*/ 121920 w 488237"/>
              <a:gd name="connsiteY29" fmla="*/ 870857 h 3683725"/>
              <a:gd name="connsiteX30" fmla="*/ 156755 w 488237"/>
              <a:gd name="connsiteY30" fmla="*/ 827314 h 3683725"/>
              <a:gd name="connsiteX31" fmla="*/ 174172 w 488237"/>
              <a:gd name="connsiteY31" fmla="*/ 853440 h 3683725"/>
              <a:gd name="connsiteX32" fmla="*/ 165463 w 488237"/>
              <a:gd name="connsiteY32" fmla="*/ 879565 h 3683725"/>
              <a:gd name="connsiteX33" fmla="*/ 87086 w 488237"/>
              <a:gd name="connsiteY33" fmla="*/ 844731 h 3683725"/>
              <a:gd name="connsiteX34" fmla="*/ 95795 w 488237"/>
              <a:gd name="connsiteY34" fmla="*/ 757645 h 3683725"/>
              <a:gd name="connsiteX35" fmla="*/ 182880 w 488237"/>
              <a:gd name="connsiteY35" fmla="*/ 792480 h 3683725"/>
              <a:gd name="connsiteX36" fmla="*/ 130629 w 488237"/>
              <a:gd name="connsiteY36" fmla="*/ 801188 h 3683725"/>
              <a:gd name="connsiteX37" fmla="*/ 121920 w 488237"/>
              <a:gd name="connsiteY37" fmla="*/ 775063 h 3683725"/>
              <a:gd name="connsiteX38" fmla="*/ 148046 w 488237"/>
              <a:gd name="connsiteY38" fmla="*/ 714103 h 3683725"/>
              <a:gd name="connsiteX39" fmla="*/ 174172 w 488237"/>
              <a:gd name="connsiteY39" fmla="*/ 705394 h 3683725"/>
              <a:gd name="connsiteX40" fmla="*/ 217715 w 488237"/>
              <a:gd name="connsiteY40" fmla="*/ 740228 h 3683725"/>
              <a:gd name="connsiteX41" fmla="*/ 235132 w 488237"/>
              <a:gd name="connsiteY41" fmla="*/ 1001485 h 3683725"/>
              <a:gd name="connsiteX42" fmla="*/ 269966 w 488237"/>
              <a:gd name="connsiteY42" fmla="*/ 1079863 h 3683725"/>
              <a:gd name="connsiteX43" fmla="*/ 296092 w 488237"/>
              <a:gd name="connsiteY43" fmla="*/ 1097280 h 3683725"/>
              <a:gd name="connsiteX44" fmla="*/ 365760 w 488237"/>
              <a:gd name="connsiteY44" fmla="*/ 1088571 h 3683725"/>
              <a:gd name="connsiteX45" fmla="*/ 357052 w 488237"/>
              <a:gd name="connsiteY45" fmla="*/ 1045028 h 3683725"/>
              <a:gd name="connsiteX46" fmla="*/ 322217 w 488237"/>
              <a:gd name="connsiteY46" fmla="*/ 975360 h 3683725"/>
              <a:gd name="connsiteX47" fmla="*/ 287383 w 488237"/>
              <a:gd name="connsiteY47" fmla="*/ 896983 h 3683725"/>
              <a:gd name="connsiteX48" fmla="*/ 278675 w 488237"/>
              <a:gd name="connsiteY48" fmla="*/ 792480 h 3683725"/>
              <a:gd name="connsiteX49" fmla="*/ 365760 w 488237"/>
              <a:gd name="connsiteY49" fmla="*/ 801188 h 3683725"/>
              <a:gd name="connsiteX50" fmla="*/ 426720 w 488237"/>
              <a:gd name="connsiteY50" fmla="*/ 818605 h 3683725"/>
              <a:gd name="connsiteX51" fmla="*/ 444137 w 488237"/>
              <a:gd name="connsiteY51" fmla="*/ 836023 h 3683725"/>
              <a:gd name="connsiteX52" fmla="*/ 461555 w 488237"/>
              <a:gd name="connsiteY52" fmla="*/ 888274 h 3683725"/>
              <a:gd name="connsiteX53" fmla="*/ 470263 w 488237"/>
              <a:gd name="connsiteY53" fmla="*/ 914400 h 3683725"/>
              <a:gd name="connsiteX54" fmla="*/ 487680 w 488237"/>
              <a:gd name="connsiteY54" fmla="*/ 984068 h 3683725"/>
              <a:gd name="connsiteX55" fmla="*/ 452846 w 488237"/>
              <a:gd name="connsiteY55" fmla="*/ 1201783 h 3683725"/>
              <a:gd name="connsiteX56" fmla="*/ 426720 w 488237"/>
              <a:gd name="connsiteY56" fmla="*/ 1236617 h 3683725"/>
              <a:gd name="connsiteX57" fmla="*/ 400595 w 488237"/>
              <a:gd name="connsiteY57" fmla="*/ 1288868 h 3683725"/>
              <a:gd name="connsiteX58" fmla="*/ 391886 w 488237"/>
              <a:gd name="connsiteY58" fmla="*/ 1314994 h 3683725"/>
              <a:gd name="connsiteX59" fmla="*/ 339635 w 488237"/>
              <a:gd name="connsiteY59" fmla="*/ 1358537 h 3683725"/>
              <a:gd name="connsiteX60" fmla="*/ 296092 w 488237"/>
              <a:gd name="connsiteY60" fmla="*/ 1393371 h 3683725"/>
              <a:gd name="connsiteX61" fmla="*/ 261257 w 488237"/>
              <a:gd name="connsiteY61" fmla="*/ 1445623 h 3683725"/>
              <a:gd name="connsiteX62" fmla="*/ 252549 w 488237"/>
              <a:gd name="connsiteY62" fmla="*/ 1471748 h 3683725"/>
              <a:gd name="connsiteX63" fmla="*/ 243840 w 488237"/>
              <a:gd name="connsiteY63" fmla="*/ 1506583 h 3683725"/>
              <a:gd name="connsiteX64" fmla="*/ 217715 w 488237"/>
              <a:gd name="connsiteY64" fmla="*/ 1550125 h 3683725"/>
              <a:gd name="connsiteX65" fmla="*/ 200297 w 488237"/>
              <a:gd name="connsiteY65" fmla="*/ 1602377 h 3683725"/>
              <a:gd name="connsiteX66" fmla="*/ 191589 w 488237"/>
              <a:gd name="connsiteY66" fmla="*/ 1628503 h 3683725"/>
              <a:gd name="connsiteX67" fmla="*/ 182880 w 488237"/>
              <a:gd name="connsiteY67" fmla="*/ 1680754 h 3683725"/>
              <a:gd name="connsiteX68" fmla="*/ 148046 w 488237"/>
              <a:gd name="connsiteY68" fmla="*/ 1767840 h 3683725"/>
              <a:gd name="connsiteX69" fmla="*/ 130629 w 488237"/>
              <a:gd name="connsiteY69" fmla="*/ 1820091 h 3683725"/>
              <a:gd name="connsiteX70" fmla="*/ 121920 w 488237"/>
              <a:gd name="connsiteY70" fmla="*/ 1846217 h 3683725"/>
              <a:gd name="connsiteX71" fmla="*/ 130629 w 488237"/>
              <a:gd name="connsiteY71" fmla="*/ 2107474 h 3683725"/>
              <a:gd name="connsiteX72" fmla="*/ 148046 w 488237"/>
              <a:gd name="connsiteY72" fmla="*/ 2159725 h 3683725"/>
              <a:gd name="connsiteX73" fmla="*/ 156755 w 488237"/>
              <a:gd name="connsiteY73" fmla="*/ 2185851 h 3683725"/>
              <a:gd name="connsiteX74" fmla="*/ 165463 w 488237"/>
              <a:gd name="connsiteY74" fmla="*/ 2211977 h 3683725"/>
              <a:gd name="connsiteX75" fmla="*/ 182880 w 488237"/>
              <a:gd name="connsiteY75" fmla="*/ 2238103 h 3683725"/>
              <a:gd name="connsiteX76" fmla="*/ 191589 w 488237"/>
              <a:gd name="connsiteY76" fmla="*/ 2264228 h 3683725"/>
              <a:gd name="connsiteX77" fmla="*/ 217715 w 488237"/>
              <a:gd name="connsiteY77" fmla="*/ 2281645 h 3683725"/>
              <a:gd name="connsiteX78" fmla="*/ 235132 w 488237"/>
              <a:gd name="connsiteY78" fmla="*/ 2299063 h 3683725"/>
              <a:gd name="connsiteX79" fmla="*/ 269966 w 488237"/>
              <a:gd name="connsiteY79" fmla="*/ 2290354 h 3683725"/>
              <a:gd name="connsiteX80" fmla="*/ 287383 w 488237"/>
              <a:gd name="connsiteY80" fmla="*/ 2238103 h 3683725"/>
              <a:gd name="connsiteX81" fmla="*/ 269966 w 488237"/>
              <a:gd name="connsiteY81" fmla="*/ 2185851 h 3683725"/>
              <a:gd name="connsiteX82" fmla="*/ 235132 w 488237"/>
              <a:gd name="connsiteY82" fmla="*/ 2133600 h 3683725"/>
              <a:gd name="connsiteX83" fmla="*/ 217715 w 488237"/>
              <a:gd name="connsiteY83" fmla="*/ 2107474 h 3683725"/>
              <a:gd name="connsiteX84" fmla="*/ 200297 w 488237"/>
              <a:gd name="connsiteY84" fmla="*/ 2055223 h 3683725"/>
              <a:gd name="connsiteX85" fmla="*/ 191589 w 488237"/>
              <a:gd name="connsiteY85" fmla="*/ 2029097 h 3683725"/>
              <a:gd name="connsiteX86" fmla="*/ 226423 w 488237"/>
              <a:gd name="connsiteY86" fmla="*/ 1924594 h 3683725"/>
              <a:gd name="connsiteX87" fmla="*/ 252549 w 488237"/>
              <a:gd name="connsiteY87" fmla="*/ 1942011 h 3683725"/>
              <a:gd name="connsiteX88" fmla="*/ 261257 w 488237"/>
              <a:gd name="connsiteY88" fmla="*/ 1994263 h 3683725"/>
              <a:gd name="connsiteX89" fmla="*/ 278675 w 488237"/>
              <a:gd name="connsiteY89" fmla="*/ 2055223 h 3683725"/>
              <a:gd name="connsiteX90" fmla="*/ 296092 w 488237"/>
              <a:gd name="connsiteY90" fmla="*/ 2211977 h 3683725"/>
              <a:gd name="connsiteX91" fmla="*/ 313509 w 488237"/>
              <a:gd name="connsiteY91" fmla="*/ 2264228 h 3683725"/>
              <a:gd name="connsiteX92" fmla="*/ 330926 w 488237"/>
              <a:gd name="connsiteY92" fmla="*/ 2290354 h 3683725"/>
              <a:gd name="connsiteX93" fmla="*/ 357052 w 488237"/>
              <a:gd name="connsiteY93" fmla="*/ 2299063 h 3683725"/>
              <a:gd name="connsiteX94" fmla="*/ 374469 w 488237"/>
              <a:gd name="connsiteY94" fmla="*/ 2281645 h 3683725"/>
              <a:gd name="connsiteX95" fmla="*/ 348343 w 488237"/>
              <a:gd name="connsiteY95" fmla="*/ 2142308 h 3683725"/>
              <a:gd name="connsiteX96" fmla="*/ 330926 w 488237"/>
              <a:gd name="connsiteY96" fmla="*/ 2090057 h 3683725"/>
              <a:gd name="connsiteX97" fmla="*/ 313509 w 488237"/>
              <a:gd name="connsiteY97" fmla="*/ 2037805 h 3683725"/>
              <a:gd name="connsiteX98" fmla="*/ 304800 w 488237"/>
              <a:gd name="connsiteY98" fmla="*/ 2011680 h 3683725"/>
              <a:gd name="connsiteX99" fmla="*/ 313509 w 488237"/>
              <a:gd name="connsiteY99" fmla="*/ 1985554 h 3683725"/>
              <a:gd name="connsiteX100" fmla="*/ 374469 w 488237"/>
              <a:gd name="connsiteY100" fmla="*/ 1985554 h 3683725"/>
              <a:gd name="connsiteX101" fmla="*/ 391886 w 488237"/>
              <a:gd name="connsiteY101" fmla="*/ 2011680 h 3683725"/>
              <a:gd name="connsiteX102" fmla="*/ 409303 w 488237"/>
              <a:gd name="connsiteY102" fmla="*/ 2063931 h 3683725"/>
              <a:gd name="connsiteX103" fmla="*/ 418012 w 488237"/>
              <a:gd name="connsiteY103" fmla="*/ 2290354 h 3683725"/>
              <a:gd name="connsiteX104" fmla="*/ 426720 w 488237"/>
              <a:gd name="connsiteY104" fmla="*/ 2325188 h 3683725"/>
              <a:gd name="connsiteX105" fmla="*/ 461555 w 488237"/>
              <a:gd name="connsiteY105" fmla="*/ 2316480 h 3683725"/>
              <a:gd name="connsiteX106" fmla="*/ 470263 w 488237"/>
              <a:gd name="connsiteY106" fmla="*/ 2290354 h 3683725"/>
              <a:gd name="connsiteX107" fmla="*/ 461555 w 488237"/>
              <a:gd name="connsiteY107" fmla="*/ 2229394 h 3683725"/>
              <a:gd name="connsiteX108" fmla="*/ 418012 w 488237"/>
              <a:gd name="connsiteY108" fmla="*/ 2203268 h 3683725"/>
              <a:gd name="connsiteX109" fmla="*/ 365760 w 488237"/>
              <a:gd name="connsiteY109" fmla="*/ 2177143 h 3683725"/>
              <a:gd name="connsiteX110" fmla="*/ 304800 w 488237"/>
              <a:gd name="connsiteY110" fmla="*/ 2177143 h 3683725"/>
              <a:gd name="connsiteX111" fmla="*/ 209006 w 488237"/>
              <a:gd name="connsiteY111" fmla="*/ 2185851 h 3683725"/>
              <a:gd name="connsiteX112" fmla="*/ 226423 w 488237"/>
              <a:gd name="connsiteY112" fmla="*/ 2211977 h 3683725"/>
              <a:gd name="connsiteX113" fmla="*/ 217715 w 488237"/>
              <a:gd name="connsiteY113" fmla="*/ 2185851 h 3683725"/>
              <a:gd name="connsiteX114" fmla="*/ 200297 w 488237"/>
              <a:gd name="connsiteY114" fmla="*/ 2168434 h 3683725"/>
              <a:gd name="connsiteX115" fmla="*/ 148046 w 488237"/>
              <a:gd name="connsiteY115" fmla="*/ 2142308 h 3683725"/>
              <a:gd name="connsiteX116" fmla="*/ 26126 w 488237"/>
              <a:gd name="connsiteY116" fmla="*/ 2159725 h 3683725"/>
              <a:gd name="connsiteX117" fmla="*/ 8709 w 488237"/>
              <a:gd name="connsiteY117" fmla="*/ 2177143 h 3683725"/>
              <a:gd name="connsiteX118" fmla="*/ 17417 w 488237"/>
              <a:gd name="connsiteY118" fmla="*/ 2220685 h 3683725"/>
              <a:gd name="connsiteX119" fmla="*/ 34835 w 488237"/>
              <a:gd name="connsiteY119" fmla="*/ 2351314 h 3683725"/>
              <a:gd name="connsiteX120" fmla="*/ 52252 w 488237"/>
              <a:gd name="connsiteY120" fmla="*/ 2403565 h 3683725"/>
              <a:gd name="connsiteX121" fmla="*/ 69669 w 488237"/>
              <a:gd name="connsiteY121" fmla="*/ 2455817 h 3683725"/>
              <a:gd name="connsiteX122" fmla="*/ 87086 w 488237"/>
              <a:gd name="connsiteY122" fmla="*/ 2499360 h 3683725"/>
              <a:gd name="connsiteX123" fmla="*/ 104503 w 488237"/>
              <a:gd name="connsiteY123" fmla="*/ 2577737 h 3683725"/>
              <a:gd name="connsiteX124" fmla="*/ 121920 w 488237"/>
              <a:gd name="connsiteY124" fmla="*/ 2629988 h 3683725"/>
              <a:gd name="connsiteX125" fmla="*/ 139337 w 488237"/>
              <a:gd name="connsiteY125" fmla="*/ 2656114 h 3683725"/>
              <a:gd name="connsiteX126" fmla="*/ 200297 w 488237"/>
              <a:gd name="connsiteY126" fmla="*/ 2682240 h 3683725"/>
              <a:gd name="connsiteX127" fmla="*/ 252549 w 488237"/>
              <a:gd name="connsiteY127" fmla="*/ 2734491 h 3683725"/>
              <a:gd name="connsiteX128" fmla="*/ 278675 w 488237"/>
              <a:gd name="connsiteY128" fmla="*/ 2769325 h 3683725"/>
              <a:gd name="connsiteX129" fmla="*/ 296092 w 488237"/>
              <a:gd name="connsiteY129" fmla="*/ 2795451 h 3683725"/>
              <a:gd name="connsiteX130" fmla="*/ 339635 w 488237"/>
              <a:gd name="connsiteY130" fmla="*/ 2847703 h 3683725"/>
              <a:gd name="connsiteX131" fmla="*/ 374469 w 488237"/>
              <a:gd name="connsiteY131" fmla="*/ 2917371 h 3683725"/>
              <a:gd name="connsiteX132" fmla="*/ 383177 w 488237"/>
              <a:gd name="connsiteY132" fmla="*/ 2943497 h 3683725"/>
              <a:gd name="connsiteX133" fmla="*/ 400595 w 488237"/>
              <a:gd name="connsiteY133" fmla="*/ 2969623 h 3683725"/>
              <a:gd name="connsiteX134" fmla="*/ 418012 w 488237"/>
              <a:gd name="connsiteY134" fmla="*/ 3030583 h 3683725"/>
              <a:gd name="connsiteX135" fmla="*/ 409303 w 488237"/>
              <a:gd name="connsiteY135" fmla="*/ 3100251 h 3683725"/>
              <a:gd name="connsiteX136" fmla="*/ 383177 w 488237"/>
              <a:gd name="connsiteY136" fmla="*/ 3126377 h 3683725"/>
              <a:gd name="connsiteX137" fmla="*/ 330926 w 488237"/>
              <a:gd name="connsiteY137" fmla="*/ 3161211 h 3683725"/>
              <a:gd name="connsiteX138" fmla="*/ 287383 w 488237"/>
              <a:gd name="connsiteY138" fmla="*/ 3196045 h 3683725"/>
              <a:gd name="connsiteX139" fmla="*/ 269966 w 488237"/>
              <a:gd name="connsiteY139" fmla="*/ 3213463 h 3683725"/>
              <a:gd name="connsiteX140" fmla="*/ 243840 w 488237"/>
              <a:gd name="connsiteY140" fmla="*/ 3230880 h 3683725"/>
              <a:gd name="connsiteX141" fmla="*/ 252549 w 488237"/>
              <a:gd name="connsiteY141" fmla="*/ 3448594 h 3683725"/>
              <a:gd name="connsiteX142" fmla="*/ 269966 w 488237"/>
              <a:gd name="connsiteY142" fmla="*/ 3483428 h 3683725"/>
              <a:gd name="connsiteX143" fmla="*/ 278675 w 488237"/>
              <a:gd name="connsiteY143" fmla="*/ 3509554 h 3683725"/>
              <a:gd name="connsiteX144" fmla="*/ 304800 w 488237"/>
              <a:gd name="connsiteY144" fmla="*/ 3579223 h 3683725"/>
              <a:gd name="connsiteX145" fmla="*/ 313509 w 488237"/>
              <a:gd name="connsiteY145" fmla="*/ 3605348 h 3683725"/>
              <a:gd name="connsiteX146" fmla="*/ 374469 w 488237"/>
              <a:gd name="connsiteY146" fmla="*/ 3683725 h 3683725"/>
              <a:gd name="connsiteX147" fmla="*/ 383177 w 488237"/>
              <a:gd name="connsiteY147" fmla="*/ 3657600 h 3683725"/>
              <a:gd name="connsiteX148" fmla="*/ 391886 w 488237"/>
              <a:gd name="connsiteY148" fmla="*/ 3579223 h 368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8237" h="3683725">
                <a:moveTo>
                  <a:pt x="209006" y="0"/>
                </a:moveTo>
                <a:cubicBezTo>
                  <a:pt x="191589" y="20320"/>
                  <a:pt x="174535" y="40957"/>
                  <a:pt x="156755" y="60960"/>
                </a:cubicBezTo>
                <a:cubicBezTo>
                  <a:pt x="151300" y="67097"/>
                  <a:pt x="145748" y="73248"/>
                  <a:pt x="139337" y="78377"/>
                </a:cubicBezTo>
                <a:cubicBezTo>
                  <a:pt x="131164" y="84915"/>
                  <a:pt x="121920" y="89988"/>
                  <a:pt x="113212" y="95794"/>
                </a:cubicBezTo>
                <a:cubicBezTo>
                  <a:pt x="107406" y="104503"/>
                  <a:pt x="102333" y="113747"/>
                  <a:pt x="95795" y="121920"/>
                </a:cubicBezTo>
                <a:cubicBezTo>
                  <a:pt x="90666" y="128331"/>
                  <a:pt x="83303" y="132768"/>
                  <a:pt x="78377" y="139337"/>
                </a:cubicBezTo>
                <a:cubicBezTo>
                  <a:pt x="65817" y="156083"/>
                  <a:pt x="55154" y="174171"/>
                  <a:pt x="43543" y="191588"/>
                </a:cubicBezTo>
                <a:cubicBezTo>
                  <a:pt x="37737" y="200297"/>
                  <a:pt x="29436" y="207785"/>
                  <a:pt x="26126" y="217714"/>
                </a:cubicBezTo>
                <a:cubicBezTo>
                  <a:pt x="13632" y="255194"/>
                  <a:pt x="19643" y="234934"/>
                  <a:pt x="8709" y="278674"/>
                </a:cubicBezTo>
                <a:cubicBezTo>
                  <a:pt x="5806" y="336731"/>
                  <a:pt x="0" y="394715"/>
                  <a:pt x="0" y="452845"/>
                </a:cubicBezTo>
                <a:cubicBezTo>
                  <a:pt x="0" y="508076"/>
                  <a:pt x="4473" y="563240"/>
                  <a:pt x="8709" y="618308"/>
                </a:cubicBezTo>
                <a:cubicBezTo>
                  <a:pt x="10283" y="638774"/>
                  <a:pt x="14704" y="658922"/>
                  <a:pt x="17417" y="679268"/>
                </a:cubicBezTo>
                <a:cubicBezTo>
                  <a:pt x="20510" y="702466"/>
                  <a:pt x="21813" y="725934"/>
                  <a:pt x="26126" y="748937"/>
                </a:cubicBezTo>
                <a:cubicBezTo>
                  <a:pt x="35498" y="798922"/>
                  <a:pt x="45559" y="824654"/>
                  <a:pt x="60960" y="870857"/>
                </a:cubicBezTo>
                <a:lnTo>
                  <a:pt x="78377" y="923108"/>
                </a:lnTo>
                <a:cubicBezTo>
                  <a:pt x="81280" y="931817"/>
                  <a:pt x="81994" y="941596"/>
                  <a:pt x="87086" y="949234"/>
                </a:cubicBezTo>
                <a:cubicBezTo>
                  <a:pt x="98697" y="966651"/>
                  <a:pt x="107118" y="986683"/>
                  <a:pt x="121920" y="1001485"/>
                </a:cubicBezTo>
                <a:cubicBezTo>
                  <a:pt x="133532" y="1013097"/>
                  <a:pt x="147646" y="1022657"/>
                  <a:pt x="156755" y="1036320"/>
                </a:cubicBezTo>
                <a:cubicBezTo>
                  <a:pt x="164664" y="1048184"/>
                  <a:pt x="177803" y="1071592"/>
                  <a:pt x="191589" y="1079863"/>
                </a:cubicBezTo>
                <a:cubicBezTo>
                  <a:pt x="199460" y="1084586"/>
                  <a:pt x="209006" y="1085668"/>
                  <a:pt x="217715" y="1088571"/>
                </a:cubicBezTo>
                <a:cubicBezTo>
                  <a:pt x="235132" y="1085668"/>
                  <a:pt x="256178" y="1090893"/>
                  <a:pt x="269966" y="1079863"/>
                </a:cubicBezTo>
                <a:cubicBezTo>
                  <a:pt x="277134" y="1074128"/>
                  <a:pt x="267748" y="1060228"/>
                  <a:pt x="261257" y="1053737"/>
                </a:cubicBezTo>
                <a:cubicBezTo>
                  <a:pt x="206342" y="998822"/>
                  <a:pt x="226683" y="1032096"/>
                  <a:pt x="182880" y="1010194"/>
                </a:cubicBezTo>
                <a:cubicBezTo>
                  <a:pt x="160911" y="999209"/>
                  <a:pt x="155536" y="991559"/>
                  <a:pt x="139337" y="975360"/>
                </a:cubicBezTo>
                <a:cubicBezTo>
                  <a:pt x="143003" y="964363"/>
                  <a:pt x="152478" y="928302"/>
                  <a:pt x="165463" y="923108"/>
                </a:cubicBezTo>
                <a:cubicBezTo>
                  <a:pt x="173986" y="919699"/>
                  <a:pt x="182880" y="928914"/>
                  <a:pt x="191589" y="931817"/>
                </a:cubicBezTo>
                <a:cubicBezTo>
                  <a:pt x="194492" y="940526"/>
                  <a:pt x="208820" y="954534"/>
                  <a:pt x="200297" y="957943"/>
                </a:cubicBezTo>
                <a:cubicBezTo>
                  <a:pt x="183903" y="964501"/>
                  <a:pt x="161334" y="960861"/>
                  <a:pt x="148046" y="949234"/>
                </a:cubicBezTo>
                <a:cubicBezTo>
                  <a:pt x="134229" y="937144"/>
                  <a:pt x="136435" y="914400"/>
                  <a:pt x="130629" y="896983"/>
                </a:cubicBezTo>
                <a:lnTo>
                  <a:pt x="121920" y="870857"/>
                </a:lnTo>
                <a:cubicBezTo>
                  <a:pt x="124710" y="859696"/>
                  <a:pt x="125522" y="814821"/>
                  <a:pt x="156755" y="827314"/>
                </a:cubicBezTo>
                <a:cubicBezTo>
                  <a:pt x="166473" y="831201"/>
                  <a:pt x="168366" y="844731"/>
                  <a:pt x="174172" y="853440"/>
                </a:cubicBezTo>
                <a:cubicBezTo>
                  <a:pt x="171269" y="862148"/>
                  <a:pt x="174368" y="877339"/>
                  <a:pt x="165463" y="879565"/>
                </a:cubicBezTo>
                <a:cubicBezTo>
                  <a:pt x="110152" y="893393"/>
                  <a:pt x="107725" y="875690"/>
                  <a:pt x="87086" y="844731"/>
                </a:cubicBezTo>
                <a:cubicBezTo>
                  <a:pt x="89989" y="815702"/>
                  <a:pt x="74110" y="777161"/>
                  <a:pt x="95795" y="757645"/>
                </a:cubicBezTo>
                <a:cubicBezTo>
                  <a:pt x="160611" y="699310"/>
                  <a:pt x="173782" y="765183"/>
                  <a:pt x="182880" y="792480"/>
                </a:cubicBezTo>
                <a:cubicBezTo>
                  <a:pt x="165559" y="804027"/>
                  <a:pt x="152263" y="822821"/>
                  <a:pt x="130629" y="801188"/>
                </a:cubicBezTo>
                <a:cubicBezTo>
                  <a:pt x="124138" y="794697"/>
                  <a:pt x="124823" y="783771"/>
                  <a:pt x="121920" y="775063"/>
                </a:cubicBezTo>
                <a:cubicBezTo>
                  <a:pt x="127150" y="754146"/>
                  <a:pt x="129252" y="729138"/>
                  <a:pt x="148046" y="714103"/>
                </a:cubicBezTo>
                <a:cubicBezTo>
                  <a:pt x="155214" y="708368"/>
                  <a:pt x="165463" y="708297"/>
                  <a:pt x="174172" y="705394"/>
                </a:cubicBezTo>
                <a:cubicBezTo>
                  <a:pt x="176709" y="707085"/>
                  <a:pt x="216761" y="731321"/>
                  <a:pt x="217715" y="740228"/>
                </a:cubicBezTo>
                <a:cubicBezTo>
                  <a:pt x="233406" y="886678"/>
                  <a:pt x="207070" y="907944"/>
                  <a:pt x="235132" y="1001485"/>
                </a:cubicBezTo>
                <a:cubicBezTo>
                  <a:pt x="242523" y="1026122"/>
                  <a:pt x="249968" y="1059865"/>
                  <a:pt x="269966" y="1079863"/>
                </a:cubicBezTo>
                <a:cubicBezTo>
                  <a:pt x="277367" y="1087264"/>
                  <a:pt x="287383" y="1091474"/>
                  <a:pt x="296092" y="1097280"/>
                </a:cubicBezTo>
                <a:lnTo>
                  <a:pt x="365760" y="1088571"/>
                </a:lnTo>
                <a:cubicBezTo>
                  <a:pt x="376998" y="1078938"/>
                  <a:pt x="360947" y="1059308"/>
                  <a:pt x="357052" y="1045028"/>
                </a:cubicBezTo>
                <a:cubicBezTo>
                  <a:pt x="342042" y="989991"/>
                  <a:pt x="350379" y="1003521"/>
                  <a:pt x="322217" y="975360"/>
                </a:cubicBezTo>
                <a:cubicBezTo>
                  <a:pt x="301490" y="913179"/>
                  <a:pt x="314984" y="938384"/>
                  <a:pt x="287383" y="896983"/>
                </a:cubicBezTo>
                <a:cubicBezTo>
                  <a:pt x="264382" y="827980"/>
                  <a:pt x="266948" y="862841"/>
                  <a:pt x="278675" y="792480"/>
                </a:cubicBezTo>
                <a:cubicBezTo>
                  <a:pt x="307703" y="795383"/>
                  <a:pt x="336880" y="797062"/>
                  <a:pt x="365760" y="801188"/>
                </a:cubicBezTo>
                <a:cubicBezTo>
                  <a:pt x="384893" y="803921"/>
                  <a:pt x="408112" y="812403"/>
                  <a:pt x="426720" y="818605"/>
                </a:cubicBezTo>
                <a:cubicBezTo>
                  <a:pt x="432526" y="824411"/>
                  <a:pt x="440465" y="828679"/>
                  <a:pt x="444137" y="836023"/>
                </a:cubicBezTo>
                <a:cubicBezTo>
                  <a:pt x="452348" y="852444"/>
                  <a:pt x="455749" y="870857"/>
                  <a:pt x="461555" y="888274"/>
                </a:cubicBezTo>
                <a:cubicBezTo>
                  <a:pt x="464458" y="896983"/>
                  <a:pt x="468037" y="905494"/>
                  <a:pt x="470263" y="914400"/>
                </a:cubicBezTo>
                <a:lnTo>
                  <a:pt x="487680" y="984068"/>
                </a:lnTo>
                <a:cubicBezTo>
                  <a:pt x="479860" y="1140472"/>
                  <a:pt x="508375" y="1118491"/>
                  <a:pt x="452846" y="1201783"/>
                </a:cubicBezTo>
                <a:cubicBezTo>
                  <a:pt x="444795" y="1213860"/>
                  <a:pt x="435429" y="1225006"/>
                  <a:pt x="426720" y="1236617"/>
                </a:cubicBezTo>
                <a:cubicBezTo>
                  <a:pt x="404834" y="1302279"/>
                  <a:pt x="434355" y="1221349"/>
                  <a:pt x="400595" y="1288868"/>
                </a:cubicBezTo>
                <a:cubicBezTo>
                  <a:pt x="396490" y="1297079"/>
                  <a:pt x="396978" y="1307356"/>
                  <a:pt x="391886" y="1314994"/>
                </a:cubicBezTo>
                <a:cubicBezTo>
                  <a:pt x="374155" y="1341590"/>
                  <a:pt x="362584" y="1340178"/>
                  <a:pt x="339635" y="1358537"/>
                </a:cubicBezTo>
                <a:cubicBezTo>
                  <a:pt x="277591" y="1408172"/>
                  <a:pt x="376500" y="1339765"/>
                  <a:pt x="296092" y="1393371"/>
                </a:cubicBezTo>
                <a:cubicBezTo>
                  <a:pt x="284480" y="1410788"/>
                  <a:pt x="267876" y="1425764"/>
                  <a:pt x="261257" y="1445623"/>
                </a:cubicBezTo>
                <a:cubicBezTo>
                  <a:pt x="258354" y="1454331"/>
                  <a:pt x="255071" y="1462922"/>
                  <a:pt x="252549" y="1471748"/>
                </a:cubicBezTo>
                <a:cubicBezTo>
                  <a:pt x="249261" y="1483257"/>
                  <a:pt x="248701" y="1495646"/>
                  <a:pt x="243840" y="1506583"/>
                </a:cubicBezTo>
                <a:cubicBezTo>
                  <a:pt x="236966" y="1522050"/>
                  <a:pt x="224719" y="1534716"/>
                  <a:pt x="217715" y="1550125"/>
                </a:cubicBezTo>
                <a:cubicBezTo>
                  <a:pt x="210118" y="1566839"/>
                  <a:pt x="206103" y="1584960"/>
                  <a:pt x="200297" y="1602377"/>
                </a:cubicBezTo>
                <a:cubicBezTo>
                  <a:pt x="197394" y="1611086"/>
                  <a:pt x="193098" y="1619448"/>
                  <a:pt x="191589" y="1628503"/>
                </a:cubicBezTo>
                <a:cubicBezTo>
                  <a:pt x="188686" y="1645920"/>
                  <a:pt x="187163" y="1663624"/>
                  <a:pt x="182880" y="1680754"/>
                </a:cubicBezTo>
                <a:cubicBezTo>
                  <a:pt x="163625" y="1757772"/>
                  <a:pt x="172070" y="1707780"/>
                  <a:pt x="148046" y="1767840"/>
                </a:cubicBezTo>
                <a:cubicBezTo>
                  <a:pt x="141228" y="1784886"/>
                  <a:pt x="136435" y="1802674"/>
                  <a:pt x="130629" y="1820091"/>
                </a:cubicBezTo>
                <a:lnTo>
                  <a:pt x="121920" y="1846217"/>
                </a:lnTo>
                <a:cubicBezTo>
                  <a:pt x="124823" y="1933303"/>
                  <a:pt x="123393" y="2020641"/>
                  <a:pt x="130629" y="2107474"/>
                </a:cubicBezTo>
                <a:cubicBezTo>
                  <a:pt x="132154" y="2125770"/>
                  <a:pt x="142240" y="2142308"/>
                  <a:pt x="148046" y="2159725"/>
                </a:cubicBezTo>
                <a:lnTo>
                  <a:pt x="156755" y="2185851"/>
                </a:lnTo>
                <a:cubicBezTo>
                  <a:pt x="159658" y="2194560"/>
                  <a:pt x="160371" y="2204339"/>
                  <a:pt x="165463" y="2211977"/>
                </a:cubicBezTo>
                <a:cubicBezTo>
                  <a:pt x="171269" y="2220686"/>
                  <a:pt x="178199" y="2228742"/>
                  <a:pt x="182880" y="2238103"/>
                </a:cubicBezTo>
                <a:cubicBezTo>
                  <a:pt x="186985" y="2246313"/>
                  <a:pt x="185854" y="2257060"/>
                  <a:pt x="191589" y="2264228"/>
                </a:cubicBezTo>
                <a:cubicBezTo>
                  <a:pt x="198128" y="2272401"/>
                  <a:pt x="209542" y="2275107"/>
                  <a:pt x="217715" y="2281645"/>
                </a:cubicBezTo>
                <a:cubicBezTo>
                  <a:pt x="224126" y="2286774"/>
                  <a:pt x="229326" y="2293257"/>
                  <a:pt x="235132" y="2299063"/>
                </a:cubicBezTo>
                <a:cubicBezTo>
                  <a:pt x="246743" y="2296160"/>
                  <a:pt x="262177" y="2299441"/>
                  <a:pt x="269966" y="2290354"/>
                </a:cubicBezTo>
                <a:cubicBezTo>
                  <a:pt x="281914" y="2276415"/>
                  <a:pt x="287383" y="2238103"/>
                  <a:pt x="287383" y="2238103"/>
                </a:cubicBezTo>
                <a:cubicBezTo>
                  <a:pt x="281577" y="2220686"/>
                  <a:pt x="280150" y="2201127"/>
                  <a:pt x="269966" y="2185851"/>
                </a:cubicBezTo>
                <a:lnTo>
                  <a:pt x="235132" y="2133600"/>
                </a:lnTo>
                <a:cubicBezTo>
                  <a:pt x="229326" y="2124891"/>
                  <a:pt x="221025" y="2117403"/>
                  <a:pt x="217715" y="2107474"/>
                </a:cubicBezTo>
                <a:lnTo>
                  <a:pt x="200297" y="2055223"/>
                </a:lnTo>
                <a:lnTo>
                  <a:pt x="191589" y="2029097"/>
                </a:lnTo>
                <a:cubicBezTo>
                  <a:pt x="192286" y="2021434"/>
                  <a:pt x="172411" y="1915593"/>
                  <a:pt x="226423" y="1924594"/>
                </a:cubicBezTo>
                <a:cubicBezTo>
                  <a:pt x="236747" y="1926315"/>
                  <a:pt x="243840" y="1936205"/>
                  <a:pt x="252549" y="1942011"/>
                </a:cubicBezTo>
                <a:cubicBezTo>
                  <a:pt x="255452" y="1959428"/>
                  <a:pt x="257794" y="1976948"/>
                  <a:pt x="261257" y="1994263"/>
                </a:cubicBezTo>
                <a:cubicBezTo>
                  <a:pt x="266724" y="2021597"/>
                  <a:pt x="270376" y="2030326"/>
                  <a:pt x="278675" y="2055223"/>
                </a:cubicBezTo>
                <a:cubicBezTo>
                  <a:pt x="284282" y="2133720"/>
                  <a:pt x="278662" y="2153879"/>
                  <a:pt x="296092" y="2211977"/>
                </a:cubicBezTo>
                <a:cubicBezTo>
                  <a:pt x="301368" y="2229562"/>
                  <a:pt x="303325" y="2248952"/>
                  <a:pt x="313509" y="2264228"/>
                </a:cubicBezTo>
                <a:cubicBezTo>
                  <a:pt x="319315" y="2272937"/>
                  <a:pt x="322753" y="2283816"/>
                  <a:pt x="330926" y="2290354"/>
                </a:cubicBezTo>
                <a:cubicBezTo>
                  <a:pt x="338094" y="2296089"/>
                  <a:pt x="348343" y="2296160"/>
                  <a:pt x="357052" y="2299063"/>
                </a:cubicBezTo>
                <a:cubicBezTo>
                  <a:pt x="362858" y="2293257"/>
                  <a:pt x="373787" y="2289827"/>
                  <a:pt x="374469" y="2281645"/>
                </a:cubicBezTo>
                <a:cubicBezTo>
                  <a:pt x="379385" y="2222648"/>
                  <a:pt x="365261" y="2193063"/>
                  <a:pt x="348343" y="2142308"/>
                </a:cubicBezTo>
                <a:lnTo>
                  <a:pt x="330926" y="2090057"/>
                </a:lnTo>
                <a:lnTo>
                  <a:pt x="313509" y="2037805"/>
                </a:lnTo>
                <a:lnTo>
                  <a:pt x="304800" y="2011680"/>
                </a:lnTo>
                <a:cubicBezTo>
                  <a:pt x="307703" y="2002971"/>
                  <a:pt x="307018" y="1992045"/>
                  <a:pt x="313509" y="1985554"/>
                </a:cubicBezTo>
                <a:cubicBezTo>
                  <a:pt x="331001" y="1968062"/>
                  <a:pt x="356791" y="1981134"/>
                  <a:pt x="374469" y="1985554"/>
                </a:cubicBezTo>
                <a:cubicBezTo>
                  <a:pt x="380275" y="1994263"/>
                  <a:pt x="387635" y="2002116"/>
                  <a:pt x="391886" y="2011680"/>
                </a:cubicBezTo>
                <a:cubicBezTo>
                  <a:pt x="399342" y="2028457"/>
                  <a:pt x="409303" y="2063931"/>
                  <a:pt x="409303" y="2063931"/>
                </a:cubicBezTo>
                <a:cubicBezTo>
                  <a:pt x="412206" y="2139405"/>
                  <a:pt x="412988" y="2214991"/>
                  <a:pt x="418012" y="2290354"/>
                </a:cubicBezTo>
                <a:cubicBezTo>
                  <a:pt x="418808" y="2302296"/>
                  <a:pt x="416457" y="2319030"/>
                  <a:pt x="426720" y="2325188"/>
                </a:cubicBezTo>
                <a:cubicBezTo>
                  <a:pt x="436983" y="2331346"/>
                  <a:pt x="449943" y="2319383"/>
                  <a:pt x="461555" y="2316480"/>
                </a:cubicBezTo>
                <a:cubicBezTo>
                  <a:pt x="464458" y="2307771"/>
                  <a:pt x="470263" y="2299534"/>
                  <a:pt x="470263" y="2290354"/>
                </a:cubicBezTo>
                <a:cubicBezTo>
                  <a:pt x="470263" y="2269828"/>
                  <a:pt x="468046" y="2248867"/>
                  <a:pt x="461555" y="2229394"/>
                </a:cubicBezTo>
                <a:cubicBezTo>
                  <a:pt x="454752" y="2208984"/>
                  <a:pt x="432802" y="2210663"/>
                  <a:pt x="418012" y="2203268"/>
                </a:cubicBezTo>
                <a:cubicBezTo>
                  <a:pt x="350496" y="2169509"/>
                  <a:pt x="431418" y="2199027"/>
                  <a:pt x="365760" y="2177143"/>
                </a:cubicBezTo>
                <a:cubicBezTo>
                  <a:pt x="322020" y="2188077"/>
                  <a:pt x="342281" y="2189636"/>
                  <a:pt x="304800" y="2177143"/>
                </a:cubicBezTo>
                <a:cubicBezTo>
                  <a:pt x="272869" y="2180046"/>
                  <a:pt x="238306" y="2172829"/>
                  <a:pt x="209006" y="2185851"/>
                </a:cubicBezTo>
                <a:cubicBezTo>
                  <a:pt x="199442" y="2190102"/>
                  <a:pt x="215957" y="2211977"/>
                  <a:pt x="226423" y="2211977"/>
                </a:cubicBezTo>
                <a:cubicBezTo>
                  <a:pt x="235603" y="2211977"/>
                  <a:pt x="222438" y="2193722"/>
                  <a:pt x="217715" y="2185851"/>
                </a:cubicBezTo>
                <a:cubicBezTo>
                  <a:pt x="213491" y="2178810"/>
                  <a:pt x="206708" y="2173563"/>
                  <a:pt x="200297" y="2168434"/>
                </a:cubicBezTo>
                <a:cubicBezTo>
                  <a:pt x="176179" y="2149140"/>
                  <a:pt x="175641" y="2151507"/>
                  <a:pt x="148046" y="2142308"/>
                </a:cubicBezTo>
                <a:cubicBezTo>
                  <a:pt x="145243" y="2142588"/>
                  <a:pt x="49799" y="2147888"/>
                  <a:pt x="26126" y="2159725"/>
                </a:cubicBezTo>
                <a:cubicBezTo>
                  <a:pt x="18782" y="2163397"/>
                  <a:pt x="14515" y="2171337"/>
                  <a:pt x="8709" y="2177143"/>
                </a:cubicBezTo>
                <a:cubicBezTo>
                  <a:pt x="11612" y="2191657"/>
                  <a:pt x="15461" y="2206013"/>
                  <a:pt x="17417" y="2220685"/>
                </a:cubicBezTo>
                <a:cubicBezTo>
                  <a:pt x="24347" y="2272657"/>
                  <a:pt x="22055" y="2304453"/>
                  <a:pt x="34835" y="2351314"/>
                </a:cubicBezTo>
                <a:cubicBezTo>
                  <a:pt x="39666" y="2369026"/>
                  <a:pt x="46446" y="2386148"/>
                  <a:pt x="52252" y="2403565"/>
                </a:cubicBezTo>
                <a:lnTo>
                  <a:pt x="69669" y="2455817"/>
                </a:lnTo>
                <a:cubicBezTo>
                  <a:pt x="75475" y="2470331"/>
                  <a:pt x="82143" y="2484530"/>
                  <a:pt x="87086" y="2499360"/>
                </a:cubicBezTo>
                <a:cubicBezTo>
                  <a:pt x="98822" y="2534567"/>
                  <a:pt x="94144" y="2539755"/>
                  <a:pt x="104503" y="2577737"/>
                </a:cubicBezTo>
                <a:cubicBezTo>
                  <a:pt x="109333" y="2595449"/>
                  <a:pt x="111736" y="2614712"/>
                  <a:pt x="121920" y="2629988"/>
                </a:cubicBezTo>
                <a:cubicBezTo>
                  <a:pt x="127726" y="2638697"/>
                  <a:pt x="131296" y="2649414"/>
                  <a:pt x="139337" y="2656114"/>
                </a:cubicBezTo>
                <a:cubicBezTo>
                  <a:pt x="153683" y="2668069"/>
                  <a:pt x="182149" y="2676190"/>
                  <a:pt x="200297" y="2682240"/>
                </a:cubicBezTo>
                <a:cubicBezTo>
                  <a:pt x="217714" y="2699657"/>
                  <a:pt x="237770" y="2714786"/>
                  <a:pt x="252549" y="2734491"/>
                </a:cubicBezTo>
                <a:cubicBezTo>
                  <a:pt x="261258" y="2746102"/>
                  <a:pt x="270239" y="2757514"/>
                  <a:pt x="278675" y="2769325"/>
                </a:cubicBezTo>
                <a:cubicBezTo>
                  <a:pt x="284759" y="2777842"/>
                  <a:pt x="289392" y="2787410"/>
                  <a:pt x="296092" y="2795451"/>
                </a:cubicBezTo>
                <a:cubicBezTo>
                  <a:pt x="325185" y="2830364"/>
                  <a:pt x="319152" y="2810152"/>
                  <a:pt x="339635" y="2847703"/>
                </a:cubicBezTo>
                <a:cubicBezTo>
                  <a:pt x="352068" y="2870496"/>
                  <a:pt x="366259" y="2892739"/>
                  <a:pt x="374469" y="2917371"/>
                </a:cubicBezTo>
                <a:cubicBezTo>
                  <a:pt x="377372" y="2926080"/>
                  <a:pt x="379072" y="2935286"/>
                  <a:pt x="383177" y="2943497"/>
                </a:cubicBezTo>
                <a:cubicBezTo>
                  <a:pt x="387858" y="2952859"/>
                  <a:pt x="394789" y="2960914"/>
                  <a:pt x="400595" y="2969623"/>
                </a:cubicBezTo>
                <a:cubicBezTo>
                  <a:pt x="404701" y="2981942"/>
                  <a:pt x="418012" y="3019650"/>
                  <a:pt x="418012" y="3030583"/>
                </a:cubicBezTo>
                <a:cubicBezTo>
                  <a:pt x="418012" y="3053986"/>
                  <a:pt x="417301" y="3078257"/>
                  <a:pt x="409303" y="3100251"/>
                </a:cubicBezTo>
                <a:cubicBezTo>
                  <a:pt x="405094" y="3111825"/>
                  <a:pt x="392899" y="3118816"/>
                  <a:pt x="383177" y="3126377"/>
                </a:cubicBezTo>
                <a:cubicBezTo>
                  <a:pt x="366654" y="3139228"/>
                  <a:pt x="330926" y="3161211"/>
                  <a:pt x="330926" y="3161211"/>
                </a:cubicBezTo>
                <a:cubicBezTo>
                  <a:pt x="296235" y="3213248"/>
                  <a:pt x="334122" y="3168001"/>
                  <a:pt x="287383" y="3196045"/>
                </a:cubicBezTo>
                <a:cubicBezTo>
                  <a:pt x="280342" y="3200269"/>
                  <a:pt x="276377" y="3208334"/>
                  <a:pt x="269966" y="3213463"/>
                </a:cubicBezTo>
                <a:cubicBezTo>
                  <a:pt x="261793" y="3220001"/>
                  <a:pt x="252549" y="3225074"/>
                  <a:pt x="243840" y="3230880"/>
                </a:cubicBezTo>
                <a:cubicBezTo>
                  <a:pt x="246743" y="3303451"/>
                  <a:pt x="245075" y="3376350"/>
                  <a:pt x="252549" y="3448594"/>
                </a:cubicBezTo>
                <a:cubicBezTo>
                  <a:pt x="253885" y="3461507"/>
                  <a:pt x="264852" y="3471496"/>
                  <a:pt x="269966" y="3483428"/>
                </a:cubicBezTo>
                <a:cubicBezTo>
                  <a:pt x="273582" y="3491866"/>
                  <a:pt x="276153" y="3500727"/>
                  <a:pt x="278675" y="3509554"/>
                </a:cubicBezTo>
                <a:cubicBezTo>
                  <a:pt x="301611" y="3589829"/>
                  <a:pt x="270013" y="3498055"/>
                  <a:pt x="304800" y="3579223"/>
                </a:cubicBezTo>
                <a:cubicBezTo>
                  <a:pt x="308416" y="3587660"/>
                  <a:pt x="309051" y="3597324"/>
                  <a:pt x="313509" y="3605348"/>
                </a:cubicBezTo>
                <a:cubicBezTo>
                  <a:pt x="339552" y="3652226"/>
                  <a:pt x="342732" y="3651989"/>
                  <a:pt x="374469" y="3683725"/>
                </a:cubicBezTo>
                <a:cubicBezTo>
                  <a:pt x="377372" y="3675017"/>
                  <a:pt x="381668" y="3666654"/>
                  <a:pt x="383177" y="3657600"/>
                </a:cubicBezTo>
                <a:cubicBezTo>
                  <a:pt x="387498" y="3631671"/>
                  <a:pt x="391886" y="3579223"/>
                  <a:pt x="391886" y="3579223"/>
                </a:cubicBezTo>
              </a:path>
            </a:pathLst>
          </a:custGeom>
          <a:noFill/>
          <a:ln w="38100">
            <a:solidFill>
              <a:srgbClr val="FF40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solidFill>
                <a:srgbClr val="FF40FF"/>
              </a:solidFill>
            </a:endParaRPr>
          </a:p>
        </p:txBody>
      </p:sp>
      <p:sp>
        <p:nvSpPr>
          <p:cNvPr id="6" name="Freeform 5">
            <a:extLst>
              <a:ext uri="{FF2B5EF4-FFF2-40B4-BE49-F238E27FC236}">
                <a16:creationId xmlns:a16="http://schemas.microsoft.com/office/drawing/2014/main" id="{E8282B17-695F-34EF-6C6B-8DA9243A4FB3}"/>
              </a:ext>
            </a:extLst>
          </p:cNvPr>
          <p:cNvSpPr/>
          <p:nvPr/>
        </p:nvSpPr>
        <p:spPr>
          <a:xfrm>
            <a:off x="2871086" y="866976"/>
            <a:ext cx="862149" cy="2403856"/>
          </a:xfrm>
          <a:custGeom>
            <a:avLst/>
            <a:gdLst>
              <a:gd name="connsiteX0" fmla="*/ 400594 w 862149"/>
              <a:gd name="connsiteY0" fmla="*/ 0 h 2403856"/>
              <a:gd name="connsiteX1" fmla="*/ 487680 w 862149"/>
              <a:gd name="connsiteY1" fmla="*/ 104503 h 2403856"/>
              <a:gd name="connsiteX2" fmla="*/ 505097 w 862149"/>
              <a:gd name="connsiteY2" fmla="*/ 130629 h 2403856"/>
              <a:gd name="connsiteX3" fmla="*/ 531223 w 862149"/>
              <a:gd name="connsiteY3" fmla="*/ 148046 h 2403856"/>
              <a:gd name="connsiteX4" fmla="*/ 548640 w 862149"/>
              <a:gd name="connsiteY4" fmla="*/ 200298 h 2403856"/>
              <a:gd name="connsiteX5" fmla="*/ 583474 w 862149"/>
              <a:gd name="connsiteY5" fmla="*/ 278675 h 2403856"/>
              <a:gd name="connsiteX6" fmla="*/ 600891 w 862149"/>
              <a:gd name="connsiteY6" fmla="*/ 330926 h 2403856"/>
              <a:gd name="connsiteX7" fmla="*/ 609600 w 862149"/>
              <a:gd name="connsiteY7" fmla="*/ 357052 h 2403856"/>
              <a:gd name="connsiteX8" fmla="*/ 583474 w 862149"/>
              <a:gd name="connsiteY8" fmla="*/ 557349 h 2403856"/>
              <a:gd name="connsiteX9" fmla="*/ 566057 w 862149"/>
              <a:gd name="connsiteY9" fmla="*/ 583475 h 2403856"/>
              <a:gd name="connsiteX10" fmla="*/ 539931 w 862149"/>
              <a:gd name="connsiteY10" fmla="*/ 635726 h 2403856"/>
              <a:gd name="connsiteX11" fmla="*/ 496389 w 862149"/>
              <a:gd name="connsiteY11" fmla="*/ 714103 h 2403856"/>
              <a:gd name="connsiteX12" fmla="*/ 461554 w 862149"/>
              <a:gd name="connsiteY12" fmla="*/ 748938 h 2403856"/>
              <a:gd name="connsiteX13" fmla="*/ 435429 w 862149"/>
              <a:gd name="connsiteY13" fmla="*/ 766355 h 2403856"/>
              <a:gd name="connsiteX14" fmla="*/ 418011 w 862149"/>
              <a:gd name="connsiteY14" fmla="*/ 783772 h 2403856"/>
              <a:gd name="connsiteX15" fmla="*/ 365760 w 862149"/>
              <a:gd name="connsiteY15" fmla="*/ 818606 h 2403856"/>
              <a:gd name="connsiteX16" fmla="*/ 287383 w 862149"/>
              <a:gd name="connsiteY16" fmla="*/ 853440 h 2403856"/>
              <a:gd name="connsiteX17" fmla="*/ 261257 w 862149"/>
              <a:gd name="connsiteY17" fmla="*/ 862149 h 2403856"/>
              <a:gd name="connsiteX18" fmla="*/ 235131 w 862149"/>
              <a:gd name="connsiteY18" fmla="*/ 870858 h 2403856"/>
              <a:gd name="connsiteX19" fmla="*/ 209006 w 862149"/>
              <a:gd name="connsiteY19" fmla="*/ 862149 h 2403856"/>
              <a:gd name="connsiteX20" fmla="*/ 165463 w 862149"/>
              <a:gd name="connsiteY20" fmla="*/ 914400 h 2403856"/>
              <a:gd name="connsiteX21" fmla="*/ 95794 w 862149"/>
              <a:gd name="connsiteY21" fmla="*/ 1036320 h 2403856"/>
              <a:gd name="connsiteX22" fmla="*/ 60960 w 862149"/>
              <a:gd name="connsiteY22" fmla="*/ 1088572 h 2403856"/>
              <a:gd name="connsiteX23" fmla="*/ 43543 w 862149"/>
              <a:gd name="connsiteY23" fmla="*/ 1114698 h 2403856"/>
              <a:gd name="connsiteX24" fmla="*/ 17417 w 862149"/>
              <a:gd name="connsiteY24" fmla="*/ 1193075 h 2403856"/>
              <a:gd name="connsiteX25" fmla="*/ 8709 w 862149"/>
              <a:gd name="connsiteY25" fmla="*/ 1219200 h 2403856"/>
              <a:gd name="connsiteX26" fmla="*/ 0 w 862149"/>
              <a:gd name="connsiteY26" fmla="*/ 1245326 h 2403856"/>
              <a:gd name="connsiteX27" fmla="*/ 34834 w 862149"/>
              <a:gd name="connsiteY27" fmla="*/ 1323703 h 2403856"/>
              <a:gd name="connsiteX28" fmla="*/ 78377 w 862149"/>
              <a:gd name="connsiteY28" fmla="*/ 1314995 h 2403856"/>
              <a:gd name="connsiteX29" fmla="*/ 52251 w 862149"/>
              <a:gd name="connsiteY29" fmla="*/ 1288869 h 2403856"/>
              <a:gd name="connsiteX30" fmla="*/ 34834 w 862149"/>
              <a:gd name="connsiteY30" fmla="*/ 1314995 h 2403856"/>
              <a:gd name="connsiteX31" fmla="*/ 26126 w 862149"/>
              <a:gd name="connsiteY31" fmla="*/ 1367246 h 2403856"/>
              <a:gd name="connsiteX32" fmla="*/ 60960 w 862149"/>
              <a:gd name="connsiteY32" fmla="*/ 1454332 h 2403856"/>
              <a:gd name="connsiteX33" fmla="*/ 95794 w 862149"/>
              <a:gd name="connsiteY33" fmla="*/ 1445623 h 2403856"/>
              <a:gd name="connsiteX34" fmla="*/ 69669 w 862149"/>
              <a:gd name="connsiteY34" fmla="*/ 1454332 h 2403856"/>
              <a:gd name="connsiteX35" fmla="*/ 52251 w 862149"/>
              <a:gd name="connsiteY35" fmla="*/ 1480458 h 2403856"/>
              <a:gd name="connsiteX36" fmla="*/ 52251 w 862149"/>
              <a:gd name="connsiteY36" fmla="*/ 1584960 h 2403856"/>
              <a:gd name="connsiteX37" fmla="*/ 60960 w 862149"/>
              <a:gd name="connsiteY37" fmla="*/ 1611086 h 2403856"/>
              <a:gd name="connsiteX38" fmla="*/ 87086 w 862149"/>
              <a:gd name="connsiteY38" fmla="*/ 1628503 h 2403856"/>
              <a:gd name="connsiteX39" fmla="*/ 104503 w 862149"/>
              <a:gd name="connsiteY39" fmla="*/ 1654629 h 2403856"/>
              <a:gd name="connsiteX40" fmla="*/ 156754 w 862149"/>
              <a:gd name="connsiteY40" fmla="*/ 1680755 h 2403856"/>
              <a:gd name="connsiteX41" fmla="*/ 174171 w 862149"/>
              <a:gd name="connsiteY41" fmla="*/ 1619795 h 2403856"/>
              <a:gd name="connsiteX42" fmla="*/ 113211 w 862149"/>
              <a:gd name="connsiteY42" fmla="*/ 1628503 h 2403856"/>
              <a:gd name="connsiteX43" fmla="*/ 113211 w 862149"/>
              <a:gd name="connsiteY43" fmla="*/ 1733006 h 2403856"/>
              <a:gd name="connsiteX44" fmla="*/ 130629 w 862149"/>
              <a:gd name="connsiteY44" fmla="*/ 1750423 h 2403856"/>
              <a:gd name="connsiteX45" fmla="*/ 191589 w 862149"/>
              <a:gd name="connsiteY45" fmla="*/ 1793966 h 2403856"/>
              <a:gd name="connsiteX46" fmla="*/ 217714 w 862149"/>
              <a:gd name="connsiteY46" fmla="*/ 1785258 h 2403856"/>
              <a:gd name="connsiteX47" fmla="*/ 261257 w 862149"/>
              <a:gd name="connsiteY47" fmla="*/ 1724298 h 2403856"/>
              <a:gd name="connsiteX48" fmla="*/ 235131 w 862149"/>
              <a:gd name="connsiteY48" fmla="*/ 1663338 h 2403856"/>
              <a:gd name="connsiteX49" fmla="*/ 182880 w 862149"/>
              <a:gd name="connsiteY49" fmla="*/ 1628503 h 2403856"/>
              <a:gd name="connsiteX50" fmla="*/ 182880 w 862149"/>
              <a:gd name="connsiteY50" fmla="*/ 1576252 h 2403856"/>
              <a:gd name="connsiteX51" fmla="*/ 235131 w 862149"/>
              <a:gd name="connsiteY51" fmla="*/ 1558835 h 2403856"/>
              <a:gd name="connsiteX52" fmla="*/ 252549 w 862149"/>
              <a:gd name="connsiteY52" fmla="*/ 1576252 h 2403856"/>
              <a:gd name="connsiteX53" fmla="*/ 226423 w 862149"/>
              <a:gd name="connsiteY53" fmla="*/ 1628503 h 2403856"/>
              <a:gd name="connsiteX54" fmla="*/ 182880 w 862149"/>
              <a:gd name="connsiteY54" fmla="*/ 1619795 h 2403856"/>
              <a:gd name="connsiteX55" fmla="*/ 156754 w 862149"/>
              <a:gd name="connsiteY55" fmla="*/ 1593669 h 2403856"/>
              <a:gd name="connsiteX56" fmla="*/ 130629 w 862149"/>
              <a:gd name="connsiteY56" fmla="*/ 1506583 h 2403856"/>
              <a:gd name="connsiteX57" fmla="*/ 165463 w 862149"/>
              <a:gd name="connsiteY57" fmla="*/ 1436915 h 2403856"/>
              <a:gd name="connsiteX58" fmla="*/ 200297 w 862149"/>
              <a:gd name="connsiteY58" fmla="*/ 1445623 h 2403856"/>
              <a:gd name="connsiteX59" fmla="*/ 209006 w 862149"/>
              <a:gd name="connsiteY59" fmla="*/ 1471749 h 2403856"/>
              <a:gd name="connsiteX60" fmla="*/ 156754 w 862149"/>
              <a:gd name="connsiteY60" fmla="*/ 1480458 h 2403856"/>
              <a:gd name="connsiteX61" fmla="*/ 130629 w 862149"/>
              <a:gd name="connsiteY61" fmla="*/ 1402080 h 2403856"/>
              <a:gd name="connsiteX62" fmla="*/ 121920 w 862149"/>
              <a:gd name="connsiteY62" fmla="*/ 1375955 h 2403856"/>
              <a:gd name="connsiteX63" fmla="*/ 130629 w 862149"/>
              <a:gd name="connsiteY63" fmla="*/ 1306286 h 2403856"/>
              <a:gd name="connsiteX64" fmla="*/ 156754 w 862149"/>
              <a:gd name="connsiteY64" fmla="*/ 1297578 h 2403856"/>
              <a:gd name="connsiteX65" fmla="*/ 235131 w 862149"/>
              <a:gd name="connsiteY65" fmla="*/ 1306286 h 2403856"/>
              <a:gd name="connsiteX66" fmla="*/ 243840 w 862149"/>
              <a:gd name="connsiteY66" fmla="*/ 1332412 h 2403856"/>
              <a:gd name="connsiteX67" fmla="*/ 261257 w 862149"/>
              <a:gd name="connsiteY67" fmla="*/ 1375955 h 2403856"/>
              <a:gd name="connsiteX68" fmla="*/ 330926 w 862149"/>
              <a:gd name="connsiteY68" fmla="*/ 1384663 h 2403856"/>
              <a:gd name="connsiteX69" fmla="*/ 348343 w 862149"/>
              <a:gd name="connsiteY69" fmla="*/ 1436915 h 2403856"/>
              <a:gd name="connsiteX70" fmla="*/ 339634 w 862149"/>
              <a:gd name="connsiteY70" fmla="*/ 1532709 h 2403856"/>
              <a:gd name="connsiteX71" fmla="*/ 391886 w 862149"/>
              <a:gd name="connsiteY71" fmla="*/ 1567543 h 2403856"/>
              <a:gd name="connsiteX72" fmla="*/ 400594 w 862149"/>
              <a:gd name="connsiteY72" fmla="*/ 1593669 h 2403856"/>
              <a:gd name="connsiteX73" fmla="*/ 391886 w 862149"/>
              <a:gd name="connsiteY73" fmla="*/ 1628503 h 2403856"/>
              <a:gd name="connsiteX74" fmla="*/ 365760 w 862149"/>
              <a:gd name="connsiteY74" fmla="*/ 1645920 h 2403856"/>
              <a:gd name="connsiteX75" fmla="*/ 339634 w 862149"/>
              <a:gd name="connsiteY75" fmla="*/ 1724298 h 2403856"/>
              <a:gd name="connsiteX76" fmla="*/ 313509 w 862149"/>
              <a:gd name="connsiteY76" fmla="*/ 1741715 h 2403856"/>
              <a:gd name="connsiteX77" fmla="*/ 296091 w 862149"/>
              <a:gd name="connsiteY77" fmla="*/ 1776549 h 2403856"/>
              <a:gd name="connsiteX78" fmla="*/ 287383 w 862149"/>
              <a:gd name="connsiteY78" fmla="*/ 1811383 h 2403856"/>
              <a:gd name="connsiteX79" fmla="*/ 269966 w 862149"/>
              <a:gd name="connsiteY79" fmla="*/ 1863635 h 2403856"/>
              <a:gd name="connsiteX80" fmla="*/ 261257 w 862149"/>
              <a:gd name="connsiteY80" fmla="*/ 1889760 h 2403856"/>
              <a:gd name="connsiteX81" fmla="*/ 269966 w 862149"/>
              <a:gd name="connsiteY81" fmla="*/ 1924595 h 2403856"/>
              <a:gd name="connsiteX82" fmla="*/ 339634 w 862149"/>
              <a:gd name="connsiteY82" fmla="*/ 2046515 h 2403856"/>
              <a:gd name="connsiteX83" fmla="*/ 357051 w 862149"/>
              <a:gd name="connsiteY83" fmla="*/ 2072640 h 2403856"/>
              <a:gd name="connsiteX84" fmla="*/ 400594 w 862149"/>
              <a:gd name="connsiteY84" fmla="*/ 2116183 h 2403856"/>
              <a:gd name="connsiteX85" fmla="*/ 435429 w 862149"/>
              <a:gd name="connsiteY85" fmla="*/ 2168435 h 2403856"/>
              <a:gd name="connsiteX86" fmla="*/ 470263 w 862149"/>
              <a:gd name="connsiteY86" fmla="*/ 2211978 h 2403856"/>
              <a:gd name="connsiteX87" fmla="*/ 505097 w 862149"/>
              <a:gd name="connsiteY87" fmla="*/ 2238103 h 2403856"/>
              <a:gd name="connsiteX88" fmla="*/ 531223 w 862149"/>
              <a:gd name="connsiteY88" fmla="*/ 2255520 h 2403856"/>
              <a:gd name="connsiteX89" fmla="*/ 574766 w 862149"/>
              <a:gd name="connsiteY89" fmla="*/ 2290355 h 2403856"/>
              <a:gd name="connsiteX90" fmla="*/ 661851 w 862149"/>
              <a:gd name="connsiteY90" fmla="*/ 2307772 h 2403856"/>
              <a:gd name="connsiteX91" fmla="*/ 687977 w 862149"/>
              <a:gd name="connsiteY91" fmla="*/ 2316480 h 2403856"/>
              <a:gd name="connsiteX92" fmla="*/ 714103 w 862149"/>
              <a:gd name="connsiteY92" fmla="*/ 2333898 h 2403856"/>
              <a:gd name="connsiteX93" fmla="*/ 740229 w 862149"/>
              <a:gd name="connsiteY93" fmla="*/ 2342606 h 2403856"/>
              <a:gd name="connsiteX94" fmla="*/ 792480 w 862149"/>
              <a:gd name="connsiteY94" fmla="*/ 2377440 h 2403856"/>
              <a:gd name="connsiteX95" fmla="*/ 809897 w 862149"/>
              <a:gd name="connsiteY95" fmla="*/ 2394858 h 2403856"/>
              <a:gd name="connsiteX96" fmla="*/ 862149 w 862149"/>
              <a:gd name="connsiteY96" fmla="*/ 2403566 h 2403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862149" h="2403856">
                <a:moveTo>
                  <a:pt x="400594" y="0"/>
                </a:moveTo>
                <a:cubicBezTo>
                  <a:pt x="467556" y="95660"/>
                  <a:pt x="432071" y="67431"/>
                  <a:pt x="487680" y="104503"/>
                </a:cubicBezTo>
                <a:cubicBezTo>
                  <a:pt x="493486" y="113212"/>
                  <a:pt x="497696" y="123228"/>
                  <a:pt x="505097" y="130629"/>
                </a:cubicBezTo>
                <a:cubicBezTo>
                  <a:pt x="512498" y="138030"/>
                  <a:pt x="525676" y="139170"/>
                  <a:pt x="531223" y="148046"/>
                </a:cubicBezTo>
                <a:cubicBezTo>
                  <a:pt x="540953" y="163615"/>
                  <a:pt x="538456" y="185022"/>
                  <a:pt x="548640" y="200298"/>
                </a:cubicBezTo>
                <a:cubicBezTo>
                  <a:pt x="576242" y="241700"/>
                  <a:pt x="562746" y="216492"/>
                  <a:pt x="583474" y="278675"/>
                </a:cubicBezTo>
                <a:lnTo>
                  <a:pt x="600891" y="330926"/>
                </a:lnTo>
                <a:lnTo>
                  <a:pt x="609600" y="357052"/>
                </a:lnTo>
                <a:cubicBezTo>
                  <a:pt x="608425" y="377026"/>
                  <a:pt x="613325" y="512572"/>
                  <a:pt x="583474" y="557349"/>
                </a:cubicBezTo>
                <a:lnTo>
                  <a:pt x="566057" y="583475"/>
                </a:lnTo>
                <a:cubicBezTo>
                  <a:pt x="544169" y="649143"/>
                  <a:pt x="573696" y="568196"/>
                  <a:pt x="539931" y="635726"/>
                </a:cubicBezTo>
                <a:cubicBezTo>
                  <a:pt x="518028" y="679532"/>
                  <a:pt x="551311" y="659181"/>
                  <a:pt x="496389" y="714103"/>
                </a:cubicBezTo>
                <a:cubicBezTo>
                  <a:pt x="484777" y="725715"/>
                  <a:pt x="475217" y="739829"/>
                  <a:pt x="461554" y="748938"/>
                </a:cubicBezTo>
                <a:cubicBezTo>
                  <a:pt x="452846" y="754744"/>
                  <a:pt x="443602" y="759817"/>
                  <a:pt x="435429" y="766355"/>
                </a:cubicBezTo>
                <a:cubicBezTo>
                  <a:pt x="429018" y="771484"/>
                  <a:pt x="424580" y="778846"/>
                  <a:pt x="418011" y="783772"/>
                </a:cubicBezTo>
                <a:cubicBezTo>
                  <a:pt x="401265" y="796331"/>
                  <a:pt x="383177" y="806995"/>
                  <a:pt x="365760" y="818606"/>
                </a:cubicBezTo>
                <a:cubicBezTo>
                  <a:pt x="324359" y="846207"/>
                  <a:pt x="349562" y="832713"/>
                  <a:pt x="287383" y="853440"/>
                </a:cubicBezTo>
                <a:lnTo>
                  <a:pt x="261257" y="862149"/>
                </a:lnTo>
                <a:lnTo>
                  <a:pt x="235131" y="870858"/>
                </a:lnTo>
                <a:cubicBezTo>
                  <a:pt x="226423" y="867955"/>
                  <a:pt x="217714" y="859246"/>
                  <a:pt x="209006" y="862149"/>
                </a:cubicBezTo>
                <a:cubicBezTo>
                  <a:pt x="196722" y="866244"/>
                  <a:pt x="171660" y="903039"/>
                  <a:pt x="165463" y="914400"/>
                </a:cubicBezTo>
                <a:cubicBezTo>
                  <a:pt x="99165" y="1035947"/>
                  <a:pt x="162851" y="935735"/>
                  <a:pt x="95794" y="1036320"/>
                </a:cubicBezTo>
                <a:lnTo>
                  <a:pt x="60960" y="1088572"/>
                </a:lnTo>
                <a:cubicBezTo>
                  <a:pt x="55154" y="1097281"/>
                  <a:pt x="46853" y="1104769"/>
                  <a:pt x="43543" y="1114698"/>
                </a:cubicBezTo>
                <a:lnTo>
                  <a:pt x="17417" y="1193075"/>
                </a:lnTo>
                <a:lnTo>
                  <a:pt x="8709" y="1219200"/>
                </a:lnTo>
                <a:lnTo>
                  <a:pt x="0" y="1245326"/>
                </a:lnTo>
                <a:cubicBezTo>
                  <a:pt x="3513" y="1269916"/>
                  <a:pt x="-4966" y="1318728"/>
                  <a:pt x="34834" y="1323703"/>
                </a:cubicBezTo>
                <a:cubicBezTo>
                  <a:pt x="49521" y="1325539"/>
                  <a:pt x="63863" y="1317898"/>
                  <a:pt x="78377" y="1314995"/>
                </a:cubicBezTo>
                <a:cubicBezTo>
                  <a:pt x="69668" y="1306286"/>
                  <a:pt x="64567" y="1288869"/>
                  <a:pt x="52251" y="1288869"/>
                </a:cubicBezTo>
                <a:cubicBezTo>
                  <a:pt x="41785" y="1288869"/>
                  <a:pt x="38144" y="1305066"/>
                  <a:pt x="34834" y="1314995"/>
                </a:cubicBezTo>
                <a:cubicBezTo>
                  <a:pt x="29250" y="1331746"/>
                  <a:pt x="29029" y="1349829"/>
                  <a:pt x="26126" y="1367246"/>
                </a:cubicBezTo>
                <a:cubicBezTo>
                  <a:pt x="29335" y="1392921"/>
                  <a:pt x="18401" y="1448252"/>
                  <a:pt x="60960" y="1454332"/>
                </a:cubicBezTo>
                <a:cubicBezTo>
                  <a:pt x="72808" y="1456025"/>
                  <a:pt x="83825" y="1445623"/>
                  <a:pt x="95794" y="1445623"/>
                </a:cubicBezTo>
                <a:cubicBezTo>
                  <a:pt x="104973" y="1445623"/>
                  <a:pt x="78377" y="1451429"/>
                  <a:pt x="69669" y="1454332"/>
                </a:cubicBezTo>
                <a:cubicBezTo>
                  <a:pt x="63863" y="1463041"/>
                  <a:pt x="56932" y="1471096"/>
                  <a:pt x="52251" y="1480458"/>
                </a:cubicBezTo>
                <a:cubicBezTo>
                  <a:pt x="34376" y="1516207"/>
                  <a:pt x="44977" y="1541313"/>
                  <a:pt x="52251" y="1584960"/>
                </a:cubicBezTo>
                <a:cubicBezTo>
                  <a:pt x="53760" y="1594015"/>
                  <a:pt x="55225" y="1603918"/>
                  <a:pt x="60960" y="1611086"/>
                </a:cubicBezTo>
                <a:cubicBezTo>
                  <a:pt x="67498" y="1619259"/>
                  <a:pt x="78377" y="1622697"/>
                  <a:pt x="87086" y="1628503"/>
                </a:cubicBezTo>
                <a:cubicBezTo>
                  <a:pt x="92892" y="1637212"/>
                  <a:pt x="97102" y="1647228"/>
                  <a:pt x="104503" y="1654629"/>
                </a:cubicBezTo>
                <a:cubicBezTo>
                  <a:pt x="121384" y="1671510"/>
                  <a:pt x="135507" y="1673672"/>
                  <a:pt x="156754" y="1680755"/>
                </a:cubicBezTo>
                <a:cubicBezTo>
                  <a:pt x="169838" y="1676393"/>
                  <a:pt x="241696" y="1661998"/>
                  <a:pt x="174171" y="1619795"/>
                </a:cubicBezTo>
                <a:cubicBezTo>
                  <a:pt x="156765" y="1608916"/>
                  <a:pt x="133531" y="1625600"/>
                  <a:pt x="113211" y="1628503"/>
                </a:cubicBezTo>
                <a:cubicBezTo>
                  <a:pt x="98907" y="1671417"/>
                  <a:pt x="95711" y="1668841"/>
                  <a:pt x="113211" y="1733006"/>
                </a:cubicBezTo>
                <a:cubicBezTo>
                  <a:pt x="115371" y="1740927"/>
                  <a:pt x="124823" y="1744617"/>
                  <a:pt x="130629" y="1750423"/>
                </a:cubicBezTo>
                <a:cubicBezTo>
                  <a:pt x="151552" y="1813195"/>
                  <a:pt x="130990" y="1809116"/>
                  <a:pt x="191589" y="1793966"/>
                </a:cubicBezTo>
                <a:cubicBezTo>
                  <a:pt x="200494" y="1791740"/>
                  <a:pt x="209006" y="1788161"/>
                  <a:pt x="217714" y="1785258"/>
                </a:cubicBezTo>
                <a:cubicBezTo>
                  <a:pt x="259040" y="1743932"/>
                  <a:pt x="247356" y="1766002"/>
                  <a:pt x="261257" y="1724298"/>
                </a:cubicBezTo>
                <a:cubicBezTo>
                  <a:pt x="253895" y="1687485"/>
                  <a:pt x="261376" y="1683022"/>
                  <a:pt x="235131" y="1663338"/>
                </a:cubicBezTo>
                <a:cubicBezTo>
                  <a:pt x="218385" y="1650778"/>
                  <a:pt x="182880" y="1628503"/>
                  <a:pt x="182880" y="1628503"/>
                </a:cubicBezTo>
                <a:cubicBezTo>
                  <a:pt x="178414" y="1615105"/>
                  <a:pt x="164122" y="1589650"/>
                  <a:pt x="182880" y="1576252"/>
                </a:cubicBezTo>
                <a:cubicBezTo>
                  <a:pt x="197819" y="1565581"/>
                  <a:pt x="235131" y="1558835"/>
                  <a:pt x="235131" y="1558835"/>
                </a:cubicBezTo>
                <a:cubicBezTo>
                  <a:pt x="240937" y="1564641"/>
                  <a:pt x="250939" y="1568201"/>
                  <a:pt x="252549" y="1576252"/>
                </a:cubicBezTo>
                <a:cubicBezTo>
                  <a:pt x="255323" y="1590119"/>
                  <a:pt x="232067" y="1620037"/>
                  <a:pt x="226423" y="1628503"/>
                </a:cubicBezTo>
                <a:cubicBezTo>
                  <a:pt x="211909" y="1625600"/>
                  <a:pt x="196119" y="1626414"/>
                  <a:pt x="182880" y="1619795"/>
                </a:cubicBezTo>
                <a:cubicBezTo>
                  <a:pt x="171864" y="1614287"/>
                  <a:pt x="162735" y="1604435"/>
                  <a:pt x="156754" y="1593669"/>
                </a:cubicBezTo>
                <a:cubicBezTo>
                  <a:pt x="147115" y="1576319"/>
                  <a:pt x="136251" y="1529073"/>
                  <a:pt x="130629" y="1506583"/>
                </a:cubicBezTo>
                <a:cubicBezTo>
                  <a:pt x="135089" y="1484279"/>
                  <a:pt x="134414" y="1445786"/>
                  <a:pt x="165463" y="1436915"/>
                </a:cubicBezTo>
                <a:cubicBezTo>
                  <a:pt x="176971" y="1433627"/>
                  <a:pt x="188686" y="1442720"/>
                  <a:pt x="200297" y="1445623"/>
                </a:cubicBezTo>
                <a:cubicBezTo>
                  <a:pt x="203200" y="1454332"/>
                  <a:pt x="212415" y="1463226"/>
                  <a:pt x="209006" y="1471749"/>
                </a:cubicBezTo>
                <a:cubicBezTo>
                  <a:pt x="197090" y="1501540"/>
                  <a:pt x="173648" y="1486089"/>
                  <a:pt x="156754" y="1480458"/>
                </a:cubicBezTo>
                <a:lnTo>
                  <a:pt x="130629" y="1402080"/>
                </a:lnTo>
                <a:lnTo>
                  <a:pt x="121920" y="1375955"/>
                </a:lnTo>
                <a:cubicBezTo>
                  <a:pt x="124823" y="1352732"/>
                  <a:pt x="121124" y="1327673"/>
                  <a:pt x="130629" y="1306286"/>
                </a:cubicBezTo>
                <a:cubicBezTo>
                  <a:pt x="134357" y="1297898"/>
                  <a:pt x="147575" y="1297578"/>
                  <a:pt x="156754" y="1297578"/>
                </a:cubicBezTo>
                <a:cubicBezTo>
                  <a:pt x="183040" y="1297578"/>
                  <a:pt x="209005" y="1303383"/>
                  <a:pt x="235131" y="1306286"/>
                </a:cubicBezTo>
                <a:cubicBezTo>
                  <a:pt x="238034" y="1314995"/>
                  <a:pt x="243840" y="1323232"/>
                  <a:pt x="243840" y="1332412"/>
                </a:cubicBezTo>
                <a:cubicBezTo>
                  <a:pt x="243840" y="1396941"/>
                  <a:pt x="212856" y="1408221"/>
                  <a:pt x="261257" y="1375955"/>
                </a:cubicBezTo>
                <a:cubicBezTo>
                  <a:pt x="284480" y="1378858"/>
                  <a:pt x="311753" y="1371242"/>
                  <a:pt x="330926" y="1384663"/>
                </a:cubicBezTo>
                <a:cubicBezTo>
                  <a:pt x="345967" y="1395191"/>
                  <a:pt x="348343" y="1436915"/>
                  <a:pt x="348343" y="1436915"/>
                </a:cubicBezTo>
                <a:lnTo>
                  <a:pt x="339634" y="1532709"/>
                </a:lnTo>
                <a:cubicBezTo>
                  <a:pt x="367023" y="1541839"/>
                  <a:pt x="373249" y="1539587"/>
                  <a:pt x="391886" y="1567543"/>
                </a:cubicBezTo>
                <a:cubicBezTo>
                  <a:pt x="396978" y="1575181"/>
                  <a:pt x="397691" y="1584960"/>
                  <a:pt x="400594" y="1593669"/>
                </a:cubicBezTo>
                <a:cubicBezTo>
                  <a:pt x="397691" y="1605280"/>
                  <a:pt x="402035" y="1622160"/>
                  <a:pt x="391886" y="1628503"/>
                </a:cubicBezTo>
                <a:cubicBezTo>
                  <a:pt x="359197" y="1648934"/>
                  <a:pt x="287619" y="1626386"/>
                  <a:pt x="365760" y="1645920"/>
                </a:cubicBezTo>
                <a:cubicBezTo>
                  <a:pt x="359921" y="1680951"/>
                  <a:pt x="364124" y="1699807"/>
                  <a:pt x="339634" y="1724298"/>
                </a:cubicBezTo>
                <a:cubicBezTo>
                  <a:pt x="332233" y="1731699"/>
                  <a:pt x="322217" y="1735909"/>
                  <a:pt x="313509" y="1741715"/>
                </a:cubicBezTo>
                <a:cubicBezTo>
                  <a:pt x="307703" y="1753326"/>
                  <a:pt x="300649" y="1764394"/>
                  <a:pt x="296091" y="1776549"/>
                </a:cubicBezTo>
                <a:cubicBezTo>
                  <a:pt x="291888" y="1787756"/>
                  <a:pt x="290822" y="1799919"/>
                  <a:pt x="287383" y="1811383"/>
                </a:cubicBezTo>
                <a:cubicBezTo>
                  <a:pt x="282108" y="1828968"/>
                  <a:pt x="275772" y="1846218"/>
                  <a:pt x="269966" y="1863635"/>
                </a:cubicBezTo>
                <a:lnTo>
                  <a:pt x="261257" y="1889760"/>
                </a:lnTo>
                <a:cubicBezTo>
                  <a:pt x="264160" y="1901372"/>
                  <a:pt x="265363" y="1913547"/>
                  <a:pt x="269966" y="1924595"/>
                </a:cubicBezTo>
                <a:cubicBezTo>
                  <a:pt x="294518" y="1983519"/>
                  <a:pt x="306236" y="1996417"/>
                  <a:pt x="339634" y="2046515"/>
                </a:cubicBezTo>
                <a:cubicBezTo>
                  <a:pt x="345440" y="2055223"/>
                  <a:pt x="349650" y="2065239"/>
                  <a:pt x="357051" y="2072640"/>
                </a:cubicBezTo>
                <a:lnTo>
                  <a:pt x="400594" y="2116183"/>
                </a:lnTo>
                <a:cubicBezTo>
                  <a:pt x="435700" y="2186396"/>
                  <a:pt x="399966" y="2124108"/>
                  <a:pt x="435429" y="2168435"/>
                </a:cubicBezTo>
                <a:cubicBezTo>
                  <a:pt x="457927" y="2196556"/>
                  <a:pt x="445032" y="2190952"/>
                  <a:pt x="470263" y="2211978"/>
                </a:cubicBezTo>
                <a:cubicBezTo>
                  <a:pt x="481413" y="2221270"/>
                  <a:pt x="493286" y="2229667"/>
                  <a:pt x="505097" y="2238103"/>
                </a:cubicBezTo>
                <a:cubicBezTo>
                  <a:pt x="513614" y="2244186"/>
                  <a:pt x="523050" y="2248982"/>
                  <a:pt x="531223" y="2255520"/>
                </a:cubicBezTo>
                <a:cubicBezTo>
                  <a:pt x="552834" y="2272809"/>
                  <a:pt x="545896" y="2277983"/>
                  <a:pt x="574766" y="2290355"/>
                </a:cubicBezTo>
                <a:cubicBezTo>
                  <a:pt x="593446" y="2298361"/>
                  <a:pt x="646897" y="2304449"/>
                  <a:pt x="661851" y="2307772"/>
                </a:cubicBezTo>
                <a:cubicBezTo>
                  <a:pt x="670812" y="2309763"/>
                  <a:pt x="679268" y="2313577"/>
                  <a:pt x="687977" y="2316480"/>
                </a:cubicBezTo>
                <a:cubicBezTo>
                  <a:pt x="696686" y="2322286"/>
                  <a:pt x="704741" y="2329217"/>
                  <a:pt x="714103" y="2333898"/>
                </a:cubicBezTo>
                <a:cubicBezTo>
                  <a:pt x="722314" y="2338003"/>
                  <a:pt x="732204" y="2338148"/>
                  <a:pt x="740229" y="2342606"/>
                </a:cubicBezTo>
                <a:cubicBezTo>
                  <a:pt x="758527" y="2352772"/>
                  <a:pt x="777679" y="2362638"/>
                  <a:pt x="792480" y="2377440"/>
                </a:cubicBezTo>
                <a:cubicBezTo>
                  <a:pt x="798286" y="2383246"/>
                  <a:pt x="802856" y="2390634"/>
                  <a:pt x="809897" y="2394858"/>
                </a:cubicBezTo>
                <a:cubicBezTo>
                  <a:pt x="829000" y="2406320"/>
                  <a:pt x="841344" y="2403566"/>
                  <a:pt x="862149" y="2403566"/>
                </a:cubicBezTo>
              </a:path>
            </a:pathLst>
          </a:custGeom>
          <a:noFill/>
          <a:ln w="38100">
            <a:solidFill>
              <a:srgbClr val="0432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a:p>
        </p:txBody>
      </p:sp>
      <p:cxnSp>
        <p:nvCxnSpPr>
          <p:cNvPr id="22" name="Straight Arrow Connector 21">
            <a:extLst>
              <a:ext uri="{FF2B5EF4-FFF2-40B4-BE49-F238E27FC236}">
                <a16:creationId xmlns:a16="http://schemas.microsoft.com/office/drawing/2014/main" id="{3FAC8BE3-C396-AF36-484D-D22DE4420AFC}"/>
              </a:ext>
            </a:extLst>
          </p:cNvPr>
          <p:cNvCxnSpPr>
            <a:cxnSpLocks/>
            <a:stCxn id="4" idx="86"/>
            <a:endCxn id="6" idx="30"/>
          </p:cNvCxnSpPr>
          <p:nvPr/>
        </p:nvCxnSpPr>
        <p:spPr>
          <a:xfrm>
            <a:off x="2583703" y="2162122"/>
            <a:ext cx="322217" cy="19849"/>
          </a:xfrm>
          <a:prstGeom prst="straightConnector1">
            <a:avLst/>
          </a:prstGeom>
          <a:ln w="38100" cap="flat" cmpd="sng" algn="ctr">
            <a:solidFill>
              <a:srgbClr val="FF93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7" name="Straight Arrow Connector 26">
            <a:extLst>
              <a:ext uri="{FF2B5EF4-FFF2-40B4-BE49-F238E27FC236}">
                <a16:creationId xmlns:a16="http://schemas.microsoft.com/office/drawing/2014/main" id="{70358D42-F611-D537-A50C-8FB064E0CC45}"/>
              </a:ext>
            </a:extLst>
          </p:cNvPr>
          <p:cNvCxnSpPr>
            <a:cxnSpLocks/>
            <a:stCxn id="4" idx="87"/>
            <a:endCxn id="6" idx="69"/>
          </p:cNvCxnSpPr>
          <p:nvPr/>
        </p:nvCxnSpPr>
        <p:spPr>
          <a:xfrm>
            <a:off x="2609828" y="2179538"/>
            <a:ext cx="609600" cy="124352"/>
          </a:xfrm>
          <a:prstGeom prst="straightConnector1">
            <a:avLst/>
          </a:prstGeom>
          <a:ln w="38100" cap="flat" cmpd="sng" algn="ctr">
            <a:solidFill>
              <a:srgbClr val="FF93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1" name="Straight Arrow Connector 30">
            <a:extLst>
              <a:ext uri="{FF2B5EF4-FFF2-40B4-BE49-F238E27FC236}">
                <a16:creationId xmlns:a16="http://schemas.microsoft.com/office/drawing/2014/main" id="{D84A0568-C623-ED33-F6CA-B4316DA5CAD6}"/>
              </a:ext>
            </a:extLst>
          </p:cNvPr>
          <p:cNvCxnSpPr>
            <a:cxnSpLocks/>
            <a:stCxn id="4" idx="87"/>
            <a:endCxn id="6" idx="74"/>
          </p:cNvCxnSpPr>
          <p:nvPr/>
        </p:nvCxnSpPr>
        <p:spPr>
          <a:xfrm>
            <a:off x="2609829" y="2179539"/>
            <a:ext cx="627017" cy="333357"/>
          </a:xfrm>
          <a:prstGeom prst="straightConnector1">
            <a:avLst/>
          </a:prstGeom>
          <a:ln w="38100" cap="flat" cmpd="sng" algn="ctr">
            <a:solidFill>
              <a:srgbClr val="FF93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6" name="Straight Arrow Connector 35">
            <a:extLst>
              <a:ext uri="{FF2B5EF4-FFF2-40B4-BE49-F238E27FC236}">
                <a16:creationId xmlns:a16="http://schemas.microsoft.com/office/drawing/2014/main" id="{40D17267-79F6-2EFD-A7DF-AC1CAD62D95A}"/>
              </a:ext>
            </a:extLst>
          </p:cNvPr>
          <p:cNvCxnSpPr>
            <a:cxnSpLocks/>
            <a:stCxn id="4" idx="86"/>
            <a:endCxn id="6" idx="81"/>
          </p:cNvCxnSpPr>
          <p:nvPr/>
        </p:nvCxnSpPr>
        <p:spPr>
          <a:xfrm>
            <a:off x="2583702" y="2162122"/>
            <a:ext cx="557349" cy="629449"/>
          </a:xfrm>
          <a:prstGeom prst="straightConnector1">
            <a:avLst/>
          </a:prstGeom>
          <a:ln w="38100" cap="flat" cmpd="sng" algn="ctr">
            <a:solidFill>
              <a:srgbClr val="FF93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5" name="TextBox 14">
            <a:extLst>
              <a:ext uri="{FF2B5EF4-FFF2-40B4-BE49-F238E27FC236}">
                <a16:creationId xmlns:a16="http://schemas.microsoft.com/office/drawing/2014/main" id="{C2DCAC7A-708D-84B6-3A0E-6A3360A4F2EC}"/>
              </a:ext>
            </a:extLst>
          </p:cNvPr>
          <p:cNvSpPr txBox="1"/>
          <p:nvPr/>
        </p:nvSpPr>
        <p:spPr>
          <a:xfrm>
            <a:off x="35668" y="4319067"/>
            <a:ext cx="2405742" cy="738664"/>
          </a:xfrm>
          <a:prstGeom prst="rect">
            <a:avLst/>
          </a:prstGeom>
          <a:noFill/>
        </p:spPr>
        <p:txBody>
          <a:bodyPr wrap="square" rtlCol="0">
            <a:spAutoFit/>
          </a:bodyPr>
          <a:lstStyle/>
          <a:p>
            <a:r>
              <a:rPr lang="en-US" sz="1400" dirty="0">
                <a:solidFill>
                  <a:schemeClr val="bg1">
                    <a:lumMod val="75000"/>
                  </a:schemeClr>
                </a:solidFill>
              </a:rPr>
              <a:t>Disordered residues &amp; 1</a:t>
            </a:r>
            <a:r>
              <a:rPr lang="en-US" sz="1400" baseline="30000" dirty="0">
                <a:solidFill>
                  <a:schemeClr val="bg1">
                    <a:lumMod val="75000"/>
                  </a:schemeClr>
                </a:solidFill>
              </a:rPr>
              <a:t>st</a:t>
            </a:r>
            <a:r>
              <a:rPr lang="en-US" sz="1400" dirty="0">
                <a:solidFill>
                  <a:schemeClr val="bg1">
                    <a:lumMod val="75000"/>
                  </a:schemeClr>
                </a:solidFill>
              </a:rPr>
              <a:t> domain: no good PAE with chain B</a:t>
            </a:r>
          </a:p>
        </p:txBody>
      </p:sp>
      <p:sp>
        <p:nvSpPr>
          <p:cNvPr id="16" name="TextBox 15">
            <a:extLst>
              <a:ext uri="{FF2B5EF4-FFF2-40B4-BE49-F238E27FC236}">
                <a16:creationId xmlns:a16="http://schemas.microsoft.com/office/drawing/2014/main" id="{3A7E97DB-FF72-D335-115B-41716B7E61B7}"/>
              </a:ext>
            </a:extLst>
          </p:cNvPr>
          <p:cNvSpPr txBox="1"/>
          <p:nvPr/>
        </p:nvSpPr>
        <p:spPr>
          <a:xfrm>
            <a:off x="2323859" y="4323933"/>
            <a:ext cx="3396342" cy="523220"/>
          </a:xfrm>
          <a:prstGeom prst="rect">
            <a:avLst/>
          </a:prstGeom>
          <a:noFill/>
        </p:spPr>
        <p:txBody>
          <a:bodyPr wrap="square" rtlCol="0">
            <a:spAutoFit/>
          </a:bodyPr>
          <a:lstStyle/>
          <a:p>
            <a:r>
              <a:rPr lang="en-US" sz="1400" dirty="0">
                <a:solidFill>
                  <a:srgbClr val="17A574"/>
                </a:solidFill>
              </a:rPr>
              <a:t>Residue in 2</a:t>
            </a:r>
            <a:r>
              <a:rPr lang="en-US" sz="1400" baseline="30000" dirty="0">
                <a:solidFill>
                  <a:srgbClr val="17A574"/>
                </a:solidFill>
              </a:rPr>
              <a:t>nd</a:t>
            </a:r>
            <a:r>
              <a:rPr lang="en-US" sz="1400" dirty="0">
                <a:solidFill>
                  <a:srgbClr val="17A574"/>
                </a:solidFill>
              </a:rPr>
              <a:t> domain of chain A: good PAE with all of folded domain in chain B</a:t>
            </a:r>
          </a:p>
        </p:txBody>
      </p:sp>
      <p:sp>
        <p:nvSpPr>
          <p:cNvPr id="2" name="TextBox 1">
            <a:extLst>
              <a:ext uri="{FF2B5EF4-FFF2-40B4-BE49-F238E27FC236}">
                <a16:creationId xmlns:a16="http://schemas.microsoft.com/office/drawing/2014/main" id="{02875585-E3A6-B062-65B7-404CE160949B}"/>
              </a:ext>
            </a:extLst>
          </p:cNvPr>
          <p:cNvSpPr txBox="1"/>
          <p:nvPr/>
        </p:nvSpPr>
        <p:spPr>
          <a:xfrm>
            <a:off x="4261227" y="1222201"/>
            <a:ext cx="4976170" cy="2246769"/>
          </a:xfrm>
          <a:prstGeom prst="rect">
            <a:avLst/>
          </a:prstGeom>
          <a:noFill/>
        </p:spPr>
        <p:txBody>
          <a:bodyPr wrap="square" rtlCol="0">
            <a:spAutoFit/>
          </a:bodyPr>
          <a:lstStyle/>
          <a:p>
            <a:r>
              <a:rPr lang="en-US" sz="1400" dirty="0"/>
              <a:t>Align on one residue at a time in </a:t>
            </a:r>
            <a:r>
              <a:rPr lang="en-US" sz="1400" b="1" dirty="0">
                <a:solidFill>
                  <a:srgbClr val="FF40FF"/>
                </a:solidFill>
              </a:rPr>
              <a:t>chain A</a:t>
            </a:r>
          </a:p>
          <a:p>
            <a:r>
              <a:rPr lang="en-US" sz="1400" dirty="0"/>
              <a:t>Average of </a:t>
            </a:r>
            <a:r>
              <a:rPr lang="en-US" sz="1400" b="1" i="1" dirty="0"/>
              <a:t>TM</a:t>
            </a:r>
            <a:r>
              <a:rPr lang="en-US" sz="1400" b="1" dirty="0"/>
              <a:t>(</a:t>
            </a:r>
            <a:r>
              <a:rPr lang="en-US" sz="1400" b="1" i="1" dirty="0"/>
              <a:t>j</a:t>
            </a:r>
            <a:r>
              <a:rPr lang="en-US" sz="1400" b="1" dirty="0"/>
              <a:t>)</a:t>
            </a:r>
            <a:r>
              <a:rPr lang="en-US" sz="1400" b="1" i="1" dirty="0"/>
              <a:t> </a:t>
            </a:r>
            <a:r>
              <a:rPr lang="en-US" sz="1400" dirty="0"/>
              <a:t>of residues in </a:t>
            </a:r>
            <a:r>
              <a:rPr lang="en-US" sz="1400" b="1" dirty="0">
                <a:solidFill>
                  <a:srgbClr val="0432FF"/>
                </a:solidFill>
              </a:rPr>
              <a:t>chain B</a:t>
            </a:r>
          </a:p>
          <a:p>
            <a:r>
              <a:rPr lang="en-US" sz="1400" b="1" dirty="0">
                <a:solidFill>
                  <a:srgbClr val="FF0000"/>
                </a:solidFill>
              </a:rPr>
              <a:t>but only when there are PAE&lt;cutoff (10 </a:t>
            </a:r>
            <a:r>
              <a:rPr lang="en-US" sz="1400" b="1" dirty="0" err="1">
                <a:solidFill>
                  <a:srgbClr val="FF0000"/>
                </a:solidFill>
              </a:rPr>
              <a:t>Å</a:t>
            </a:r>
            <a:r>
              <a:rPr lang="en-US" sz="1400" b="1" dirty="0">
                <a:solidFill>
                  <a:srgbClr val="FF0000"/>
                </a:solidFill>
              </a:rPr>
              <a:t>)</a:t>
            </a:r>
          </a:p>
          <a:p>
            <a:endParaRPr lang="en-US" sz="1400" dirty="0"/>
          </a:p>
          <a:p>
            <a:r>
              <a:rPr lang="en-US" sz="1400" dirty="0"/>
              <a:t>Align on one residue at a time in </a:t>
            </a:r>
            <a:r>
              <a:rPr lang="en-US" sz="1400" b="1" dirty="0">
                <a:solidFill>
                  <a:srgbClr val="0432FF"/>
                </a:solidFill>
              </a:rPr>
              <a:t>chain B</a:t>
            </a:r>
          </a:p>
          <a:p>
            <a:r>
              <a:rPr lang="en-US" sz="1400" dirty="0"/>
              <a:t>Average of </a:t>
            </a:r>
            <a:r>
              <a:rPr lang="en-US" sz="1400" b="1" i="1" dirty="0"/>
              <a:t>TM</a:t>
            </a:r>
            <a:r>
              <a:rPr lang="en-US" sz="1400" b="1" dirty="0"/>
              <a:t>(</a:t>
            </a:r>
            <a:r>
              <a:rPr lang="en-US" sz="1400" b="1" i="1" dirty="0"/>
              <a:t>j</a:t>
            </a:r>
            <a:r>
              <a:rPr lang="en-US" sz="1400" b="1" dirty="0"/>
              <a:t>)</a:t>
            </a:r>
            <a:r>
              <a:rPr lang="en-US" sz="1400" b="1" i="1" dirty="0"/>
              <a:t> </a:t>
            </a:r>
            <a:r>
              <a:rPr lang="en-US" sz="1400" dirty="0"/>
              <a:t>of residues in </a:t>
            </a:r>
            <a:r>
              <a:rPr lang="en-US" sz="1400" b="1" dirty="0">
                <a:solidFill>
                  <a:srgbClr val="FF40FF"/>
                </a:solidFill>
              </a:rPr>
              <a:t>chain A</a:t>
            </a:r>
          </a:p>
          <a:p>
            <a:r>
              <a:rPr lang="en-US" sz="1400" b="1" dirty="0">
                <a:solidFill>
                  <a:srgbClr val="FF0000"/>
                </a:solidFill>
              </a:rPr>
              <a:t>but only when there are PAE&lt;cutoff (10 </a:t>
            </a:r>
            <a:r>
              <a:rPr lang="en-US" sz="1400" b="1" dirty="0" err="1">
                <a:solidFill>
                  <a:srgbClr val="FF0000"/>
                </a:solidFill>
              </a:rPr>
              <a:t>Å</a:t>
            </a:r>
            <a:r>
              <a:rPr lang="en-US" sz="1400" b="1" dirty="0">
                <a:solidFill>
                  <a:srgbClr val="FF0000"/>
                </a:solidFill>
              </a:rPr>
              <a:t>)</a:t>
            </a:r>
          </a:p>
          <a:p>
            <a:endParaRPr lang="en-US" sz="1400" dirty="0"/>
          </a:p>
          <a:p>
            <a:endParaRPr lang="en-US" sz="1400" dirty="0"/>
          </a:p>
          <a:p>
            <a:r>
              <a:rPr lang="en-US" sz="1400" dirty="0"/>
              <a:t>ipSAE is maximum score over all such alignments</a:t>
            </a:r>
          </a:p>
        </p:txBody>
      </p:sp>
      <p:sp>
        <p:nvSpPr>
          <p:cNvPr id="7" name="TextBox 6">
            <a:extLst>
              <a:ext uri="{FF2B5EF4-FFF2-40B4-BE49-F238E27FC236}">
                <a16:creationId xmlns:a16="http://schemas.microsoft.com/office/drawing/2014/main" id="{57234316-0AD2-8DFF-6758-651BD2F57ACC}"/>
              </a:ext>
            </a:extLst>
          </p:cNvPr>
          <p:cNvSpPr txBox="1"/>
          <p:nvPr/>
        </p:nvSpPr>
        <p:spPr>
          <a:xfrm>
            <a:off x="737485" y="57150"/>
            <a:ext cx="883575" cy="230832"/>
          </a:xfrm>
          <a:prstGeom prst="rect">
            <a:avLst/>
          </a:prstGeom>
          <a:noFill/>
        </p:spPr>
        <p:txBody>
          <a:bodyPr wrap="none" rtlCol="0">
            <a:spAutoFit/>
          </a:bodyPr>
          <a:lstStyle/>
          <a:p>
            <a:r>
              <a:rPr lang="en-US" sz="900" dirty="0"/>
              <a:t>No good PAE</a:t>
            </a:r>
          </a:p>
        </p:txBody>
      </p:sp>
      <p:sp>
        <p:nvSpPr>
          <p:cNvPr id="9" name="TextBox 8">
            <a:extLst>
              <a:ext uri="{FF2B5EF4-FFF2-40B4-BE49-F238E27FC236}">
                <a16:creationId xmlns:a16="http://schemas.microsoft.com/office/drawing/2014/main" id="{F3CA5822-08EA-1E36-55E3-09408987A4E5}"/>
              </a:ext>
            </a:extLst>
          </p:cNvPr>
          <p:cNvSpPr txBox="1"/>
          <p:nvPr/>
        </p:nvSpPr>
        <p:spPr>
          <a:xfrm>
            <a:off x="22670" y="3899913"/>
            <a:ext cx="1653017" cy="307777"/>
          </a:xfrm>
          <a:prstGeom prst="rect">
            <a:avLst/>
          </a:prstGeom>
          <a:noFill/>
        </p:spPr>
        <p:txBody>
          <a:bodyPr wrap="none" rtlCol="0">
            <a:spAutoFit/>
          </a:bodyPr>
          <a:lstStyle/>
          <a:p>
            <a:r>
              <a:rPr lang="en-US" sz="1400" dirty="0"/>
              <a:t>ipSAE(res 1) = 0.0</a:t>
            </a:r>
          </a:p>
        </p:txBody>
      </p:sp>
      <p:sp>
        <p:nvSpPr>
          <p:cNvPr id="10" name="TextBox 9">
            <a:extLst>
              <a:ext uri="{FF2B5EF4-FFF2-40B4-BE49-F238E27FC236}">
                <a16:creationId xmlns:a16="http://schemas.microsoft.com/office/drawing/2014/main" id="{67D29A4D-72A0-B116-2CB4-57E9B7BAE022}"/>
              </a:ext>
            </a:extLst>
          </p:cNvPr>
          <p:cNvSpPr txBox="1"/>
          <p:nvPr/>
        </p:nvSpPr>
        <p:spPr>
          <a:xfrm>
            <a:off x="2321088" y="3914240"/>
            <a:ext cx="1798890" cy="307777"/>
          </a:xfrm>
          <a:prstGeom prst="rect">
            <a:avLst/>
          </a:prstGeom>
          <a:noFill/>
        </p:spPr>
        <p:txBody>
          <a:bodyPr wrap="none" rtlCol="0">
            <a:spAutoFit/>
          </a:bodyPr>
          <a:lstStyle/>
          <a:p>
            <a:r>
              <a:rPr lang="en-US" sz="1400" dirty="0"/>
              <a:t>ipTM (res 250) = 0.8</a:t>
            </a:r>
          </a:p>
        </p:txBody>
      </p:sp>
      <p:sp>
        <p:nvSpPr>
          <p:cNvPr id="11" name="TextBox 10">
            <a:extLst>
              <a:ext uri="{FF2B5EF4-FFF2-40B4-BE49-F238E27FC236}">
                <a16:creationId xmlns:a16="http://schemas.microsoft.com/office/drawing/2014/main" id="{C83CFA0D-5CAA-04C3-E731-2E7DFC8542D6}"/>
              </a:ext>
            </a:extLst>
          </p:cNvPr>
          <p:cNvSpPr txBox="1"/>
          <p:nvPr/>
        </p:nvSpPr>
        <p:spPr>
          <a:xfrm>
            <a:off x="304800" y="-95250"/>
            <a:ext cx="284052" cy="307777"/>
          </a:xfrm>
          <a:prstGeom prst="rect">
            <a:avLst/>
          </a:prstGeom>
          <a:noFill/>
        </p:spPr>
        <p:txBody>
          <a:bodyPr wrap="none" rtlCol="0">
            <a:spAutoFit/>
          </a:bodyPr>
          <a:lstStyle/>
          <a:p>
            <a:r>
              <a:rPr lang="en-US" sz="1400" dirty="0"/>
              <a:t>1</a:t>
            </a:r>
          </a:p>
        </p:txBody>
      </p:sp>
      <p:sp>
        <p:nvSpPr>
          <p:cNvPr id="12" name="TextBox 11">
            <a:extLst>
              <a:ext uri="{FF2B5EF4-FFF2-40B4-BE49-F238E27FC236}">
                <a16:creationId xmlns:a16="http://schemas.microsoft.com/office/drawing/2014/main" id="{5010F11A-EC46-E665-E652-24928FCBEDAB}"/>
              </a:ext>
            </a:extLst>
          </p:cNvPr>
          <p:cNvSpPr txBox="1"/>
          <p:nvPr/>
        </p:nvSpPr>
        <p:spPr>
          <a:xfrm>
            <a:off x="736376" y="3635573"/>
            <a:ext cx="482824" cy="307777"/>
          </a:xfrm>
          <a:prstGeom prst="rect">
            <a:avLst/>
          </a:prstGeom>
          <a:noFill/>
        </p:spPr>
        <p:txBody>
          <a:bodyPr wrap="none" rtlCol="0">
            <a:spAutoFit/>
          </a:bodyPr>
          <a:lstStyle/>
          <a:p>
            <a:r>
              <a:rPr lang="en-US" sz="1400" dirty="0"/>
              <a:t>500</a:t>
            </a:r>
          </a:p>
        </p:txBody>
      </p:sp>
      <p:sp>
        <p:nvSpPr>
          <p:cNvPr id="13" name="TextBox 12">
            <a:extLst>
              <a:ext uri="{FF2B5EF4-FFF2-40B4-BE49-F238E27FC236}">
                <a16:creationId xmlns:a16="http://schemas.microsoft.com/office/drawing/2014/main" id="{907BA0F4-00C3-FFE6-24A2-EC7EA56336B9}"/>
              </a:ext>
            </a:extLst>
          </p:cNvPr>
          <p:cNvSpPr txBox="1"/>
          <p:nvPr/>
        </p:nvSpPr>
        <p:spPr>
          <a:xfrm>
            <a:off x="2707213" y="3574018"/>
            <a:ext cx="482824" cy="307777"/>
          </a:xfrm>
          <a:prstGeom prst="rect">
            <a:avLst/>
          </a:prstGeom>
          <a:noFill/>
        </p:spPr>
        <p:txBody>
          <a:bodyPr wrap="none" rtlCol="0">
            <a:spAutoFit/>
          </a:bodyPr>
          <a:lstStyle/>
          <a:p>
            <a:r>
              <a:rPr lang="en-US" sz="1400" dirty="0"/>
              <a:t>500</a:t>
            </a:r>
          </a:p>
        </p:txBody>
      </p:sp>
      <p:sp>
        <p:nvSpPr>
          <p:cNvPr id="14" name="TextBox 13">
            <a:extLst>
              <a:ext uri="{FF2B5EF4-FFF2-40B4-BE49-F238E27FC236}">
                <a16:creationId xmlns:a16="http://schemas.microsoft.com/office/drawing/2014/main" id="{2405E4C7-A7EF-2C42-5F99-FA90B55A9EB1}"/>
              </a:ext>
            </a:extLst>
          </p:cNvPr>
          <p:cNvSpPr txBox="1"/>
          <p:nvPr/>
        </p:nvSpPr>
        <p:spPr>
          <a:xfrm>
            <a:off x="1143000" y="514350"/>
            <a:ext cx="284052" cy="307777"/>
          </a:xfrm>
          <a:prstGeom prst="rect">
            <a:avLst/>
          </a:prstGeom>
          <a:noFill/>
        </p:spPr>
        <p:txBody>
          <a:bodyPr wrap="none" rtlCol="0">
            <a:spAutoFit/>
          </a:bodyPr>
          <a:lstStyle/>
          <a:p>
            <a:r>
              <a:rPr lang="en-US" sz="1400" dirty="0"/>
              <a:t>1</a:t>
            </a:r>
          </a:p>
        </p:txBody>
      </p:sp>
      <p:sp>
        <p:nvSpPr>
          <p:cNvPr id="17" name="TextBox 16">
            <a:extLst>
              <a:ext uri="{FF2B5EF4-FFF2-40B4-BE49-F238E27FC236}">
                <a16:creationId xmlns:a16="http://schemas.microsoft.com/office/drawing/2014/main" id="{88884BB5-DB38-F381-5FE0-4FDD44E6286A}"/>
              </a:ext>
            </a:extLst>
          </p:cNvPr>
          <p:cNvSpPr txBox="1"/>
          <p:nvPr/>
        </p:nvSpPr>
        <p:spPr>
          <a:xfrm>
            <a:off x="1677532" y="2951947"/>
            <a:ext cx="482824" cy="307777"/>
          </a:xfrm>
          <a:prstGeom prst="rect">
            <a:avLst/>
          </a:prstGeom>
          <a:noFill/>
        </p:spPr>
        <p:txBody>
          <a:bodyPr wrap="none" rtlCol="0">
            <a:spAutoFit/>
          </a:bodyPr>
          <a:lstStyle/>
          <a:p>
            <a:r>
              <a:rPr lang="en-US" sz="1400" dirty="0"/>
              <a:t>300</a:t>
            </a:r>
          </a:p>
        </p:txBody>
      </p:sp>
      <p:sp>
        <p:nvSpPr>
          <p:cNvPr id="18" name="TextBox 17">
            <a:extLst>
              <a:ext uri="{FF2B5EF4-FFF2-40B4-BE49-F238E27FC236}">
                <a16:creationId xmlns:a16="http://schemas.microsoft.com/office/drawing/2014/main" id="{06DC634A-F79F-5E56-7A22-CAB330DA4578}"/>
              </a:ext>
            </a:extLst>
          </p:cNvPr>
          <p:cNvSpPr txBox="1"/>
          <p:nvPr/>
        </p:nvSpPr>
        <p:spPr>
          <a:xfrm>
            <a:off x="3657600" y="3001665"/>
            <a:ext cx="482824" cy="307777"/>
          </a:xfrm>
          <a:prstGeom prst="rect">
            <a:avLst/>
          </a:prstGeom>
          <a:noFill/>
        </p:spPr>
        <p:txBody>
          <a:bodyPr wrap="none" rtlCol="0">
            <a:spAutoFit/>
          </a:bodyPr>
          <a:lstStyle/>
          <a:p>
            <a:r>
              <a:rPr lang="en-US" sz="1400" dirty="0"/>
              <a:t>300</a:t>
            </a:r>
          </a:p>
        </p:txBody>
      </p:sp>
      <p:sp>
        <p:nvSpPr>
          <p:cNvPr id="19" name="TextBox 18">
            <a:extLst>
              <a:ext uri="{FF2B5EF4-FFF2-40B4-BE49-F238E27FC236}">
                <a16:creationId xmlns:a16="http://schemas.microsoft.com/office/drawing/2014/main" id="{459F8EBA-376B-A4D8-B506-0AFB57B511D3}"/>
              </a:ext>
            </a:extLst>
          </p:cNvPr>
          <p:cNvSpPr txBox="1"/>
          <p:nvPr/>
        </p:nvSpPr>
        <p:spPr>
          <a:xfrm>
            <a:off x="2286000" y="-7382"/>
            <a:ext cx="284052" cy="307777"/>
          </a:xfrm>
          <a:prstGeom prst="rect">
            <a:avLst/>
          </a:prstGeom>
          <a:noFill/>
        </p:spPr>
        <p:txBody>
          <a:bodyPr wrap="none" rtlCol="0">
            <a:spAutoFit/>
          </a:bodyPr>
          <a:lstStyle/>
          <a:p>
            <a:r>
              <a:rPr lang="en-US" sz="1400" dirty="0"/>
              <a:t>1</a:t>
            </a:r>
          </a:p>
        </p:txBody>
      </p:sp>
      <p:sp>
        <p:nvSpPr>
          <p:cNvPr id="20" name="TextBox 19">
            <a:extLst>
              <a:ext uri="{FF2B5EF4-FFF2-40B4-BE49-F238E27FC236}">
                <a16:creationId xmlns:a16="http://schemas.microsoft.com/office/drawing/2014/main" id="{26D2B0F3-A860-59EF-3959-A68D5DF42132}"/>
              </a:ext>
            </a:extLst>
          </p:cNvPr>
          <p:cNvSpPr txBox="1"/>
          <p:nvPr/>
        </p:nvSpPr>
        <p:spPr>
          <a:xfrm>
            <a:off x="3048000" y="602218"/>
            <a:ext cx="284052" cy="307777"/>
          </a:xfrm>
          <a:prstGeom prst="rect">
            <a:avLst/>
          </a:prstGeom>
          <a:noFill/>
        </p:spPr>
        <p:txBody>
          <a:bodyPr wrap="none" rtlCol="0">
            <a:spAutoFit/>
          </a:bodyPr>
          <a:lstStyle/>
          <a:p>
            <a:r>
              <a:rPr lang="en-US" sz="1400" dirty="0"/>
              <a:t>1</a:t>
            </a:r>
          </a:p>
        </p:txBody>
      </p:sp>
    </p:spTree>
    <p:extLst>
      <p:ext uri="{BB962C8B-B14F-4D97-AF65-F5344CB8AC3E}">
        <p14:creationId xmlns:p14="http://schemas.microsoft.com/office/powerpoint/2010/main" val="21527879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A4960-EDE1-20AA-5A6E-EDC8E1A1899C}"/>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C444C6EF-8FDF-A71F-F7C2-3B1F1AA66478}"/>
              </a:ext>
            </a:extLst>
          </p:cNvPr>
          <p:cNvSpPr txBox="1"/>
          <p:nvPr/>
        </p:nvSpPr>
        <p:spPr>
          <a:xfrm>
            <a:off x="246727" y="18759"/>
            <a:ext cx="8372454" cy="677108"/>
          </a:xfrm>
          <a:prstGeom prst="rect">
            <a:avLst/>
          </a:prstGeom>
          <a:noFill/>
        </p:spPr>
        <p:txBody>
          <a:bodyPr wrap="square" rtlCol="0">
            <a:spAutoFit/>
          </a:bodyPr>
          <a:lstStyle/>
          <a:p>
            <a:pPr algn="ctr"/>
            <a:r>
              <a:rPr lang="en-US" sz="2000" dirty="0">
                <a:solidFill>
                  <a:srgbClr val="0432FF"/>
                </a:solidFill>
              </a:rPr>
              <a:t>ipSAE -- Scoring full-length protein sequence models</a:t>
            </a:r>
            <a:endParaRPr lang="en-US" sz="2000" i="1" dirty="0">
              <a:solidFill>
                <a:srgbClr val="0432FF"/>
              </a:solidFill>
            </a:endParaRPr>
          </a:p>
          <a:p>
            <a:pPr algn="ctr"/>
            <a:r>
              <a:rPr lang="en-US" sz="1800" i="1" dirty="0">
                <a:solidFill>
                  <a:srgbClr val="17A574"/>
                </a:solidFill>
              </a:rPr>
              <a:t>even when disorder and accessory domains are present in both chains</a:t>
            </a:r>
          </a:p>
        </p:txBody>
      </p:sp>
      <p:pic>
        <p:nvPicPr>
          <p:cNvPr id="4" name="Picture 3" descr="A close-up of a structure&#10;&#10;AI-generated content may be incorrect.">
            <a:extLst>
              <a:ext uri="{FF2B5EF4-FFF2-40B4-BE49-F238E27FC236}">
                <a16:creationId xmlns:a16="http://schemas.microsoft.com/office/drawing/2014/main" id="{A39B324D-B12E-E71C-60CD-A496C0549F00}"/>
              </a:ext>
            </a:extLst>
          </p:cNvPr>
          <p:cNvPicPr>
            <a:picLocks noChangeAspect="1"/>
          </p:cNvPicPr>
          <p:nvPr/>
        </p:nvPicPr>
        <p:blipFill>
          <a:blip r:embed="rId2"/>
          <a:srcRect l="1388" t="7427" r="4703" b="4492"/>
          <a:stretch/>
        </p:blipFill>
        <p:spPr>
          <a:xfrm>
            <a:off x="274705" y="1313261"/>
            <a:ext cx="2471399" cy="1694723"/>
          </a:xfrm>
          <a:prstGeom prst="rect">
            <a:avLst/>
          </a:prstGeom>
        </p:spPr>
      </p:pic>
      <p:sp>
        <p:nvSpPr>
          <p:cNvPr id="6" name="TextBox 5">
            <a:extLst>
              <a:ext uri="{FF2B5EF4-FFF2-40B4-BE49-F238E27FC236}">
                <a16:creationId xmlns:a16="http://schemas.microsoft.com/office/drawing/2014/main" id="{0F4697BD-BBD8-BD3F-B7FE-6C5D9E0592B8}"/>
              </a:ext>
            </a:extLst>
          </p:cNvPr>
          <p:cNvSpPr txBox="1"/>
          <p:nvPr/>
        </p:nvSpPr>
        <p:spPr>
          <a:xfrm>
            <a:off x="819451" y="950329"/>
            <a:ext cx="1588897" cy="400110"/>
          </a:xfrm>
          <a:prstGeom prst="rect">
            <a:avLst/>
          </a:prstGeom>
          <a:noFill/>
        </p:spPr>
        <p:txBody>
          <a:bodyPr wrap="none" rtlCol="0">
            <a:spAutoFit/>
          </a:bodyPr>
          <a:lstStyle/>
          <a:p>
            <a:r>
              <a:rPr lang="en-US" sz="2000" b="1" dirty="0">
                <a:solidFill>
                  <a:srgbClr val="FF0000"/>
                </a:solidFill>
              </a:rPr>
              <a:t>ipSAE=0.75</a:t>
            </a:r>
          </a:p>
        </p:txBody>
      </p:sp>
      <p:pic>
        <p:nvPicPr>
          <p:cNvPr id="9" name="Picture 8" descr="A red and blue squares&#10;&#10;AI-generated content may be incorrect.">
            <a:extLst>
              <a:ext uri="{FF2B5EF4-FFF2-40B4-BE49-F238E27FC236}">
                <a16:creationId xmlns:a16="http://schemas.microsoft.com/office/drawing/2014/main" id="{6425DEDF-6824-0D26-D03C-4E4553FD6D00}"/>
              </a:ext>
            </a:extLst>
          </p:cNvPr>
          <p:cNvPicPr>
            <a:picLocks noChangeAspect="1"/>
          </p:cNvPicPr>
          <p:nvPr/>
        </p:nvPicPr>
        <p:blipFill>
          <a:blip r:embed="rId3"/>
          <a:srcRect t="13002" r="84118" b="13233"/>
          <a:stretch/>
        </p:blipFill>
        <p:spPr>
          <a:xfrm>
            <a:off x="4311034" y="1350372"/>
            <a:ext cx="3750961" cy="3165848"/>
          </a:xfrm>
          <a:prstGeom prst="rect">
            <a:avLst/>
          </a:prstGeom>
        </p:spPr>
      </p:pic>
      <p:sp>
        <p:nvSpPr>
          <p:cNvPr id="10" name="Right Arrow 9">
            <a:extLst>
              <a:ext uri="{FF2B5EF4-FFF2-40B4-BE49-F238E27FC236}">
                <a16:creationId xmlns:a16="http://schemas.microsoft.com/office/drawing/2014/main" id="{A18F3DB5-8AF0-BD17-D83F-D08E5C028507}"/>
              </a:ext>
            </a:extLst>
          </p:cNvPr>
          <p:cNvSpPr/>
          <p:nvPr/>
        </p:nvSpPr>
        <p:spPr>
          <a:xfrm>
            <a:off x="4460361" y="2162936"/>
            <a:ext cx="416440" cy="152400"/>
          </a:xfrm>
          <a:prstGeom prst="rightArrow">
            <a:avLst/>
          </a:prstGeom>
          <a:solidFill>
            <a:srgbClr val="17A574"/>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a:highlight>
                <a:srgbClr val="00FFFF"/>
              </a:highlight>
            </a:endParaRPr>
          </a:p>
        </p:txBody>
      </p:sp>
      <p:sp>
        <p:nvSpPr>
          <p:cNvPr id="15" name="TextBox 14">
            <a:extLst>
              <a:ext uri="{FF2B5EF4-FFF2-40B4-BE49-F238E27FC236}">
                <a16:creationId xmlns:a16="http://schemas.microsoft.com/office/drawing/2014/main" id="{69C5E1F1-1CDA-87E0-48A8-772FAEF489AC}"/>
              </a:ext>
            </a:extLst>
          </p:cNvPr>
          <p:cNvSpPr txBox="1"/>
          <p:nvPr/>
        </p:nvSpPr>
        <p:spPr>
          <a:xfrm>
            <a:off x="3444095" y="2040152"/>
            <a:ext cx="1279517" cy="523220"/>
          </a:xfrm>
          <a:prstGeom prst="rect">
            <a:avLst/>
          </a:prstGeom>
          <a:noFill/>
        </p:spPr>
        <p:txBody>
          <a:bodyPr wrap="none" rtlCol="0">
            <a:spAutoFit/>
          </a:bodyPr>
          <a:lstStyle/>
          <a:p>
            <a:r>
              <a:rPr lang="en-US" sz="1400" dirty="0"/>
              <a:t>Aligned</a:t>
            </a:r>
          </a:p>
          <a:p>
            <a:r>
              <a:rPr lang="en-US" sz="1400" dirty="0"/>
              <a:t>RAF1 residue</a:t>
            </a:r>
          </a:p>
        </p:txBody>
      </p:sp>
      <p:sp>
        <p:nvSpPr>
          <p:cNvPr id="18" name="Left-Right Arrow 17">
            <a:extLst>
              <a:ext uri="{FF2B5EF4-FFF2-40B4-BE49-F238E27FC236}">
                <a16:creationId xmlns:a16="http://schemas.microsoft.com/office/drawing/2014/main" id="{1AA1AB43-8F00-7756-26FA-B52CB015E5B5}"/>
              </a:ext>
            </a:extLst>
          </p:cNvPr>
          <p:cNvSpPr/>
          <p:nvPr/>
        </p:nvSpPr>
        <p:spPr>
          <a:xfrm>
            <a:off x="7247860" y="2162936"/>
            <a:ext cx="678058" cy="152400"/>
          </a:xfrm>
          <a:prstGeom prst="leftRightArrow">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a:p>
        </p:txBody>
      </p:sp>
      <p:sp>
        <p:nvSpPr>
          <p:cNvPr id="23" name="TextBox 22">
            <a:extLst>
              <a:ext uri="{FF2B5EF4-FFF2-40B4-BE49-F238E27FC236}">
                <a16:creationId xmlns:a16="http://schemas.microsoft.com/office/drawing/2014/main" id="{4AF81F89-D1F6-832C-93BA-0E803F6BA3A7}"/>
              </a:ext>
            </a:extLst>
          </p:cNvPr>
          <p:cNvSpPr txBox="1"/>
          <p:nvPr/>
        </p:nvSpPr>
        <p:spPr>
          <a:xfrm>
            <a:off x="7620000" y="671687"/>
            <a:ext cx="1564852" cy="523220"/>
          </a:xfrm>
          <a:prstGeom prst="rect">
            <a:avLst/>
          </a:prstGeom>
          <a:noFill/>
        </p:spPr>
        <p:txBody>
          <a:bodyPr wrap="none" rtlCol="0">
            <a:spAutoFit/>
          </a:bodyPr>
          <a:lstStyle/>
          <a:p>
            <a:r>
              <a:rPr lang="en-US" sz="1400" dirty="0"/>
              <a:t>Scored KSR1</a:t>
            </a:r>
          </a:p>
          <a:p>
            <a:r>
              <a:rPr lang="en-US" sz="1400" dirty="0"/>
              <a:t>residues = ipSAE</a:t>
            </a:r>
          </a:p>
        </p:txBody>
      </p:sp>
      <p:sp>
        <p:nvSpPr>
          <p:cNvPr id="25" name="TextBox 24">
            <a:extLst>
              <a:ext uri="{FF2B5EF4-FFF2-40B4-BE49-F238E27FC236}">
                <a16:creationId xmlns:a16="http://schemas.microsoft.com/office/drawing/2014/main" id="{6586FB35-0F1C-8FFF-B0A8-55FE761AAFDA}"/>
              </a:ext>
            </a:extLst>
          </p:cNvPr>
          <p:cNvSpPr txBox="1"/>
          <p:nvPr/>
        </p:nvSpPr>
        <p:spPr>
          <a:xfrm>
            <a:off x="6429367" y="2702551"/>
            <a:ext cx="1112805" cy="400110"/>
          </a:xfrm>
          <a:prstGeom prst="rect">
            <a:avLst/>
          </a:prstGeom>
          <a:noFill/>
        </p:spPr>
        <p:txBody>
          <a:bodyPr wrap="none" rtlCol="0">
            <a:spAutoFit/>
          </a:bodyPr>
          <a:lstStyle/>
          <a:p>
            <a:r>
              <a:rPr lang="en-US" sz="2000" dirty="0">
                <a:solidFill>
                  <a:srgbClr val="FFC6D4"/>
                </a:solidFill>
              </a:rPr>
              <a:t>CCSAM</a:t>
            </a:r>
          </a:p>
        </p:txBody>
      </p:sp>
      <p:sp>
        <p:nvSpPr>
          <p:cNvPr id="26" name="TextBox 25">
            <a:extLst>
              <a:ext uri="{FF2B5EF4-FFF2-40B4-BE49-F238E27FC236}">
                <a16:creationId xmlns:a16="http://schemas.microsoft.com/office/drawing/2014/main" id="{ADE49F42-C5B5-C21F-1302-DF4259F0BE72}"/>
              </a:ext>
            </a:extLst>
          </p:cNvPr>
          <p:cNvSpPr txBox="1"/>
          <p:nvPr/>
        </p:nvSpPr>
        <p:spPr>
          <a:xfrm>
            <a:off x="6810368" y="3140698"/>
            <a:ext cx="742511" cy="400110"/>
          </a:xfrm>
          <a:prstGeom prst="rect">
            <a:avLst/>
          </a:prstGeom>
          <a:noFill/>
        </p:spPr>
        <p:txBody>
          <a:bodyPr wrap="none" rtlCol="0">
            <a:spAutoFit/>
          </a:bodyPr>
          <a:lstStyle/>
          <a:p>
            <a:r>
              <a:rPr lang="en-US" sz="2000" dirty="0">
                <a:solidFill>
                  <a:srgbClr val="FFFF00"/>
                </a:solidFill>
              </a:rPr>
              <a:t>CRD</a:t>
            </a:r>
          </a:p>
        </p:txBody>
      </p:sp>
      <p:sp>
        <p:nvSpPr>
          <p:cNvPr id="27" name="TextBox 26">
            <a:extLst>
              <a:ext uri="{FF2B5EF4-FFF2-40B4-BE49-F238E27FC236}">
                <a16:creationId xmlns:a16="http://schemas.microsoft.com/office/drawing/2014/main" id="{14943E6D-598A-D175-F948-C66DD88AA8B1}"/>
              </a:ext>
            </a:extLst>
          </p:cNvPr>
          <p:cNvSpPr txBox="1"/>
          <p:nvPr/>
        </p:nvSpPr>
        <p:spPr>
          <a:xfrm>
            <a:off x="7207641" y="4444419"/>
            <a:ext cx="970137" cy="400110"/>
          </a:xfrm>
          <a:prstGeom prst="rect">
            <a:avLst/>
          </a:prstGeom>
          <a:noFill/>
        </p:spPr>
        <p:txBody>
          <a:bodyPr wrap="none" rtlCol="0">
            <a:spAutoFit/>
          </a:bodyPr>
          <a:lstStyle/>
          <a:p>
            <a:r>
              <a:rPr lang="en-US" sz="2000" dirty="0">
                <a:solidFill>
                  <a:srgbClr val="0432FF"/>
                </a:solidFill>
              </a:rPr>
              <a:t>Kinase</a:t>
            </a:r>
          </a:p>
        </p:txBody>
      </p:sp>
      <p:sp>
        <p:nvSpPr>
          <p:cNvPr id="28" name="Right Arrow 27">
            <a:extLst>
              <a:ext uri="{FF2B5EF4-FFF2-40B4-BE49-F238E27FC236}">
                <a16:creationId xmlns:a16="http://schemas.microsoft.com/office/drawing/2014/main" id="{475BA73A-F6C8-2505-1CE1-6C4783F4BE48}"/>
              </a:ext>
            </a:extLst>
          </p:cNvPr>
          <p:cNvSpPr/>
          <p:nvPr/>
        </p:nvSpPr>
        <p:spPr>
          <a:xfrm>
            <a:off x="4432955" y="3810503"/>
            <a:ext cx="416440" cy="152400"/>
          </a:xfrm>
          <a:prstGeom prst="rightArrow">
            <a:avLst/>
          </a:prstGeom>
          <a:solidFill>
            <a:srgbClr val="17A574"/>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a:highlight>
                <a:srgbClr val="00FFFF"/>
              </a:highlight>
            </a:endParaRPr>
          </a:p>
        </p:txBody>
      </p:sp>
      <p:sp>
        <p:nvSpPr>
          <p:cNvPr id="29" name="TextBox 28">
            <a:extLst>
              <a:ext uri="{FF2B5EF4-FFF2-40B4-BE49-F238E27FC236}">
                <a16:creationId xmlns:a16="http://schemas.microsoft.com/office/drawing/2014/main" id="{7828AA5B-9124-083F-E8E0-ED67B3616B70}"/>
              </a:ext>
            </a:extLst>
          </p:cNvPr>
          <p:cNvSpPr txBox="1"/>
          <p:nvPr/>
        </p:nvSpPr>
        <p:spPr>
          <a:xfrm>
            <a:off x="3435327" y="3651280"/>
            <a:ext cx="1290738" cy="523220"/>
          </a:xfrm>
          <a:prstGeom prst="rect">
            <a:avLst/>
          </a:prstGeom>
          <a:noFill/>
        </p:spPr>
        <p:txBody>
          <a:bodyPr wrap="none" rtlCol="0">
            <a:spAutoFit/>
          </a:bodyPr>
          <a:lstStyle/>
          <a:p>
            <a:r>
              <a:rPr lang="en-US" sz="1400" dirty="0"/>
              <a:t>Aligned</a:t>
            </a:r>
          </a:p>
          <a:p>
            <a:r>
              <a:rPr lang="en-US" sz="1400" dirty="0"/>
              <a:t>KSR1 residue</a:t>
            </a:r>
          </a:p>
        </p:txBody>
      </p:sp>
      <p:sp>
        <p:nvSpPr>
          <p:cNvPr id="30" name="TextBox 29">
            <a:extLst>
              <a:ext uri="{FF2B5EF4-FFF2-40B4-BE49-F238E27FC236}">
                <a16:creationId xmlns:a16="http://schemas.microsoft.com/office/drawing/2014/main" id="{134E6B92-7F27-D3EF-6AC1-D6B9AE2D4E01}"/>
              </a:ext>
            </a:extLst>
          </p:cNvPr>
          <p:cNvSpPr txBox="1"/>
          <p:nvPr/>
        </p:nvSpPr>
        <p:spPr>
          <a:xfrm>
            <a:off x="4752967" y="4516220"/>
            <a:ext cx="1564852" cy="523220"/>
          </a:xfrm>
          <a:prstGeom prst="rect">
            <a:avLst/>
          </a:prstGeom>
          <a:noFill/>
        </p:spPr>
        <p:txBody>
          <a:bodyPr wrap="none" rtlCol="0">
            <a:spAutoFit/>
          </a:bodyPr>
          <a:lstStyle/>
          <a:p>
            <a:r>
              <a:rPr lang="en-US" sz="1400" dirty="0"/>
              <a:t>Scored RAF1</a:t>
            </a:r>
          </a:p>
          <a:p>
            <a:r>
              <a:rPr lang="en-US" sz="1400" dirty="0"/>
              <a:t>residues = ipSAE</a:t>
            </a:r>
          </a:p>
        </p:txBody>
      </p:sp>
      <p:sp>
        <p:nvSpPr>
          <p:cNvPr id="31" name="Left-Right Arrow 30">
            <a:extLst>
              <a:ext uri="{FF2B5EF4-FFF2-40B4-BE49-F238E27FC236}">
                <a16:creationId xmlns:a16="http://schemas.microsoft.com/office/drawing/2014/main" id="{5026C118-6B51-055E-4F9C-406F1E46B78C}"/>
              </a:ext>
            </a:extLst>
          </p:cNvPr>
          <p:cNvSpPr/>
          <p:nvPr/>
        </p:nvSpPr>
        <p:spPr>
          <a:xfrm>
            <a:off x="5526272" y="3810503"/>
            <a:ext cx="570847" cy="152400"/>
          </a:xfrm>
          <a:prstGeom prst="leftRightArrow">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a:p>
        </p:txBody>
      </p:sp>
      <p:cxnSp>
        <p:nvCxnSpPr>
          <p:cNvPr id="32" name="Straight Arrow Connector 31">
            <a:extLst>
              <a:ext uri="{FF2B5EF4-FFF2-40B4-BE49-F238E27FC236}">
                <a16:creationId xmlns:a16="http://schemas.microsoft.com/office/drawing/2014/main" id="{7DB8FCAD-43FC-A22F-299C-EA2A395EF641}"/>
              </a:ext>
            </a:extLst>
          </p:cNvPr>
          <p:cNvCxnSpPr>
            <a:cxnSpLocks/>
            <a:stCxn id="30" idx="0"/>
            <a:endCxn id="31" idx="5"/>
          </p:cNvCxnSpPr>
          <p:nvPr/>
        </p:nvCxnSpPr>
        <p:spPr>
          <a:xfrm flipV="1">
            <a:off x="5535393" y="3924803"/>
            <a:ext cx="276303" cy="591417"/>
          </a:xfrm>
          <a:prstGeom prst="straightConnector1">
            <a:avLst/>
          </a:prstGeom>
          <a:ln w="57150" cap="flat" cmpd="sng" algn="ctr">
            <a:solidFill>
              <a:schemeClr val="tx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3" name="Straight Arrow Connector 32">
            <a:extLst>
              <a:ext uri="{FF2B5EF4-FFF2-40B4-BE49-F238E27FC236}">
                <a16:creationId xmlns:a16="http://schemas.microsoft.com/office/drawing/2014/main" id="{E1447FE2-06D9-25EB-B13D-EFE7C4CE740A}"/>
              </a:ext>
            </a:extLst>
          </p:cNvPr>
          <p:cNvCxnSpPr>
            <a:cxnSpLocks/>
            <a:stCxn id="23" idx="2"/>
          </p:cNvCxnSpPr>
          <p:nvPr/>
        </p:nvCxnSpPr>
        <p:spPr>
          <a:xfrm flipH="1">
            <a:off x="7376118" y="1194907"/>
            <a:ext cx="1026308" cy="988319"/>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34" name="TextBox 33">
            <a:extLst>
              <a:ext uri="{FF2B5EF4-FFF2-40B4-BE49-F238E27FC236}">
                <a16:creationId xmlns:a16="http://schemas.microsoft.com/office/drawing/2014/main" id="{D39DDD2F-5835-E0EE-3968-61ED6CAC1E44}"/>
              </a:ext>
            </a:extLst>
          </p:cNvPr>
          <p:cNvSpPr txBox="1"/>
          <p:nvPr/>
        </p:nvSpPr>
        <p:spPr>
          <a:xfrm>
            <a:off x="8125933" y="2162937"/>
            <a:ext cx="603050" cy="461665"/>
          </a:xfrm>
          <a:prstGeom prst="rect">
            <a:avLst/>
          </a:prstGeom>
          <a:noFill/>
        </p:spPr>
        <p:txBody>
          <a:bodyPr wrap="none" rtlCol="0">
            <a:spAutoFit/>
          </a:bodyPr>
          <a:lstStyle/>
          <a:p>
            <a:r>
              <a:rPr lang="en-US" sz="1200" dirty="0"/>
              <a:t>PAE</a:t>
            </a:r>
          </a:p>
          <a:p>
            <a:r>
              <a:rPr lang="en-US" sz="1200" dirty="0"/>
              <a:t>matrix</a:t>
            </a:r>
          </a:p>
        </p:txBody>
      </p:sp>
      <p:sp>
        <p:nvSpPr>
          <p:cNvPr id="35" name="TextBox 34">
            <a:extLst>
              <a:ext uri="{FF2B5EF4-FFF2-40B4-BE49-F238E27FC236}">
                <a16:creationId xmlns:a16="http://schemas.microsoft.com/office/drawing/2014/main" id="{E2672B0F-9DA5-CB5D-64A4-D02EB0993D02}"/>
              </a:ext>
            </a:extLst>
          </p:cNvPr>
          <p:cNvSpPr txBox="1"/>
          <p:nvPr/>
        </p:nvSpPr>
        <p:spPr>
          <a:xfrm>
            <a:off x="5065066" y="955419"/>
            <a:ext cx="896399" cy="400110"/>
          </a:xfrm>
          <a:prstGeom prst="rect">
            <a:avLst/>
          </a:prstGeom>
          <a:noFill/>
        </p:spPr>
        <p:txBody>
          <a:bodyPr wrap="none" rtlCol="0">
            <a:spAutoFit/>
          </a:bodyPr>
          <a:lstStyle/>
          <a:p>
            <a:r>
              <a:rPr lang="en-US" sz="2000" dirty="0"/>
              <a:t>(Raf1)</a:t>
            </a:r>
          </a:p>
        </p:txBody>
      </p:sp>
      <p:sp>
        <p:nvSpPr>
          <p:cNvPr id="36" name="TextBox 35">
            <a:extLst>
              <a:ext uri="{FF2B5EF4-FFF2-40B4-BE49-F238E27FC236}">
                <a16:creationId xmlns:a16="http://schemas.microsoft.com/office/drawing/2014/main" id="{A4176756-400B-C27C-0E20-7BD8C536FFA7}"/>
              </a:ext>
            </a:extLst>
          </p:cNvPr>
          <p:cNvSpPr txBox="1"/>
          <p:nvPr/>
        </p:nvSpPr>
        <p:spPr>
          <a:xfrm>
            <a:off x="6425311" y="969818"/>
            <a:ext cx="1026243" cy="400110"/>
          </a:xfrm>
          <a:prstGeom prst="rect">
            <a:avLst/>
          </a:prstGeom>
          <a:noFill/>
        </p:spPr>
        <p:txBody>
          <a:bodyPr wrap="none" rtlCol="0">
            <a:spAutoFit/>
          </a:bodyPr>
          <a:lstStyle/>
          <a:p>
            <a:r>
              <a:rPr lang="en-US" sz="2000" dirty="0"/>
              <a:t>(KSR1)</a:t>
            </a:r>
          </a:p>
        </p:txBody>
      </p:sp>
      <p:sp>
        <p:nvSpPr>
          <p:cNvPr id="37" name="Rectangle 36">
            <a:extLst>
              <a:ext uri="{FF2B5EF4-FFF2-40B4-BE49-F238E27FC236}">
                <a16:creationId xmlns:a16="http://schemas.microsoft.com/office/drawing/2014/main" id="{DBDD52F0-3CDB-998A-3BF8-F3FF2BC46325}"/>
              </a:ext>
            </a:extLst>
          </p:cNvPr>
          <p:cNvSpPr/>
          <p:nvPr/>
        </p:nvSpPr>
        <p:spPr>
          <a:xfrm>
            <a:off x="4460360" y="1889938"/>
            <a:ext cx="389034" cy="272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38" name="Rectangle 37">
            <a:extLst>
              <a:ext uri="{FF2B5EF4-FFF2-40B4-BE49-F238E27FC236}">
                <a16:creationId xmlns:a16="http://schemas.microsoft.com/office/drawing/2014/main" id="{CCD732A3-0A3D-029E-A115-FEAC3D28CFE5}"/>
              </a:ext>
            </a:extLst>
          </p:cNvPr>
          <p:cNvSpPr/>
          <p:nvPr/>
        </p:nvSpPr>
        <p:spPr>
          <a:xfrm>
            <a:off x="4460360" y="3423773"/>
            <a:ext cx="389034" cy="272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p>
        </p:txBody>
      </p:sp>
      <p:pic>
        <p:nvPicPr>
          <p:cNvPr id="2" name="Picture 1" descr="A blue and pink spirals&#10;&#10;AI-generated content may be incorrect.">
            <a:extLst>
              <a:ext uri="{FF2B5EF4-FFF2-40B4-BE49-F238E27FC236}">
                <a16:creationId xmlns:a16="http://schemas.microsoft.com/office/drawing/2014/main" id="{71454854-07BA-3CB3-F28C-0909552FC07F}"/>
              </a:ext>
            </a:extLst>
          </p:cNvPr>
          <p:cNvPicPr>
            <a:picLocks noChangeAspect="1"/>
          </p:cNvPicPr>
          <p:nvPr/>
        </p:nvPicPr>
        <p:blipFill>
          <a:blip r:embed="rId4"/>
          <a:srcRect l="11034" t="9063" r="11914" b="15290"/>
          <a:stretch/>
        </p:blipFill>
        <p:spPr>
          <a:xfrm>
            <a:off x="528352" y="3560272"/>
            <a:ext cx="2217752" cy="1354457"/>
          </a:xfrm>
          <a:prstGeom prst="rect">
            <a:avLst/>
          </a:prstGeom>
        </p:spPr>
      </p:pic>
      <p:sp>
        <p:nvSpPr>
          <p:cNvPr id="3" name="TextBox 2">
            <a:extLst>
              <a:ext uri="{FF2B5EF4-FFF2-40B4-BE49-F238E27FC236}">
                <a16:creationId xmlns:a16="http://schemas.microsoft.com/office/drawing/2014/main" id="{3CA48AA5-9D1E-3222-08B4-7D00ECDA34A7}"/>
              </a:ext>
            </a:extLst>
          </p:cNvPr>
          <p:cNvSpPr txBox="1"/>
          <p:nvPr/>
        </p:nvSpPr>
        <p:spPr>
          <a:xfrm>
            <a:off x="819451" y="3203739"/>
            <a:ext cx="1729961" cy="400110"/>
          </a:xfrm>
          <a:prstGeom prst="rect">
            <a:avLst/>
          </a:prstGeom>
          <a:noFill/>
        </p:spPr>
        <p:txBody>
          <a:bodyPr wrap="none" rtlCol="0">
            <a:spAutoFit/>
          </a:bodyPr>
          <a:lstStyle/>
          <a:p>
            <a:r>
              <a:rPr lang="en-US" sz="2000" b="1" dirty="0">
                <a:solidFill>
                  <a:srgbClr val="FF0000"/>
                </a:solidFill>
              </a:rPr>
              <a:t>ipSAE = 0.75</a:t>
            </a:r>
          </a:p>
        </p:txBody>
      </p:sp>
    </p:spTree>
    <p:extLst>
      <p:ext uri="{BB962C8B-B14F-4D97-AF65-F5344CB8AC3E}">
        <p14:creationId xmlns:p14="http://schemas.microsoft.com/office/powerpoint/2010/main" val="21918315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0964D2-61F2-B45D-2431-AC0DAB87861D}"/>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0D88DED6-42E8-2795-E114-8A6D814C6620}"/>
              </a:ext>
            </a:extLst>
          </p:cNvPr>
          <p:cNvSpPr txBox="1"/>
          <p:nvPr/>
        </p:nvSpPr>
        <p:spPr>
          <a:xfrm>
            <a:off x="45189" y="53066"/>
            <a:ext cx="9098811" cy="584775"/>
          </a:xfrm>
          <a:prstGeom prst="rect">
            <a:avLst/>
          </a:prstGeom>
          <a:noFill/>
        </p:spPr>
        <p:txBody>
          <a:bodyPr wrap="square" rtlCol="0">
            <a:spAutoFit/>
          </a:bodyPr>
          <a:lstStyle/>
          <a:p>
            <a:pPr algn="ctr"/>
            <a:r>
              <a:rPr lang="en-US" sz="1800" dirty="0"/>
              <a:t>ipSAE distinguishes </a:t>
            </a:r>
            <a:r>
              <a:rPr lang="en-US" sz="1800" dirty="0">
                <a:solidFill>
                  <a:srgbClr val="0432FF"/>
                </a:solidFill>
              </a:rPr>
              <a:t>interactors</a:t>
            </a:r>
            <a:r>
              <a:rPr lang="en-US" sz="1800" dirty="0"/>
              <a:t> from </a:t>
            </a:r>
            <a:r>
              <a:rPr lang="en-US" sz="1800" dirty="0">
                <a:solidFill>
                  <a:srgbClr val="FF40FF"/>
                </a:solidFill>
              </a:rPr>
              <a:t>non-interactors</a:t>
            </a:r>
            <a:r>
              <a:rPr lang="en-US" sz="1800" dirty="0"/>
              <a:t> better than ipTM</a:t>
            </a:r>
          </a:p>
          <a:p>
            <a:pPr algn="ctr"/>
            <a:r>
              <a:rPr lang="en-US" sz="1400" dirty="0">
                <a:solidFill>
                  <a:srgbClr val="00B050"/>
                </a:solidFill>
              </a:rPr>
              <a:t>Full Uniprot sequences given to AlphaFold2</a:t>
            </a:r>
          </a:p>
        </p:txBody>
      </p:sp>
      <p:pic>
        <p:nvPicPr>
          <p:cNvPr id="4" name="Picture 3">
            <a:extLst>
              <a:ext uri="{FF2B5EF4-FFF2-40B4-BE49-F238E27FC236}">
                <a16:creationId xmlns:a16="http://schemas.microsoft.com/office/drawing/2014/main" id="{44DA8FCD-32BE-A532-EB8A-8BBB371C876A}"/>
              </a:ext>
            </a:extLst>
          </p:cNvPr>
          <p:cNvPicPr>
            <a:picLocks noChangeAspect="1"/>
          </p:cNvPicPr>
          <p:nvPr/>
        </p:nvPicPr>
        <p:blipFill>
          <a:blip r:embed="rId2"/>
          <a:srcRect t="8616"/>
          <a:stretch/>
        </p:blipFill>
        <p:spPr>
          <a:xfrm>
            <a:off x="552574" y="1666027"/>
            <a:ext cx="4019427" cy="3325073"/>
          </a:xfrm>
          <a:prstGeom prst="rect">
            <a:avLst/>
          </a:prstGeom>
        </p:spPr>
      </p:pic>
      <p:pic>
        <p:nvPicPr>
          <p:cNvPr id="7" name="Picture 6">
            <a:extLst>
              <a:ext uri="{FF2B5EF4-FFF2-40B4-BE49-F238E27FC236}">
                <a16:creationId xmlns:a16="http://schemas.microsoft.com/office/drawing/2014/main" id="{7580DCC9-5E9C-27FB-D149-5430CBAEB602}"/>
              </a:ext>
            </a:extLst>
          </p:cNvPr>
          <p:cNvPicPr>
            <a:picLocks noChangeAspect="1"/>
          </p:cNvPicPr>
          <p:nvPr/>
        </p:nvPicPr>
        <p:blipFill>
          <a:blip r:embed="rId3"/>
          <a:srcRect t="8556"/>
          <a:stretch/>
        </p:blipFill>
        <p:spPr>
          <a:xfrm>
            <a:off x="4800601" y="1733550"/>
            <a:ext cx="3935251" cy="3257550"/>
          </a:xfrm>
          <a:prstGeom prst="rect">
            <a:avLst/>
          </a:prstGeom>
        </p:spPr>
      </p:pic>
      <p:sp>
        <p:nvSpPr>
          <p:cNvPr id="9" name="TextBox 8">
            <a:extLst>
              <a:ext uri="{FF2B5EF4-FFF2-40B4-BE49-F238E27FC236}">
                <a16:creationId xmlns:a16="http://schemas.microsoft.com/office/drawing/2014/main" id="{206F3307-9D0D-0A89-1552-180048C916FD}"/>
              </a:ext>
            </a:extLst>
          </p:cNvPr>
          <p:cNvSpPr txBox="1"/>
          <p:nvPr/>
        </p:nvSpPr>
        <p:spPr>
          <a:xfrm>
            <a:off x="2167259" y="962217"/>
            <a:ext cx="4966424" cy="400110"/>
          </a:xfrm>
          <a:prstGeom prst="rect">
            <a:avLst/>
          </a:prstGeom>
          <a:noFill/>
        </p:spPr>
        <p:txBody>
          <a:bodyPr wrap="none" rtlCol="0">
            <a:spAutoFit/>
          </a:bodyPr>
          <a:lstStyle/>
          <a:p>
            <a:r>
              <a:rPr lang="en-US" sz="2000" dirty="0">
                <a:solidFill>
                  <a:srgbClr val="0432FF"/>
                </a:solidFill>
              </a:rPr>
              <a:t>40 true complexes       </a:t>
            </a:r>
            <a:r>
              <a:rPr lang="en-US" sz="2000" dirty="0">
                <a:solidFill>
                  <a:srgbClr val="FF40FF"/>
                </a:solidFill>
              </a:rPr>
              <a:t>70 false complexes</a:t>
            </a:r>
          </a:p>
        </p:txBody>
      </p:sp>
      <p:sp>
        <p:nvSpPr>
          <p:cNvPr id="10" name="TextBox 9">
            <a:extLst>
              <a:ext uri="{FF2B5EF4-FFF2-40B4-BE49-F238E27FC236}">
                <a16:creationId xmlns:a16="http://schemas.microsoft.com/office/drawing/2014/main" id="{69F26A32-838B-799B-790B-490789C69BB4}"/>
              </a:ext>
            </a:extLst>
          </p:cNvPr>
          <p:cNvSpPr txBox="1"/>
          <p:nvPr/>
        </p:nvSpPr>
        <p:spPr>
          <a:xfrm>
            <a:off x="2184406" y="4790864"/>
            <a:ext cx="652743" cy="307777"/>
          </a:xfrm>
          <a:prstGeom prst="rect">
            <a:avLst/>
          </a:prstGeom>
          <a:noFill/>
        </p:spPr>
        <p:txBody>
          <a:bodyPr wrap="none" rtlCol="0">
            <a:spAutoFit/>
          </a:bodyPr>
          <a:lstStyle/>
          <a:p>
            <a:r>
              <a:rPr lang="en-US" sz="1400" dirty="0"/>
              <a:t>Score</a:t>
            </a:r>
          </a:p>
        </p:txBody>
      </p:sp>
      <p:sp>
        <p:nvSpPr>
          <p:cNvPr id="11" name="TextBox 10">
            <a:extLst>
              <a:ext uri="{FF2B5EF4-FFF2-40B4-BE49-F238E27FC236}">
                <a16:creationId xmlns:a16="http://schemas.microsoft.com/office/drawing/2014/main" id="{047AA1AF-79CB-99BC-F471-80C48DD6DB9A}"/>
              </a:ext>
            </a:extLst>
          </p:cNvPr>
          <p:cNvSpPr txBox="1"/>
          <p:nvPr/>
        </p:nvSpPr>
        <p:spPr>
          <a:xfrm>
            <a:off x="6374528" y="4790864"/>
            <a:ext cx="652743" cy="307777"/>
          </a:xfrm>
          <a:prstGeom prst="rect">
            <a:avLst/>
          </a:prstGeom>
          <a:noFill/>
        </p:spPr>
        <p:txBody>
          <a:bodyPr wrap="none" rtlCol="0">
            <a:spAutoFit/>
          </a:bodyPr>
          <a:lstStyle/>
          <a:p>
            <a:r>
              <a:rPr lang="en-US" sz="1400" dirty="0"/>
              <a:t>Score</a:t>
            </a:r>
          </a:p>
        </p:txBody>
      </p:sp>
      <p:sp>
        <p:nvSpPr>
          <p:cNvPr id="12" name="TextBox 11">
            <a:extLst>
              <a:ext uri="{FF2B5EF4-FFF2-40B4-BE49-F238E27FC236}">
                <a16:creationId xmlns:a16="http://schemas.microsoft.com/office/drawing/2014/main" id="{34F457AD-6054-50A6-94FE-34669BDCC1E9}"/>
              </a:ext>
            </a:extLst>
          </p:cNvPr>
          <p:cNvSpPr txBox="1"/>
          <p:nvPr/>
        </p:nvSpPr>
        <p:spPr>
          <a:xfrm>
            <a:off x="6351082" y="1379789"/>
            <a:ext cx="941283" cy="400110"/>
          </a:xfrm>
          <a:prstGeom prst="rect">
            <a:avLst/>
          </a:prstGeom>
          <a:noFill/>
        </p:spPr>
        <p:txBody>
          <a:bodyPr wrap="none" rtlCol="0">
            <a:spAutoFit/>
          </a:bodyPr>
          <a:lstStyle/>
          <a:p>
            <a:r>
              <a:rPr lang="en-US" sz="2000" b="1" dirty="0"/>
              <a:t>ipSAE</a:t>
            </a:r>
          </a:p>
        </p:txBody>
      </p:sp>
      <p:sp>
        <p:nvSpPr>
          <p:cNvPr id="13" name="TextBox 12">
            <a:extLst>
              <a:ext uri="{FF2B5EF4-FFF2-40B4-BE49-F238E27FC236}">
                <a16:creationId xmlns:a16="http://schemas.microsoft.com/office/drawing/2014/main" id="{A0BAF25B-C447-3623-F814-240EB151027E}"/>
              </a:ext>
            </a:extLst>
          </p:cNvPr>
          <p:cNvSpPr txBox="1"/>
          <p:nvPr/>
        </p:nvSpPr>
        <p:spPr>
          <a:xfrm>
            <a:off x="2248526" y="1296695"/>
            <a:ext cx="782587" cy="400110"/>
          </a:xfrm>
          <a:prstGeom prst="rect">
            <a:avLst/>
          </a:prstGeom>
          <a:noFill/>
        </p:spPr>
        <p:txBody>
          <a:bodyPr wrap="none" rtlCol="0">
            <a:spAutoFit/>
          </a:bodyPr>
          <a:lstStyle/>
          <a:p>
            <a:r>
              <a:rPr lang="en-US" sz="2000" b="1" dirty="0"/>
              <a:t>ipTM</a:t>
            </a:r>
          </a:p>
        </p:txBody>
      </p:sp>
      <p:sp>
        <p:nvSpPr>
          <p:cNvPr id="14" name="TextBox 13">
            <a:extLst>
              <a:ext uri="{FF2B5EF4-FFF2-40B4-BE49-F238E27FC236}">
                <a16:creationId xmlns:a16="http://schemas.microsoft.com/office/drawing/2014/main" id="{1956338B-E597-CDE6-F701-29BBCB617113}"/>
              </a:ext>
            </a:extLst>
          </p:cNvPr>
          <p:cNvSpPr txBox="1"/>
          <p:nvPr/>
        </p:nvSpPr>
        <p:spPr>
          <a:xfrm>
            <a:off x="224136" y="2537813"/>
            <a:ext cx="492443" cy="948337"/>
          </a:xfrm>
          <a:prstGeom prst="rect">
            <a:avLst/>
          </a:prstGeom>
          <a:noFill/>
        </p:spPr>
        <p:txBody>
          <a:bodyPr vert="vert270" wrap="none" rtlCol="0">
            <a:spAutoFit/>
          </a:bodyPr>
          <a:lstStyle/>
          <a:p>
            <a:r>
              <a:rPr lang="en-US" sz="2000" dirty="0"/>
              <a:t>Density</a:t>
            </a:r>
          </a:p>
        </p:txBody>
      </p:sp>
    </p:spTree>
    <p:extLst>
      <p:ext uri="{BB962C8B-B14F-4D97-AF65-F5344CB8AC3E}">
        <p14:creationId xmlns:p14="http://schemas.microsoft.com/office/powerpoint/2010/main" val="27839391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BE152D-C754-A7F8-AD50-9EFECE485804}"/>
              </a:ext>
            </a:extLst>
          </p:cNvPr>
          <p:cNvSpPr txBox="1"/>
          <p:nvPr/>
        </p:nvSpPr>
        <p:spPr>
          <a:xfrm>
            <a:off x="838200" y="-28178"/>
            <a:ext cx="7315200" cy="523220"/>
          </a:xfrm>
          <a:prstGeom prst="rect">
            <a:avLst/>
          </a:prstGeom>
          <a:noFill/>
        </p:spPr>
        <p:txBody>
          <a:bodyPr wrap="square" rtlCol="0">
            <a:spAutoFit/>
          </a:bodyPr>
          <a:lstStyle/>
          <a:p>
            <a:pPr algn="ctr"/>
            <a:r>
              <a:rPr lang="en-US" sz="2800" dirty="0">
                <a:solidFill>
                  <a:srgbClr val="0432FF"/>
                </a:solidFill>
              </a:rPr>
              <a:t>ipSAE enables interactome studies: TNIK</a:t>
            </a:r>
          </a:p>
        </p:txBody>
      </p:sp>
      <p:sp>
        <p:nvSpPr>
          <p:cNvPr id="4" name="TextBox 3">
            <a:extLst>
              <a:ext uri="{FF2B5EF4-FFF2-40B4-BE49-F238E27FC236}">
                <a16:creationId xmlns:a16="http://schemas.microsoft.com/office/drawing/2014/main" id="{8CDEBB83-33CE-CA68-59D9-A8F5DF213305}"/>
              </a:ext>
            </a:extLst>
          </p:cNvPr>
          <p:cNvSpPr txBox="1"/>
          <p:nvPr/>
        </p:nvSpPr>
        <p:spPr>
          <a:xfrm>
            <a:off x="15510" y="542133"/>
            <a:ext cx="3642090" cy="954107"/>
          </a:xfrm>
          <a:prstGeom prst="rect">
            <a:avLst/>
          </a:prstGeom>
          <a:noFill/>
        </p:spPr>
        <p:txBody>
          <a:bodyPr wrap="square" rtlCol="0">
            <a:spAutoFit/>
          </a:bodyPr>
          <a:lstStyle/>
          <a:p>
            <a:r>
              <a:rPr lang="en-US" sz="1400" dirty="0"/>
              <a:t>92 interactors from </a:t>
            </a:r>
            <a:r>
              <a:rPr lang="en-US" sz="1400" dirty="0" err="1"/>
              <a:t>Biogrid</a:t>
            </a:r>
            <a:r>
              <a:rPr lang="en-US" sz="1400" dirty="0"/>
              <a:t> (out of 161)</a:t>
            </a:r>
          </a:p>
          <a:p>
            <a:r>
              <a:rPr lang="en-US" sz="1400" dirty="0"/>
              <a:t>Full Uniprot sequences of TNIK and partner</a:t>
            </a:r>
          </a:p>
          <a:p>
            <a:r>
              <a:rPr lang="en-US" sz="1400" dirty="0"/>
              <a:t>11 score better than ipSAE=0.50</a:t>
            </a:r>
          </a:p>
          <a:p>
            <a:r>
              <a:rPr lang="en-US" sz="1400" dirty="0"/>
              <a:t>22 score better than ipSAE=0.40</a:t>
            </a:r>
          </a:p>
        </p:txBody>
      </p:sp>
      <p:pic>
        <p:nvPicPr>
          <p:cNvPr id="5" name="Picture 4" descr="A close-up of several colorful objects&#10;&#10;AI-generated content may be incorrect.">
            <a:extLst>
              <a:ext uri="{FF2B5EF4-FFF2-40B4-BE49-F238E27FC236}">
                <a16:creationId xmlns:a16="http://schemas.microsoft.com/office/drawing/2014/main" id="{898D235E-CA19-83C2-6DB3-82D6E4C46B94}"/>
              </a:ext>
            </a:extLst>
          </p:cNvPr>
          <p:cNvPicPr>
            <a:picLocks noChangeAspect="1"/>
          </p:cNvPicPr>
          <p:nvPr/>
        </p:nvPicPr>
        <p:blipFill>
          <a:blip r:embed="rId2"/>
          <a:srcRect l="10330" t="3114" r="13912" b="3634"/>
          <a:stretch/>
        </p:blipFill>
        <p:spPr>
          <a:xfrm>
            <a:off x="3162995" y="1746122"/>
            <a:ext cx="2911642" cy="2514600"/>
          </a:xfrm>
          <a:prstGeom prst="rect">
            <a:avLst/>
          </a:prstGeom>
        </p:spPr>
      </p:pic>
      <p:pic>
        <p:nvPicPr>
          <p:cNvPr id="7" name="Picture 6" descr="A close-up of a structure&#10;&#10;AI-generated content may be incorrect.">
            <a:extLst>
              <a:ext uri="{FF2B5EF4-FFF2-40B4-BE49-F238E27FC236}">
                <a16:creationId xmlns:a16="http://schemas.microsoft.com/office/drawing/2014/main" id="{5C17AC1C-6950-BC0D-448F-ABB114EE8478}"/>
              </a:ext>
            </a:extLst>
          </p:cNvPr>
          <p:cNvPicPr>
            <a:picLocks noChangeAspect="1"/>
          </p:cNvPicPr>
          <p:nvPr/>
        </p:nvPicPr>
        <p:blipFill>
          <a:blip r:embed="rId3"/>
          <a:stretch>
            <a:fillRect/>
          </a:stretch>
        </p:blipFill>
        <p:spPr>
          <a:xfrm>
            <a:off x="1" y="2010114"/>
            <a:ext cx="2716265" cy="2091766"/>
          </a:xfrm>
          <a:prstGeom prst="rect">
            <a:avLst/>
          </a:prstGeom>
        </p:spPr>
      </p:pic>
      <p:sp>
        <p:nvSpPr>
          <p:cNvPr id="9" name="TextBox 8">
            <a:extLst>
              <a:ext uri="{FF2B5EF4-FFF2-40B4-BE49-F238E27FC236}">
                <a16:creationId xmlns:a16="http://schemas.microsoft.com/office/drawing/2014/main" id="{5485FABD-85A0-E02A-ED1C-74A45EAFD1C5}"/>
              </a:ext>
            </a:extLst>
          </p:cNvPr>
          <p:cNvSpPr txBox="1"/>
          <p:nvPr/>
        </p:nvSpPr>
        <p:spPr>
          <a:xfrm>
            <a:off x="103996" y="4184209"/>
            <a:ext cx="3058999" cy="954107"/>
          </a:xfrm>
          <a:prstGeom prst="rect">
            <a:avLst/>
          </a:prstGeom>
          <a:noFill/>
        </p:spPr>
        <p:txBody>
          <a:bodyPr wrap="square" rtlCol="0">
            <a:spAutoFit/>
          </a:bodyPr>
          <a:lstStyle/>
          <a:p>
            <a:r>
              <a:rPr lang="en-US" sz="1400" dirty="0">
                <a:solidFill>
                  <a:srgbClr val="FF40FF"/>
                </a:solidFill>
              </a:rPr>
              <a:t>TNIK beta-propeller domain </a:t>
            </a:r>
            <a:r>
              <a:rPr lang="en-US" sz="1400" dirty="0"/>
              <a:t>with </a:t>
            </a:r>
            <a:r>
              <a:rPr lang="en-US" sz="1400" dirty="0">
                <a:solidFill>
                  <a:srgbClr val="0432FF"/>
                </a:solidFill>
              </a:rPr>
              <a:t>NCK2 SH3 domain</a:t>
            </a:r>
          </a:p>
          <a:p>
            <a:r>
              <a:rPr lang="en-US" sz="1400" dirty="0"/>
              <a:t>ipSAE=0.57, ipTM=0.34 pDockQ2=0.02 </a:t>
            </a:r>
          </a:p>
        </p:txBody>
      </p:sp>
      <p:sp>
        <p:nvSpPr>
          <p:cNvPr id="10" name="TextBox 9">
            <a:extLst>
              <a:ext uri="{FF2B5EF4-FFF2-40B4-BE49-F238E27FC236}">
                <a16:creationId xmlns:a16="http://schemas.microsoft.com/office/drawing/2014/main" id="{EAB5F342-F36A-6815-B8DA-5637C9EF6A9B}"/>
              </a:ext>
            </a:extLst>
          </p:cNvPr>
          <p:cNvSpPr txBox="1"/>
          <p:nvPr/>
        </p:nvSpPr>
        <p:spPr>
          <a:xfrm>
            <a:off x="3162995" y="4221781"/>
            <a:ext cx="3058999" cy="954107"/>
          </a:xfrm>
          <a:prstGeom prst="rect">
            <a:avLst/>
          </a:prstGeom>
          <a:noFill/>
        </p:spPr>
        <p:txBody>
          <a:bodyPr wrap="square" rtlCol="0">
            <a:spAutoFit/>
          </a:bodyPr>
          <a:lstStyle/>
          <a:p>
            <a:r>
              <a:rPr lang="en-US" sz="1400" dirty="0">
                <a:solidFill>
                  <a:srgbClr val="FF40FF"/>
                </a:solidFill>
              </a:rPr>
              <a:t>TNIK kinase domain </a:t>
            </a:r>
            <a:r>
              <a:rPr lang="en-US" sz="1400" dirty="0"/>
              <a:t>with </a:t>
            </a:r>
            <a:r>
              <a:rPr lang="en-US" sz="1400" dirty="0">
                <a:solidFill>
                  <a:srgbClr val="0432FF"/>
                </a:solidFill>
              </a:rPr>
              <a:t>STRIP1</a:t>
            </a:r>
          </a:p>
          <a:p>
            <a:r>
              <a:rPr lang="en-US" sz="1400" dirty="0"/>
              <a:t>Top6:</a:t>
            </a:r>
          </a:p>
          <a:p>
            <a:r>
              <a:rPr lang="en-US" sz="1400" dirty="0"/>
              <a:t>ipSAE=0.51-0.65, ipTM=0.64-0.70 pDockQ2=0.01-0.04</a:t>
            </a:r>
          </a:p>
        </p:txBody>
      </p:sp>
      <p:pic>
        <p:nvPicPr>
          <p:cNvPr id="11" name="Picture 10" descr="A blue and purple structure&#10;&#10;AI-generated content may be incorrect.">
            <a:extLst>
              <a:ext uri="{FF2B5EF4-FFF2-40B4-BE49-F238E27FC236}">
                <a16:creationId xmlns:a16="http://schemas.microsoft.com/office/drawing/2014/main" id="{800DBC7D-E281-5D78-667A-0D405826B380}"/>
              </a:ext>
            </a:extLst>
          </p:cNvPr>
          <p:cNvPicPr>
            <a:picLocks noChangeAspect="1"/>
          </p:cNvPicPr>
          <p:nvPr/>
        </p:nvPicPr>
        <p:blipFill>
          <a:blip r:embed="rId4"/>
          <a:srcRect l="9462" t="8446" r="12580" b="6351"/>
          <a:stretch/>
        </p:blipFill>
        <p:spPr>
          <a:xfrm>
            <a:off x="6329791" y="2035821"/>
            <a:ext cx="2776196" cy="2128865"/>
          </a:xfrm>
          <a:prstGeom prst="rect">
            <a:avLst/>
          </a:prstGeom>
        </p:spPr>
      </p:pic>
      <p:sp>
        <p:nvSpPr>
          <p:cNvPr id="12" name="TextBox 11">
            <a:extLst>
              <a:ext uri="{FF2B5EF4-FFF2-40B4-BE49-F238E27FC236}">
                <a16:creationId xmlns:a16="http://schemas.microsoft.com/office/drawing/2014/main" id="{80FF1DB4-63A7-26F9-4817-134D56556256}"/>
              </a:ext>
            </a:extLst>
          </p:cNvPr>
          <p:cNvSpPr txBox="1"/>
          <p:nvPr/>
        </p:nvSpPr>
        <p:spPr>
          <a:xfrm>
            <a:off x="6329792" y="4166872"/>
            <a:ext cx="3058999" cy="954107"/>
          </a:xfrm>
          <a:prstGeom prst="rect">
            <a:avLst/>
          </a:prstGeom>
          <a:noFill/>
        </p:spPr>
        <p:txBody>
          <a:bodyPr wrap="square" rtlCol="0">
            <a:spAutoFit/>
          </a:bodyPr>
          <a:lstStyle/>
          <a:p>
            <a:r>
              <a:rPr lang="en-US" sz="1400" dirty="0">
                <a:solidFill>
                  <a:srgbClr val="FF40FF"/>
                </a:solidFill>
              </a:rPr>
              <a:t>TNIK kinase domain </a:t>
            </a:r>
            <a:r>
              <a:rPr lang="en-US" sz="1400" dirty="0"/>
              <a:t>with </a:t>
            </a:r>
            <a:r>
              <a:rPr lang="en-US" sz="1400" dirty="0">
                <a:solidFill>
                  <a:srgbClr val="0432FF"/>
                </a:solidFill>
              </a:rPr>
              <a:t>STRIP1</a:t>
            </a:r>
          </a:p>
          <a:p>
            <a:r>
              <a:rPr lang="en-US" sz="1400" dirty="0"/>
              <a:t>Rank011</a:t>
            </a:r>
          </a:p>
          <a:p>
            <a:r>
              <a:rPr lang="en-US" sz="1400" dirty="0"/>
              <a:t>ipSAE=0.09, ipTM=0.43 pDockQ2=0.01</a:t>
            </a:r>
          </a:p>
        </p:txBody>
      </p:sp>
      <p:pic>
        <p:nvPicPr>
          <p:cNvPr id="15" name="Picture 14">
            <a:extLst>
              <a:ext uri="{FF2B5EF4-FFF2-40B4-BE49-F238E27FC236}">
                <a16:creationId xmlns:a16="http://schemas.microsoft.com/office/drawing/2014/main" id="{7D9D1F1A-7980-4313-150F-2C6E363BC477}"/>
              </a:ext>
            </a:extLst>
          </p:cNvPr>
          <p:cNvPicPr>
            <a:picLocks noChangeAspect="1"/>
          </p:cNvPicPr>
          <p:nvPr/>
        </p:nvPicPr>
        <p:blipFill>
          <a:blip r:embed="rId5"/>
          <a:stretch>
            <a:fillRect/>
          </a:stretch>
        </p:blipFill>
        <p:spPr>
          <a:xfrm>
            <a:off x="3720071" y="513327"/>
            <a:ext cx="5312467" cy="954107"/>
          </a:xfrm>
          <a:prstGeom prst="rect">
            <a:avLst/>
          </a:prstGeom>
        </p:spPr>
      </p:pic>
    </p:spTree>
    <p:extLst>
      <p:ext uri="{BB962C8B-B14F-4D97-AF65-F5344CB8AC3E}">
        <p14:creationId xmlns:p14="http://schemas.microsoft.com/office/powerpoint/2010/main" val="12591721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ocument with text and numbers&#10;&#10;AI-generated content may be incorrect.">
            <a:extLst>
              <a:ext uri="{FF2B5EF4-FFF2-40B4-BE49-F238E27FC236}">
                <a16:creationId xmlns:a16="http://schemas.microsoft.com/office/drawing/2014/main" id="{37C8FFF1-BC38-BE98-28F3-1D82F0E3DBC7}"/>
              </a:ext>
            </a:extLst>
          </p:cNvPr>
          <p:cNvPicPr>
            <a:picLocks noChangeAspect="1"/>
          </p:cNvPicPr>
          <p:nvPr/>
        </p:nvPicPr>
        <p:blipFill>
          <a:blip r:embed="rId2"/>
          <a:srcRect l="6197" t="-141" b="59507"/>
          <a:stretch>
            <a:fillRect/>
          </a:stretch>
        </p:blipFill>
        <p:spPr>
          <a:xfrm>
            <a:off x="116271" y="895350"/>
            <a:ext cx="5150114" cy="2175140"/>
          </a:xfrm>
          <a:prstGeom prst="rect">
            <a:avLst/>
          </a:prstGeom>
          <a:ln>
            <a:solidFill>
              <a:schemeClr val="tx1"/>
            </a:solidFill>
          </a:ln>
        </p:spPr>
      </p:pic>
      <p:sp>
        <p:nvSpPr>
          <p:cNvPr id="5" name="TextBox 4">
            <a:extLst>
              <a:ext uri="{FF2B5EF4-FFF2-40B4-BE49-F238E27FC236}">
                <a16:creationId xmlns:a16="http://schemas.microsoft.com/office/drawing/2014/main" id="{765414E4-02C1-EC37-E568-507FFBACD20E}"/>
              </a:ext>
            </a:extLst>
          </p:cNvPr>
          <p:cNvSpPr txBox="1"/>
          <p:nvPr/>
        </p:nvSpPr>
        <p:spPr>
          <a:xfrm>
            <a:off x="5334000" y="1123950"/>
            <a:ext cx="3541329" cy="1200329"/>
          </a:xfrm>
          <a:prstGeom prst="rect">
            <a:avLst/>
          </a:prstGeom>
          <a:noFill/>
        </p:spPr>
        <p:txBody>
          <a:bodyPr wrap="square">
            <a:spAutoFit/>
          </a:bodyPr>
          <a:lstStyle/>
          <a:p>
            <a:r>
              <a:rPr lang="en-US" sz="1200" dirty="0">
                <a:latin typeface="SFRM0900"/>
              </a:rPr>
              <a:t>We show that interface-</a:t>
            </a:r>
            <a:r>
              <a:rPr lang="en-US" sz="400" dirty="0">
                <a:latin typeface="SFSS0800"/>
              </a:rPr>
              <a:t> </a:t>
            </a:r>
            <a:r>
              <a:rPr lang="en-US" sz="1200" dirty="0">
                <a:latin typeface="SFRM0900"/>
              </a:rPr>
              <a:t>focused metrics, most notably the AF3-derived </a:t>
            </a:r>
            <a:r>
              <a:rPr lang="en-US" sz="1200" dirty="0">
                <a:solidFill>
                  <a:srgbClr val="0432FF"/>
                </a:solidFill>
                <a:latin typeface="SFRM0900"/>
              </a:rPr>
              <a:t>interaction prediction Score from Aligned Errors (ipSAE) </a:t>
            </a:r>
            <a:r>
              <a:rPr lang="en-US" sz="1200" dirty="0">
                <a:latin typeface="SFRM0900"/>
              </a:rPr>
              <a:t>outperform commonly used scores such as </a:t>
            </a:r>
            <a:r>
              <a:rPr lang="en-US" sz="1200" dirty="0" err="1">
                <a:latin typeface="SFRM0900"/>
              </a:rPr>
              <a:t>ipAE</a:t>
            </a:r>
            <a:r>
              <a:rPr lang="en-US" sz="1200" dirty="0">
                <a:latin typeface="SFRM0900"/>
              </a:rPr>
              <a:t> and ipTM, with </a:t>
            </a:r>
            <a:r>
              <a:rPr lang="en-US" sz="1200" dirty="0">
                <a:solidFill>
                  <a:srgbClr val="FF0000"/>
                </a:solidFill>
                <a:latin typeface="SFRM0900"/>
              </a:rPr>
              <a:t>a significant 1.4-fold increase in average precision </a:t>
            </a:r>
            <a:r>
              <a:rPr lang="en-US" sz="1200" dirty="0">
                <a:latin typeface="SFRM0900"/>
              </a:rPr>
              <a:t>compared to </a:t>
            </a:r>
            <a:r>
              <a:rPr lang="en-US" sz="1200" dirty="0" err="1">
                <a:latin typeface="SFRM0900"/>
              </a:rPr>
              <a:t>ipAE</a:t>
            </a:r>
            <a:r>
              <a:rPr lang="en-US" sz="1200" dirty="0">
                <a:latin typeface="SFRM0900"/>
              </a:rPr>
              <a:t>. </a:t>
            </a:r>
            <a:endParaRPr lang="en-US" sz="1200" dirty="0"/>
          </a:p>
        </p:txBody>
      </p:sp>
      <p:sp>
        <p:nvSpPr>
          <p:cNvPr id="2" name="TextBox 1">
            <a:extLst>
              <a:ext uri="{FF2B5EF4-FFF2-40B4-BE49-F238E27FC236}">
                <a16:creationId xmlns:a16="http://schemas.microsoft.com/office/drawing/2014/main" id="{C019B3F7-7056-48D5-EBD2-0666F4E4E48A}"/>
              </a:ext>
            </a:extLst>
          </p:cNvPr>
          <p:cNvSpPr txBox="1"/>
          <p:nvPr/>
        </p:nvSpPr>
        <p:spPr>
          <a:xfrm>
            <a:off x="876300" y="209550"/>
            <a:ext cx="7391400" cy="461665"/>
          </a:xfrm>
          <a:prstGeom prst="rect">
            <a:avLst/>
          </a:prstGeom>
          <a:noFill/>
        </p:spPr>
        <p:txBody>
          <a:bodyPr wrap="square" rtlCol="0">
            <a:spAutoFit/>
          </a:bodyPr>
          <a:lstStyle/>
          <a:p>
            <a:pPr algn="ctr"/>
            <a:r>
              <a:rPr lang="en-US" dirty="0">
                <a:solidFill>
                  <a:srgbClr val="0432FF"/>
                </a:solidFill>
              </a:rPr>
              <a:t>ipSAE for protein binder design</a:t>
            </a:r>
          </a:p>
        </p:txBody>
      </p:sp>
      <p:pic>
        <p:nvPicPr>
          <p:cNvPr id="6" name="Picture 5">
            <a:extLst>
              <a:ext uri="{FF2B5EF4-FFF2-40B4-BE49-F238E27FC236}">
                <a16:creationId xmlns:a16="http://schemas.microsoft.com/office/drawing/2014/main" id="{15604ED6-84AE-EA64-404F-6B8DEF717229}"/>
              </a:ext>
            </a:extLst>
          </p:cNvPr>
          <p:cNvPicPr>
            <a:picLocks noChangeAspect="1"/>
          </p:cNvPicPr>
          <p:nvPr/>
        </p:nvPicPr>
        <p:blipFill>
          <a:blip r:embed="rId3"/>
          <a:srcRect l="10491" r="10685"/>
          <a:stretch>
            <a:fillRect/>
          </a:stretch>
        </p:blipFill>
        <p:spPr>
          <a:xfrm>
            <a:off x="5562600" y="2865737"/>
            <a:ext cx="3048000" cy="2175140"/>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1665018B-997F-DA59-4246-4522521B9CBE}"/>
              </a:ext>
            </a:extLst>
          </p:cNvPr>
          <p:cNvPicPr>
            <a:picLocks noChangeAspect="1"/>
          </p:cNvPicPr>
          <p:nvPr/>
        </p:nvPicPr>
        <p:blipFill>
          <a:blip r:embed="rId4"/>
          <a:stretch>
            <a:fillRect/>
          </a:stretch>
        </p:blipFill>
        <p:spPr>
          <a:xfrm>
            <a:off x="457200" y="3203764"/>
            <a:ext cx="3017588" cy="1837113"/>
          </a:xfrm>
          <a:prstGeom prst="rect">
            <a:avLst/>
          </a:prstGeom>
        </p:spPr>
      </p:pic>
      <p:sp>
        <p:nvSpPr>
          <p:cNvPr id="9" name="TextBox 8">
            <a:extLst>
              <a:ext uri="{FF2B5EF4-FFF2-40B4-BE49-F238E27FC236}">
                <a16:creationId xmlns:a16="http://schemas.microsoft.com/office/drawing/2014/main" id="{E71946BD-77DE-2130-2583-2AC867A0AF69}"/>
              </a:ext>
            </a:extLst>
          </p:cNvPr>
          <p:cNvSpPr txBox="1"/>
          <p:nvPr/>
        </p:nvSpPr>
        <p:spPr>
          <a:xfrm>
            <a:off x="3474788" y="3383656"/>
            <a:ext cx="1447800" cy="1477328"/>
          </a:xfrm>
          <a:prstGeom prst="rect">
            <a:avLst/>
          </a:prstGeom>
          <a:noFill/>
        </p:spPr>
        <p:txBody>
          <a:bodyPr wrap="square" rtlCol="0">
            <a:spAutoFit/>
          </a:bodyPr>
          <a:lstStyle/>
          <a:p>
            <a:r>
              <a:rPr lang="en-US" sz="1800" dirty="0"/>
              <a:t>Using ipSAE to</a:t>
            </a:r>
          </a:p>
          <a:p>
            <a:r>
              <a:rPr lang="en-US" sz="1800" dirty="0"/>
              <a:t>select 600 designs to synthesize</a:t>
            </a:r>
          </a:p>
        </p:txBody>
      </p:sp>
    </p:spTree>
    <p:extLst>
      <p:ext uri="{BB962C8B-B14F-4D97-AF65-F5344CB8AC3E}">
        <p14:creationId xmlns:p14="http://schemas.microsoft.com/office/powerpoint/2010/main" val="9604655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3110A-2967-70FF-30C8-CC6C765E9DE6}"/>
              </a:ext>
            </a:extLst>
          </p:cNvPr>
          <p:cNvSpPr>
            <a:spLocks noGrp="1"/>
          </p:cNvSpPr>
          <p:nvPr>
            <p:ph type="title"/>
          </p:nvPr>
        </p:nvSpPr>
        <p:spPr>
          <a:xfrm>
            <a:off x="42574" y="111575"/>
            <a:ext cx="9058852" cy="635240"/>
          </a:xfrm>
        </p:spPr>
        <p:txBody>
          <a:bodyPr>
            <a:noAutofit/>
          </a:bodyPr>
          <a:lstStyle/>
          <a:p>
            <a:r>
              <a:rPr lang="en-US" sz="1800" dirty="0">
                <a:solidFill>
                  <a:srgbClr val="0432FF"/>
                </a:solidFill>
              </a:rPr>
              <a:t>18. AF is very good for fixing understanding of domain architecture of large human proteins as demonstrated by our analysis of full-length structure prediction of human proteins that contain protein kinase domains.</a:t>
            </a:r>
          </a:p>
        </p:txBody>
      </p:sp>
      <p:sp>
        <p:nvSpPr>
          <p:cNvPr id="5" name="TextBox 4">
            <a:extLst>
              <a:ext uri="{FF2B5EF4-FFF2-40B4-BE49-F238E27FC236}">
                <a16:creationId xmlns:a16="http://schemas.microsoft.com/office/drawing/2014/main" id="{4CEBD967-E237-FC0A-2D8D-EB67D5656E58}"/>
              </a:ext>
            </a:extLst>
          </p:cNvPr>
          <p:cNvSpPr txBox="1"/>
          <p:nvPr/>
        </p:nvSpPr>
        <p:spPr>
          <a:xfrm>
            <a:off x="110995" y="1116032"/>
            <a:ext cx="3327272" cy="3970318"/>
          </a:xfrm>
          <a:prstGeom prst="rect">
            <a:avLst/>
          </a:prstGeom>
          <a:noFill/>
        </p:spPr>
        <p:txBody>
          <a:bodyPr wrap="square" rtlCol="0">
            <a:spAutoFit/>
          </a:bodyPr>
          <a:lstStyle/>
          <a:p>
            <a:r>
              <a:rPr lang="en-US" sz="1200" b="1" dirty="0"/>
              <a:t>Full-length models of UniProt sequences  now available (or computable)</a:t>
            </a:r>
          </a:p>
          <a:p>
            <a:endParaRPr lang="en-US" sz="1200" b="1" dirty="0"/>
          </a:p>
          <a:p>
            <a:r>
              <a:rPr lang="en-US" sz="1200" b="1" dirty="0"/>
              <a:t>Approximately 1700 non-kinase domains in 480 kinase genes</a:t>
            </a:r>
          </a:p>
          <a:p>
            <a:endParaRPr lang="en-US" sz="1200" b="1" dirty="0"/>
          </a:p>
          <a:p>
            <a:r>
              <a:rPr lang="en-US" sz="1200" b="1" dirty="0"/>
              <a:t>Understudied dark </a:t>
            </a:r>
            <a:r>
              <a:rPr lang="en-US" sz="1200" b="1" dirty="0" err="1"/>
              <a:t>kinome</a:t>
            </a:r>
            <a:endParaRPr lang="en-US" sz="1200" b="1" dirty="0"/>
          </a:p>
          <a:p>
            <a:endParaRPr lang="en-US" sz="1200" b="1" dirty="0"/>
          </a:p>
          <a:p>
            <a:r>
              <a:rPr lang="en-US" sz="1200" b="1" dirty="0"/>
              <a:t>Mutational effects in cancer and other diseases</a:t>
            </a:r>
          </a:p>
          <a:p>
            <a:endParaRPr lang="en-US" sz="1200" b="1" dirty="0"/>
          </a:p>
          <a:p>
            <a:r>
              <a:rPr lang="en-US" sz="1200" b="1" dirty="0"/>
              <a:t>NT and CT extensions of kinase domain for crystallization studies</a:t>
            </a:r>
          </a:p>
          <a:p>
            <a:endParaRPr lang="en-US" sz="1200" b="1" dirty="0"/>
          </a:p>
          <a:p>
            <a:r>
              <a:rPr lang="en-US" sz="1200" b="1" dirty="0"/>
              <a:t>Functional domains can be:</a:t>
            </a:r>
          </a:p>
          <a:p>
            <a:r>
              <a:rPr lang="en-US" sz="1200" dirty="0">
                <a:solidFill>
                  <a:srgbClr val="FF0000"/>
                </a:solidFill>
              </a:rPr>
              <a:t>Activating</a:t>
            </a:r>
          </a:p>
          <a:p>
            <a:r>
              <a:rPr lang="en-US" sz="1200" dirty="0">
                <a:solidFill>
                  <a:srgbClr val="FF0000"/>
                </a:solidFill>
              </a:rPr>
              <a:t>Inhibiting</a:t>
            </a:r>
          </a:p>
          <a:p>
            <a:r>
              <a:rPr lang="en-US" sz="1200" dirty="0">
                <a:solidFill>
                  <a:srgbClr val="FF0000"/>
                </a:solidFill>
              </a:rPr>
              <a:t>Membrane-binding</a:t>
            </a:r>
          </a:p>
          <a:p>
            <a:r>
              <a:rPr lang="en-US" sz="1200" dirty="0">
                <a:solidFill>
                  <a:srgbClr val="FF0000"/>
                </a:solidFill>
              </a:rPr>
              <a:t>Substrate-association</a:t>
            </a:r>
          </a:p>
          <a:p>
            <a:r>
              <a:rPr lang="en-US" sz="1200" dirty="0">
                <a:solidFill>
                  <a:srgbClr val="FF0000"/>
                </a:solidFill>
              </a:rPr>
              <a:t>Catalytic activity</a:t>
            </a:r>
          </a:p>
          <a:p>
            <a:r>
              <a:rPr lang="en-US" sz="1200" dirty="0">
                <a:solidFill>
                  <a:srgbClr val="FF0000"/>
                </a:solidFill>
              </a:rPr>
              <a:t>Scaffolding</a:t>
            </a:r>
          </a:p>
        </p:txBody>
      </p:sp>
      <p:pic>
        <p:nvPicPr>
          <p:cNvPr id="4" name="Picture 3" descr="A close-up of a protein&#10;&#10;AI-generated content may be incorrect.">
            <a:extLst>
              <a:ext uri="{FF2B5EF4-FFF2-40B4-BE49-F238E27FC236}">
                <a16:creationId xmlns:a16="http://schemas.microsoft.com/office/drawing/2014/main" id="{DCADC744-A3F4-4D8C-3B5E-C6E7386D0187}"/>
              </a:ext>
            </a:extLst>
          </p:cNvPr>
          <p:cNvPicPr>
            <a:picLocks noChangeAspect="1"/>
          </p:cNvPicPr>
          <p:nvPr/>
        </p:nvPicPr>
        <p:blipFill>
          <a:blip r:embed="rId3"/>
          <a:srcRect l="10656" t="4069" r="13192" b="5343"/>
          <a:stretch>
            <a:fillRect/>
          </a:stretch>
        </p:blipFill>
        <p:spPr>
          <a:xfrm>
            <a:off x="3438268" y="1553554"/>
            <a:ext cx="2886125" cy="2653859"/>
          </a:xfrm>
          <a:prstGeom prst="rect">
            <a:avLst/>
          </a:prstGeom>
        </p:spPr>
      </p:pic>
      <p:pic>
        <p:nvPicPr>
          <p:cNvPr id="7" name="Picture 6" descr="A structure of a human brain&#10;&#10;AI-generated content may be incorrect.">
            <a:extLst>
              <a:ext uri="{FF2B5EF4-FFF2-40B4-BE49-F238E27FC236}">
                <a16:creationId xmlns:a16="http://schemas.microsoft.com/office/drawing/2014/main" id="{392C257F-8817-9474-BDE3-DDF53C366BCB}"/>
              </a:ext>
            </a:extLst>
          </p:cNvPr>
          <p:cNvPicPr>
            <a:picLocks noChangeAspect="1"/>
          </p:cNvPicPr>
          <p:nvPr/>
        </p:nvPicPr>
        <p:blipFill>
          <a:blip r:embed="rId4"/>
          <a:srcRect l="16538" t="6218" r="19868" b="6989"/>
          <a:stretch>
            <a:fillRect/>
          </a:stretch>
        </p:blipFill>
        <p:spPr>
          <a:xfrm>
            <a:off x="6324394" y="1464304"/>
            <a:ext cx="2708612" cy="2857586"/>
          </a:xfrm>
          <a:prstGeom prst="rect">
            <a:avLst/>
          </a:prstGeom>
        </p:spPr>
      </p:pic>
      <p:sp>
        <p:nvSpPr>
          <p:cNvPr id="9" name="TextBox 8">
            <a:extLst>
              <a:ext uri="{FF2B5EF4-FFF2-40B4-BE49-F238E27FC236}">
                <a16:creationId xmlns:a16="http://schemas.microsoft.com/office/drawing/2014/main" id="{FBC0DE29-BB08-86C2-7F33-F4ABC045B9C7}"/>
              </a:ext>
            </a:extLst>
          </p:cNvPr>
          <p:cNvSpPr txBox="1"/>
          <p:nvPr/>
        </p:nvSpPr>
        <p:spPr>
          <a:xfrm>
            <a:off x="3929448" y="4351552"/>
            <a:ext cx="2050561" cy="415498"/>
          </a:xfrm>
          <a:prstGeom prst="rect">
            <a:avLst/>
          </a:prstGeom>
          <a:noFill/>
        </p:spPr>
        <p:txBody>
          <a:bodyPr wrap="none" rtlCol="0">
            <a:spAutoFit/>
          </a:bodyPr>
          <a:lstStyle/>
          <a:p>
            <a:r>
              <a:rPr lang="en-US" sz="2100" b="1" dirty="0"/>
              <a:t>CAMK_PRKD1</a:t>
            </a:r>
          </a:p>
        </p:txBody>
      </p:sp>
      <p:sp>
        <p:nvSpPr>
          <p:cNvPr id="10" name="TextBox 9">
            <a:extLst>
              <a:ext uri="{FF2B5EF4-FFF2-40B4-BE49-F238E27FC236}">
                <a16:creationId xmlns:a16="http://schemas.microsoft.com/office/drawing/2014/main" id="{7BF289E1-A198-0AE4-8F9A-63DCFB230654}"/>
              </a:ext>
            </a:extLst>
          </p:cNvPr>
          <p:cNvSpPr txBox="1"/>
          <p:nvPr/>
        </p:nvSpPr>
        <p:spPr>
          <a:xfrm>
            <a:off x="7358449" y="4321890"/>
            <a:ext cx="1410964" cy="415498"/>
          </a:xfrm>
          <a:prstGeom prst="rect">
            <a:avLst/>
          </a:prstGeom>
          <a:noFill/>
        </p:spPr>
        <p:txBody>
          <a:bodyPr wrap="none" rtlCol="0">
            <a:spAutoFit/>
          </a:bodyPr>
          <a:lstStyle/>
          <a:p>
            <a:r>
              <a:rPr lang="en-US" sz="2100" b="1" dirty="0"/>
              <a:t>TYR_RET</a:t>
            </a:r>
          </a:p>
        </p:txBody>
      </p:sp>
    </p:spTree>
    <p:extLst>
      <p:ext uri="{BB962C8B-B14F-4D97-AF65-F5344CB8AC3E}">
        <p14:creationId xmlns:p14="http://schemas.microsoft.com/office/powerpoint/2010/main" val="23760313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2EFAF-86C1-82C2-EFB3-4B796E0E39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ABD738-E0FC-DE62-019B-C1BE0E3D6347}"/>
              </a:ext>
            </a:extLst>
          </p:cNvPr>
          <p:cNvSpPr>
            <a:spLocks noGrp="1"/>
          </p:cNvSpPr>
          <p:nvPr>
            <p:ph type="title"/>
          </p:nvPr>
        </p:nvSpPr>
        <p:spPr>
          <a:xfrm>
            <a:off x="238640" y="107028"/>
            <a:ext cx="8666720" cy="541703"/>
          </a:xfrm>
        </p:spPr>
        <p:txBody>
          <a:bodyPr>
            <a:noAutofit/>
          </a:bodyPr>
          <a:lstStyle/>
          <a:p>
            <a:pPr algn="ctr"/>
            <a:r>
              <a:rPr lang="en-US" sz="2800" dirty="0">
                <a:solidFill>
                  <a:srgbClr val="0432FF"/>
                </a:solidFill>
              </a:rPr>
              <a:t>Domain diagrams are missing a lot or not to scale</a:t>
            </a:r>
          </a:p>
        </p:txBody>
      </p:sp>
      <p:pic>
        <p:nvPicPr>
          <p:cNvPr id="4" name="Picture 3">
            <a:extLst>
              <a:ext uri="{FF2B5EF4-FFF2-40B4-BE49-F238E27FC236}">
                <a16:creationId xmlns:a16="http://schemas.microsoft.com/office/drawing/2014/main" id="{8DB6BBE8-2D67-049E-BD7B-9450748F0642}"/>
              </a:ext>
            </a:extLst>
          </p:cNvPr>
          <p:cNvPicPr>
            <a:picLocks noChangeAspect="1"/>
          </p:cNvPicPr>
          <p:nvPr/>
        </p:nvPicPr>
        <p:blipFill>
          <a:blip r:embed="rId2"/>
          <a:stretch>
            <a:fillRect/>
          </a:stretch>
        </p:blipFill>
        <p:spPr>
          <a:xfrm>
            <a:off x="157550" y="1501604"/>
            <a:ext cx="4582180" cy="2835877"/>
          </a:xfrm>
          <a:prstGeom prst="rect">
            <a:avLst/>
          </a:prstGeom>
        </p:spPr>
      </p:pic>
      <p:pic>
        <p:nvPicPr>
          <p:cNvPr id="6" name="Picture 5" descr="A diagram of a gene sequence&#10;&#10;AI-generated content may be incorrect.">
            <a:extLst>
              <a:ext uri="{FF2B5EF4-FFF2-40B4-BE49-F238E27FC236}">
                <a16:creationId xmlns:a16="http://schemas.microsoft.com/office/drawing/2014/main" id="{7BE691AE-E906-4230-953C-CB8E602AC000}"/>
              </a:ext>
            </a:extLst>
          </p:cNvPr>
          <p:cNvPicPr>
            <a:picLocks noChangeAspect="1"/>
          </p:cNvPicPr>
          <p:nvPr/>
        </p:nvPicPr>
        <p:blipFill>
          <a:blip r:embed="rId3"/>
          <a:stretch>
            <a:fillRect/>
          </a:stretch>
        </p:blipFill>
        <p:spPr>
          <a:xfrm>
            <a:off x="5372100" y="1212200"/>
            <a:ext cx="3190875" cy="1038225"/>
          </a:xfrm>
          <a:prstGeom prst="rect">
            <a:avLst/>
          </a:prstGeom>
        </p:spPr>
      </p:pic>
      <p:pic>
        <p:nvPicPr>
          <p:cNvPr id="8" name="Picture 7" descr="A diagram of ph and ph&#10;&#10;AI-generated content may be incorrect.">
            <a:extLst>
              <a:ext uri="{FF2B5EF4-FFF2-40B4-BE49-F238E27FC236}">
                <a16:creationId xmlns:a16="http://schemas.microsoft.com/office/drawing/2014/main" id="{CDA1226F-88AF-A009-FEB2-6307EFC5BF97}"/>
              </a:ext>
            </a:extLst>
          </p:cNvPr>
          <p:cNvPicPr>
            <a:picLocks noChangeAspect="1"/>
          </p:cNvPicPr>
          <p:nvPr/>
        </p:nvPicPr>
        <p:blipFill>
          <a:blip r:embed="rId4"/>
          <a:stretch>
            <a:fillRect/>
          </a:stretch>
        </p:blipFill>
        <p:spPr>
          <a:xfrm>
            <a:off x="5372100" y="3081053"/>
            <a:ext cx="3533260" cy="1156701"/>
          </a:xfrm>
          <a:prstGeom prst="rect">
            <a:avLst/>
          </a:prstGeom>
        </p:spPr>
      </p:pic>
      <p:sp>
        <p:nvSpPr>
          <p:cNvPr id="9" name="TextBox 8">
            <a:extLst>
              <a:ext uri="{FF2B5EF4-FFF2-40B4-BE49-F238E27FC236}">
                <a16:creationId xmlns:a16="http://schemas.microsoft.com/office/drawing/2014/main" id="{A1D3D19A-3DD8-2D69-BF2B-2A4CD3A801B3}"/>
              </a:ext>
            </a:extLst>
          </p:cNvPr>
          <p:cNvSpPr txBox="1"/>
          <p:nvPr/>
        </p:nvSpPr>
        <p:spPr>
          <a:xfrm>
            <a:off x="5372100" y="2781043"/>
            <a:ext cx="3647152" cy="300082"/>
          </a:xfrm>
          <a:prstGeom prst="rect">
            <a:avLst/>
          </a:prstGeom>
          <a:noFill/>
        </p:spPr>
        <p:txBody>
          <a:bodyPr wrap="none" rtlCol="0">
            <a:spAutoFit/>
          </a:bodyPr>
          <a:lstStyle/>
          <a:p>
            <a:r>
              <a:rPr lang="en-US" sz="1350" dirty="0"/>
              <a:t>PRKD1,2,3: Missing N-terminal </a:t>
            </a:r>
            <a:r>
              <a:rPr lang="en-US" sz="1350" dirty="0" err="1"/>
              <a:t>Ubq</a:t>
            </a:r>
            <a:r>
              <a:rPr lang="en-US" sz="1350" dirty="0"/>
              <a:t> domains</a:t>
            </a:r>
          </a:p>
        </p:txBody>
      </p:sp>
      <p:sp>
        <p:nvSpPr>
          <p:cNvPr id="10" name="TextBox 9">
            <a:extLst>
              <a:ext uri="{FF2B5EF4-FFF2-40B4-BE49-F238E27FC236}">
                <a16:creationId xmlns:a16="http://schemas.microsoft.com/office/drawing/2014/main" id="{9ACE6528-39C6-297F-CC98-A37AD213064D}"/>
              </a:ext>
            </a:extLst>
          </p:cNvPr>
          <p:cNvSpPr txBox="1"/>
          <p:nvPr/>
        </p:nvSpPr>
        <p:spPr>
          <a:xfrm>
            <a:off x="1584755" y="1073701"/>
            <a:ext cx="1598515" cy="300082"/>
          </a:xfrm>
          <a:prstGeom prst="rect">
            <a:avLst/>
          </a:prstGeom>
          <a:noFill/>
        </p:spPr>
        <p:txBody>
          <a:bodyPr wrap="none" rtlCol="0">
            <a:spAutoFit/>
          </a:bodyPr>
          <a:lstStyle/>
          <a:p>
            <a:r>
              <a:rPr lang="en-US" sz="1350" dirty="0"/>
              <a:t>EGFR not to scale</a:t>
            </a:r>
          </a:p>
        </p:txBody>
      </p:sp>
      <p:sp>
        <p:nvSpPr>
          <p:cNvPr id="11" name="TextBox 10">
            <a:extLst>
              <a:ext uri="{FF2B5EF4-FFF2-40B4-BE49-F238E27FC236}">
                <a16:creationId xmlns:a16="http://schemas.microsoft.com/office/drawing/2014/main" id="{DD0C7D73-B89E-6F7A-4E5F-469640044F85}"/>
              </a:ext>
            </a:extLst>
          </p:cNvPr>
          <p:cNvSpPr txBox="1"/>
          <p:nvPr/>
        </p:nvSpPr>
        <p:spPr>
          <a:xfrm>
            <a:off x="4849142" y="808392"/>
            <a:ext cx="4551246" cy="300082"/>
          </a:xfrm>
          <a:prstGeom prst="rect">
            <a:avLst/>
          </a:prstGeom>
          <a:noFill/>
        </p:spPr>
        <p:txBody>
          <a:bodyPr wrap="none" rtlCol="0">
            <a:spAutoFit/>
          </a:bodyPr>
          <a:lstStyle/>
          <a:p>
            <a:r>
              <a:rPr lang="en-US" sz="1350" dirty="0"/>
              <a:t>MRCK kinases – missing domain boundaries and helices</a:t>
            </a:r>
          </a:p>
        </p:txBody>
      </p:sp>
    </p:spTree>
    <p:extLst>
      <p:ext uri="{BB962C8B-B14F-4D97-AF65-F5344CB8AC3E}">
        <p14:creationId xmlns:p14="http://schemas.microsoft.com/office/powerpoint/2010/main" val="1794573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B2810-D1D7-6822-6B2E-4FD61D23EF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8ACF05-FCCD-57AE-DE3C-B6FB14E6DF7C}"/>
              </a:ext>
            </a:extLst>
          </p:cNvPr>
          <p:cNvSpPr>
            <a:spLocks noGrp="1"/>
          </p:cNvSpPr>
          <p:nvPr>
            <p:ph type="title"/>
          </p:nvPr>
        </p:nvSpPr>
        <p:spPr>
          <a:xfrm>
            <a:off x="628650" y="1"/>
            <a:ext cx="7886700" cy="667265"/>
          </a:xfrm>
        </p:spPr>
        <p:txBody>
          <a:bodyPr>
            <a:normAutofit/>
          </a:bodyPr>
          <a:lstStyle/>
          <a:p>
            <a:pPr algn="ctr"/>
            <a:r>
              <a:rPr lang="en-US" sz="3600" dirty="0">
                <a:solidFill>
                  <a:srgbClr val="0432FF"/>
                </a:solidFill>
              </a:rPr>
              <a:t>Information Sources</a:t>
            </a:r>
          </a:p>
        </p:txBody>
      </p:sp>
      <p:sp>
        <p:nvSpPr>
          <p:cNvPr id="3" name="TextBox 2">
            <a:extLst>
              <a:ext uri="{FF2B5EF4-FFF2-40B4-BE49-F238E27FC236}">
                <a16:creationId xmlns:a16="http://schemas.microsoft.com/office/drawing/2014/main" id="{E162843E-7961-B5F1-7D4A-CA48A27B4248}"/>
              </a:ext>
            </a:extLst>
          </p:cNvPr>
          <p:cNvSpPr txBox="1"/>
          <p:nvPr/>
        </p:nvSpPr>
        <p:spPr>
          <a:xfrm>
            <a:off x="1127410" y="843996"/>
            <a:ext cx="7287542" cy="3970318"/>
          </a:xfrm>
          <a:prstGeom prst="rect">
            <a:avLst/>
          </a:prstGeom>
          <a:noFill/>
        </p:spPr>
        <p:txBody>
          <a:bodyPr wrap="square" rtlCol="0">
            <a:spAutoFit/>
          </a:bodyPr>
          <a:lstStyle/>
          <a:p>
            <a:r>
              <a:rPr lang="en-US" sz="2100" b="1" dirty="0">
                <a:solidFill>
                  <a:srgbClr val="FF0000"/>
                </a:solidFill>
              </a:rPr>
              <a:t>EBI</a:t>
            </a:r>
          </a:p>
          <a:p>
            <a:r>
              <a:rPr lang="en-US" sz="2100" dirty="0"/>
              <a:t>AFDB models – one model from Model 1 of AF2</a:t>
            </a:r>
          </a:p>
          <a:p>
            <a:endParaRPr lang="en-US" sz="2100" dirty="0">
              <a:solidFill>
                <a:srgbClr val="FF0000"/>
              </a:solidFill>
            </a:endParaRPr>
          </a:p>
          <a:p>
            <a:r>
              <a:rPr lang="en-US" sz="2100" b="1" dirty="0">
                <a:solidFill>
                  <a:srgbClr val="FF0000"/>
                </a:solidFill>
              </a:rPr>
              <a:t>Public domain assignments</a:t>
            </a:r>
          </a:p>
          <a:p>
            <a:r>
              <a:rPr lang="en-US" sz="2100" dirty="0"/>
              <a:t>TED -- The Encyclopedia of Domains (CATH)</a:t>
            </a:r>
          </a:p>
          <a:p>
            <a:r>
              <a:rPr lang="en-US" sz="2100" dirty="0"/>
              <a:t>ECOD – Evolutionary Classification of Domains</a:t>
            </a:r>
          </a:p>
          <a:p>
            <a:r>
              <a:rPr lang="en-US" sz="2100" dirty="0"/>
              <a:t>UniProt (from HMMs from Pfam/</a:t>
            </a:r>
            <a:r>
              <a:rPr lang="en-US" sz="2100" dirty="0" err="1"/>
              <a:t>Interpro</a:t>
            </a:r>
            <a:r>
              <a:rPr lang="en-US" sz="2100" dirty="0"/>
              <a:t>)</a:t>
            </a:r>
          </a:p>
          <a:p>
            <a:r>
              <a:rPr lang="en-US" sz="2100" dirty="0"/>
              <a:t>PDB structures (constructs, resolved coordinates)</a:t>
            </a:r>
          </a:p>
          <a:p>
            <a:endParaRPr lang="en-US" sz="2100" b="1" dirty="0">
              <a:solidFill>
                <a:srgbClr val="FF0000"/>
              </a:solidFill>
            </a:endParaRPr>
          </a:p>
          <a:p>
            <a:r>
              <a:rPr lang="en-US" sz="2100" b="1" dirty="0">
                <a:solidFill>
                  <a:srgbClr val="FF0000"/>
                </a:solidFill>
              </a:rPr>
              <a:t>Dunbrack lab</a:t>
            </a:r>
          </a:p>
          <a:p>
            <a:r>
              <a:rPr lang="en-US" sz="2100" dirty="0"/>
              <a:t>50 models with AlphaFold2 (ColabFold) – no templates</a:t>
            </a:r>
          </a:p>
          <a:p>
            <a:r>
              <a:rPr lang="en-US" sz="2100" dirty="0"/>
              <a:t>25 models with AlphaFold2 (ColabFold) – with templates</a:t>
            </a:r>
          </a:p>
        </p:txBody>
      </p:sp>
    </p:spTree>
    <p:extLst>
      <p:ext uri="{BB962C8B-B14F-4D97-AF65-F5344CB8AC3E}">
        <p14:creationId xmlns:p14="http://schemas.microsoft.com/office/powerpoint/2010/main" val="53112025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E2871BB-16E2-CC6C-B45E-9E80E22BBB33}"/>
              </a:ext>
            </a:extLst>
          </p:cNvPr>
          <p:cNvSpPr txBox="1"/>
          <p:nvPr/>
        </p:nvSpPr>
        <p:spPr>
          <a:xfrm>
            <a:off x="1524001" y="133350"/>
            <a:ext cx="6505307" cy="523220"/>
          </a:xfrm>
          <a:prstGeom prst="rect">
            <a:avLst/>
          </a:prstGeom>
          <a:noFill/>
        </p:spPr>
        <p:txBody>
          <a:bodyPr wrap="none" rtlCol="0">
            <a:spAutoFit/>
          </a:bodyPr>
          <a:lstStyle/>
          <a:p>
            <a:r>
              <a:rPr lang="en-US" sz="2800" dirty="0">
                <a:solidFill>
                  <a:srgbClr val="0432FF"/>
                </a:solidFill>
              </a:rPr>
              <a:t>Domain diagrams for all human kinases</a:t>
            </a:r>
          </a:p>
        </p:txBody>
      </p:sp>
      <p:pic>
        <p:nvPicPr>
          <p:cNvPr id="5" name="Picture 4" descr="An orange rectangular object with black text&#10;&#10;AI-generated content may be incorrect.">
            <a:extLst>
              <a:ext uri="{FF2B5EF4-FFF2-40B4-BE49-F238E27FC236}">
                <a16:creationId xmlns:a16="http://schemas.microsoft.com/office/drawing/2014/main" id="{FFE5BAB6-F1FA-8F74-CE0E-764BA6EB7BB1}"/>
              </a:ext>
            </a:extLst>
          </p:cNvPr>
          <p:cNvPicPr>
            <a:picLocks noChangeAspect="1"/>
          </p:cNvPicPr>
          <p:nvPr/>
        </p:nvPicPr>
        <p:blipFill>
          <a:blip r:embed="rId2"/>
          <a:stretch>
            <a:fillRect/>
          </a:stretch>
        </p:blipFill>
        <p:spPr>
          <a:xfrm>
            <a:off x="1600200" y="742950"/>
            <a:ext cx="7315200" cy="921991"/>
          </a:xfrm>
          <a:prstGeom prst="rect">
            <a:avLst/>
          </a:prstGeom>
        </p:spPr>
      </p:pic>
      <p:sp>
        <p:nvSpPr>
          <p:cNvPr id="6" name="TextBox 5">
            <a:extLst>
              <a:ext uri="{FF2B5EF4-FFF2-40B4-BE49-F238E27FC236}">
                <a16:creationId xmlns:a16="http://schemas.microsoft.com/office/drawing/2014/main" id="{8B50B359-27CD-6F22-EDAC-CAFC054E6790}"/>
              </a:ext>
            </a:extLst>
          </p:cNvPr>
          <p:cNvSpPr txBox="1"/>
          <p:nvPr/>
        </p:nvSpPr>
        <p:spPr>
          <a:xfrm>
            <a:off x="0" y="1048091"/>
            <a:ext cx="1253869" cy="338554"/>
          </a:xfrm>
          <a:prstGeom prst="rect">
            <a:avLst/>
          </a:prstGeom>
          <a:noFill/>
        </p:spPr>
        <p:txBody>
          <a:bodyPr wrap="none" rtlCol="0">
            <a:spAutoFit/>
          </a:bodyPr>
          <a:lstStyle/>
          <a:p>
            <a:r>
              <a:rPr lang="en-US" sz="1600" dirty="0"/>
              <a:t>AGC_AKT1</a:t>
            </a:r>
          </a:p>
        </p:txBody>
      </p:sp>
      <p:pic>
        <p:nvPicPr>
          <p:cNvPr id="9" name="Picture 8" descr="A close-up of a number&#10;&#10;AI-generated content may be incorrect.">
            <a:extLst>
              <a:ext uri="{FF2B5EF4-FFF2-40B4-BE49-F238E27FC236}">
                <a16:creationId xmlns:a16="http://schemas.microsoft.com/office/drawing/2014/main" id="{5ECA4455-5E8F-FEC2-BDE8-66CE462A4191}"/>
              </a:ext>
            </a:extLst>
          </p:cNvPr>
          <p:cNvPicPr>
            <a:picLocks noChangeAspect="1"/>
          </p:cNvPicPr>
          <p:nvPr/>
        </p:nvPicPr>
        <p:blipFill>
          <a:blip r:embed="rId3"/>
          <a:srcRect t="7286"/>
          <a:stretch>
            <a:fillRect/>
          </a:stretch>
        </p:blipFill>
        <p:spPr>
          <a:xfrm>
            <a:off x="1625599" y="1751321"/>
            <a:ext cx="7315201" cy="854819"/>
          </a:xfrm>
          <a:prstGeom prst="rect">
            <a:avLst/>
          </a:prstGeom>
        </p:spPr>
      </p:pic>
      <p:sp>
        <p:nvSpPr>
          <p:cNvPr id="10" name="TextBox 9">
            <a:extLst>
              <a:ext uri="{FF2B5EF4-FFF2-40B4-BE49-F238E27FC236}">
                <a16:creationId xmlns:a16="http://schemas.microsoft.com/office/drawing/2014/main" id="{BA98872A-B8E9-78A0-F468-AE26B592395E}"/>
              </a:ext>
            </a:extLst>
          </p:cNvPr>
          <p:cNvSpPr txBox="1"/>
          <p:nvPr/>
        </p:nvSpPr>
        <p:spPr>
          <a:xfrm>
            <a:off x="10057" y="1997443"/>
            <a:ext cx="1595309" cy="338554"/>
          </a:xfrm>
          <a:prstGeom prst="rect">
            <a:avLst/>
          </a:prstGeom>
          <a:noFill/>
        </p:spPr>
        <p:txBody>
          <a:bodyPr wrap="none" rtlCol="0">
            <a:spAutoFit/>
          </a:bodyPr>
          <a:lstStyle/>
          <a:p>
            <a:r>
              <a:rPr lang="en-US" sz="1600" dirty="0"/>
              <a:t>CAMK_MARK1</a:t>
            </a:r>
          </a:p>
        </p:txBody>
      </p:sp>
      <p:sp>
        <p:nvSpPr>
          <p:cNvPr id="11" name="TextBox 10">
            <a:extLst>
              <a:ext uri="{FF2B5EF4-FFF2-40B4-BE49-F238E27FC236}">
                <a16:creationId xmlns:a16="http://schemas.microsoft.com/office/drawing/2014/main" id="{4D2AF5F6-8224-1047-29FE-0CB4E3E7C051}"/>
              </a:ext>
            </a:extLst>
          </p:cNvPr>
          <p:cNvSpPr txBox="1"/>
          <p:nvPr/>
        </p:nvSpPr>
        <p:spPr>
          <a:xfrm>
            <a:off x="26990" y="2918996"/>
            <a:ext cx="1584088" cy="338554"/>
          </a:xfrm>
          <a:prstGeom prst="rect">
            <a:avLst/>
          </a:prstGeom>
          <a:noFill/>
        </p:spPr>
        <p:txBody>
          <a:bodyPr wrap="none" rtlCol="0">
            <a:spAutoFit/>
          </a:bodyPr>
          <a:lstStyle/>
          <a:p>
            <a:r>
              <a:rPr lang="en-US" sz="1600" dirty="0"/>
              <a:t>CMGC_CDK18</a:t>
            </a:r>
          </a:p>
        </p:txBody>
      </p:sp>
      <p:pic>
        <p:nvPicPr>
          <p:cNvPr id="13" name="Picture 12" descr="An orange rectangular object with black text&#10;&#10;AI-generated content may be incorrect.">
            <a:extLst>
              <a:ext uri="{FF2B5EF4-FFF2-40B4-BE49-F238E27FC236}">
                <a16:creationId xmlns:a16="http://schemas.microsoft.com/office/drawing/2014/main" id="{03669C51-B847-1739-D74C-0612E7B6F693}"/>
              </a:ext>
            </a:extLst>
          </p:cNvPr>
          <p:cNvPicPr>
            <a:picLocks noChangeAspect="1"/>
          </p:cNvPicPr>
          <p:nvPr/>
        </p:nvPicPr>
        <p:blipFill>
          <a:blip r:embed="rId4"/>
          <a:srcRect r="3274"/>
          <a:stretch>
            <a:fillRect/>
          </a:stretch>
        </p:blipFill>
        <p:spPr>
          <a:xfrm>
            <a:off x="1660288" y="2571750"/>
            <a:ext cx="7304322" cy="951778"/>
          </a:xfrm>
          <a:prstGeom prst="rect">
            <a:avLst/>
          </a:prstGeom>
        </p:spPr>
      </p:pic>
      <p:sp>
        <p:nvSpPr>
          <p:cNvPr id="14" name="TextBox 13">
            <a:extLst>
              <a:ext uri="{FF2B5EF4-FFF2-40B4-BE49-F238E27FC236}">
                <a16:creationId xmlns:a16="http://schemas.microsoft.com/office/drawing/2014/main" id="{C8E54AA8-A733-469F-4F5F-790261403A08}"/>
              </a:ext>
            </a:extLst>
          </p:cNvPr>
          <p:cNvSpPr txBox="1"/>
          <p:nvPr/>
        </p:nvSpPr>
        <p:spPr>
          <a:xfrm>
            <a:off x="16934" y="3714750"/>
            <a:ext cx="1207382" cy="338554"/>
          </a:xfrm>
          <a:prstGeom prst="rect">
            <a:avLst/>
          </a:prstGeom>
          <a:noFill/>
        </p:spPr>
        <p:txBody>
          <a:bodyPr wrap="none" rtlCol="0">
            <a:spAutoFit/>
          </a:bodyPr>
          <a:lstStyle/>
          <a:p>
            <a:r>
              <a:rPr lang="en-US" sz="1600" dirty="0"/>
              <a:t>TKL_KSR1</a:t>
            </a:r>
          </a:p>
        </p:txBody>
      </p:sp>
      <p:pic>
        <p:nvPicPr>
          <p:cNvPr id="16" name="Picture 15" descr="A grey line on a white background&#10;&#10;AI-generated content may be incorrect.">
            <a:extLst>
              <a:ext uri="{FF2B5EF4-FFF2-40B4-BE49-F238E27FC236}">
                <a16:creationId xmlns:a16="http://schemas.microsoft.com/office/drawing/2014/main" id="{F62A7E34-898E-465F-E99E-864B848F3633}"/>
              </a:ext>
            </a:extLst>
          </p:cNvPr>
          <p:cNvPicPr>
            <a:picLocks noChangeAspect="1"/>
          </p:cNvPicPr>
          <p:nvPr/>
        </p:nvPicPr>
        <p:blipFill>
          <a:blip r:embed="rId5"/>
          <a:srcRect t="13370"/>
          <a:stretch>
            <a:fillRect/>
          </a:stretch>
        </p:blipFill>
        <p:spPr>
          <a:xfrm>
            <a:off x="1642532" y="3562350"/>
            <a:ext cx="7162800" cy="776802"/>
          </a:xfrm>
          <a:prstGeom prst="rect">
            <a:avLst/>
          </a:prstGeom>
        </p:spPr>
      </p:pic>
      <p:pic>
        <p:nvPicPr>
          <p:cNvPr id="18" name="Picture 17" descr="A blue and pink rectangular object with black text&#10;&#10;AI-generated content may be incorrect.">
            <a:extLst>
              <a:ext uri="{FF2B5EF4-FFF2-40B4-BE49-F238E27FC236}">
                <a16:creationId xmlns:a16="http://schemas.microsoft.com/office/drawing/2014/main" id="{8061F520-988B-5291-CBDD-47A3C01FE288}"/>
              </a:ext>
            </a:extLst>
          </p:cNvPr>
          <p:cNvPicPr>
            <a:picLocks noChangeAspect="1"/>
          </p:cNvPicPr>
          <p:nvPr/>
        </p:nvPicPr>
        <p:blipFill>
          <a:blip r:embed="rId6"/>
          <a:srcRect t="10756" b="1"/>
          <a:stretch>
            <a:fillRect/>
          </a:stretch>
        </p:blipFill>
        <p:spPr>
          <a:xfrm>
            <a:off x="1642532" y="4368799"/>
            <a:ext cx="7044268" cy="786997"/>
          </a:xfrm>
          <a:prstGeom prst="rect">
            <a:avLst/>
          </a:prstGeom>
        </p:spPr>
      </p:pic>
      <p:sp>
        <p:nvSpPr>
          <p:cNvPr id="19" name="TextBox 18">
            <a:extLst>
              <a:ext uri="{FF2B5EF4-FFF2-40B4-BE49-F238E27FC236}">
                <a16:creationId xmlns:a16="http://schemas.microsoft.com/office/drawing/2014/main" id="{4C09AFF7-7F7F-B2C4-D8E2-4974145C12FB}"/>
              </a:ext>
            </a:extLst>
          </p:cNvPr>
          <p:cNvSpPr txBox="1"/>
          <p:nvPr/>
        </p:nvSpPr>
        <p:spPr>
          <a:xfrm>
            <a:off x="40573" y="4549549"/>
            <a:ext cx="1377300" cy="338554"/>
          </a:xfrm>
          <a:prstGeom prst="rect">
            <a:avLst/>
          </a:prstGeom>
          <a:noFill/>
        </p:spPr>
        <p:txBody>
          <a:bodyPr wrap="none" rtlCol="0">
            <a:spAutoFit/>
          </a:bodyPr>
          <a:lstStyle/>
          <a:p>
            <a:r>
              <a:rPr lang="en-US" sz="1600" dirty="0"/>
              <a:t>TYR_EPHA2</a:t>
            </a:r>
          </a:p>
        </p:txBody>
      </p:sp>
    </p:spTree>
    <p:extLst>
      <p:ext uri="{BB962C8B-B14F-4D97-AF65-F5344CB8AC3E}">
        <p14:creationId xmlns:p14="http://schemas.microsoft.com/office/powerpoint/2010/main" val="316736215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1FB56-9931-2FB5-2C23-5843E3EF7A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C6D4B2-9084-8702-5E59-FA5B14ADF536}"/>
              </a:ext>
            </a:extLst>
          </p:cNvPr>
          <p:cNvSpPr>
            <a:spLocks noGrp="1"/>
          </p:cNvSpPr>
          <p:nvPr>
            <p:ph type="title"/>
          </p:nvPr>
        </p:nvSpPr>
        <p:spPr>
          <a:xfrm>
            <a:off x="628650" y="-10045"/>
            <a:ext cx="7886700" cy="550970"/>
          </a:xfrm>
        </p:spPr>
        <p:txBody>
          <a:bodyPr>
            <a:noAutofit/>
          </a:bodyPr>
          <a:lstStyle/>
          <a:p>
            <a:pPr algn="ctr"/>
            <a:r>
              <a:rPr lang="en-US" sz="2400" dirty="0">
                <a:solidFill>
                  <a:srgbClr val="0432FF"/>
                </a:solidFill>
              </a:rPr>
              <a:t>Our 1673 domain assignments vs other sources</a:t>
            </a:r>
          </a:p>
        </p:txBody>
      </p:sp>
      <p:sp>
        <p:nvSpPr>
          <p:cNvPr id="3" name="TextBox 2">
            <a:extLst>
              <a:ext uri="{FF2B5EF4-FFF2-40B4-BE49-F238E27FC236}">
                <a16:creationId xmlns:a16="http://schemas.microsoft.com/office/drawing/2014/main" id="{90C30EBA-5281-26D5-FDE2-5D3066009725}"/>
              </a:ext>
            </a:extLst>
          </p:cNvPr>
          <p:cNvSpPr txBox="1"/>
          <p:nvPr/>
        </p:nvSpPr>
        <p:spPr>
          <a:xfrm>
            <a:off x="332783" y="540925"/>
            <a:ext cx="8785817" cy="1077218"/>
          </a:xfrm>
          <a:prstGeom prst="rect">
            <a:avLst/>
          </a:prstGeom>
          <a:noFill/>
        </p:spPr>
        <p:txBody>
          <a:bodyPr wrap="square" rtlCol="0">
            <a:spAutoFit/>
          </a:bodyPr>
          <a:lstStyle/>
          <a:p>
            <a:r>
              <a:rPr lang="en-US" sz="1600" b="1" u="sng" dirty="0">
                <a:latin typeface="Courier New" panose="02070309020205020404" pitchFamily="49" charset="0"/>
                <a:cs typeface="Courier New" panose="02070309020205020404" pitchFamily="49" charset="0"/>
              </a:rPr>
              <a:t>Source       #</a:t>
            </a:r>
            <a:r>
              <a:rPr lang="en-US" sz="1600" b="1" u="sng" dirty="0" err="1">
                <a:latin typeface="Courier New" panose="02070309020205020404" pitchFamily="49" charset="0"/>
                <a:cs typeface="Courier New" panose="02070309020205020404" pitchFamily="49" charset="0"/>
              </a:rPr>
              <a:t>MissingDomains</a:t>
            </a:r>
            <a:r>
              <a:rPr lang="en-US" sz="1600" b="1" u="sng" dirty="0">
                <a:latin typeface="Courier New" panose="02070309020205020404" pitchFamily="49" charset="0"/>
                <a:cs typeface="Courier New" panose="02070309020205020404" pitchFamily="49" charset="0"/>
              </a:rPr>
              <a:t>    % 1673 domains     % 480 kinases</a:t>
            </a:r>
          </a:p>
          <a:p>
            <a:r>
              <a:rPr lang="en-US" sz="1600" dirty="0">
                <a:latin typeface="Courier New" panose="02070309020205020404" pitchFamily="49" charset="0"/>
                <a:cs typeface="Courier New" panose="02070309020205020404" pitchFamily="49" charset="0"/>
              </a:rPr>
              <a:t>ECOD                  53             3.2%                8.1%</a:t>
            </a:r>
          </a:p>
          <a:p>
            <a:r>
              <a:rPr lang="en-US" sz="1600" dirty="0">
                <a:latin typeface="Courier New" panose="02070309020205020404" pitchFamily="49" charset="0"/>
                <a:cs typeface="Courier New" panose="02070309020205020404" pitchFamily="49" charset="0"/>
              </a:rPr>
              <a:t>TED                  110             6.6%               16.2%</a:t>
            </a:r>
          </a:p>
          <a:p>
            <a:r>
              <a:rPr lang="en-US" sz="1600" dirty="0">
                <a:latin typeface="Courier New" panose="02070309020205020404" pitchFamily="49" charset="0"/>
                <a:cs typeface="Courier New" panose="02070309020205020404" pitchFamily="49" charset="0"/>
              </a:rPr>
              <a:t>Uniprot/</a:t>
            </a:r>
            <a:r>
              <a:rPr lang="en-US" sz="1600" dirty="0" err="1">
                <a:latin typeface="Courier New" panose="02070309020205020404" pitchFamily="49" charset="0"/>
                <a:cs typeface="Courier New" panose="02070309020205020404" pitchFamily="49" charset="0"/>
              </a:rPr>
              <a:t>Interpro</a:t>
            </a:r>
            <a:r>
              <a:rPr lang="en-US" sz="1600" dirty="0">
                <a:latin typeface="Courier New" panose="02070309020205020404" pitchFamily="49" charset="0"/>
                <a:cs typeface="Courier New" panose="02070309020205020404" pitchFamily="49" charset="0"/>
              </a:rPr>
              <a:t>     284            17.0%               40.0%</a:t>
            </a:r>
          </a:p>
        </p:txBody>
      </p:sp>
      <p:pic>
        <p:nvPicPr>
          <p:cNvPr id="11" name="Picture 10" descr="A close-up of a protein&#10;&#10;AI-generated content may be incorrect.">
            <a:extLst>
              <a:ext uri="{FF2B5EF4-FFF2-40B4-BE49-F238E27FC236}">
                <a16:creationId xmlns:a16="http://schemas.microsoft.com/office/drawing/2014/main" id="{D13EB5A4-9E4B-CB5C-B1D1-D69E9AA2DA01}"/>
              </a:ext>
            </a:extLst>
          </p:cNvPr>
          <p:cNvPicPr>
            <a:picLocks noChangeAspect="1"/>
          </p:cNvPicPr>
          <p:nvPr/>
        </p:nvPicPr>
        <p:blipFill>
          <a:blip r:embed="rId3"/>
          <a:srcRect l="17562" t="6566" r="13009" b="8761"/>
          <a:stretch>
            <a:fillRect/>
          </a:stretch>
        </p:blipFill>
        <p:spPr>
          <a:xfrm>
            <a:off x="5638800" y="2041979"/>
            <a:ext cx="3147017" cy="2966757"/>
          </a:xfrm>
          <a:prstGeom prst="rect">
            <a:avLst/>
          </a:prstGeom>
        </p:spPr>
      </p:pic>
      <p:sp>
        <p:nvSpPr>
          <p:cNvPr id="4" name="TextBox 3">
            <a:extLst>
              <a:ext uri="{FF2B5EF4-FFF2-40B4-BE49-F238E27FC236}">
                <a16:creationId xmlns:a16="http://schemas.microsoft.com/office/drawing/2014/main" id="{ACC1BC85-52C0-EA0C-43DD-26E86EFD81BA}"/>
              </a:ext>
            </a:extLst>
          </p:cNvPr>
          <p:cNvSpPr txBox="1"/>
          <p:nvPr/>
        </p:nvSpPr>
        <p:spPr>
          <a:xfrm>
            <a:off x="914400" y="1696712"/>
            <a:ext cx="4134465" cy="369332"/>
          </a:xfrm>
          <a:prstGeom prst="rect">
            <a:avLst/>
          </a:prstGeom>
          <a:noFill/>
        </p:spPr>
        <p:txBody>
          <a:bodyPr wrap="none" rtlCol="0">
            <a:spAutoFit/>
          </a:bodyPr>
          <a:lstStyle/>
          <a:p>
            <a:r>
              <a:rPr lang="en-US" dirty="0">
                <a:solidFill>
                  <a:srgbClr val="FF0000"/>
                </a:solidFill>
              </a:rPr>
              <a:t>Example: HR1 repeats in PKN kinases</a:t>
            </a:r>
          </a:p>
        </p:txBody>
      </p:sp>
      <p:pic>
        <p:nvPicPr>
          <p:cNvPr id="8" name="Picture 7" descr="A group of colorful rectangular objects&#10;&#10;AI-generated content may be incorrect.">
            <a:extLst>
              <a:ext uri="{FF2B5EF4-FFF2-40B4-BE49-F238E27FC236}">
                <a16:creationId xmlns:a16="http://schemas.microsoft.com/office/drawing/2014/main" id="{2949BCB2-F460-8E23-1AAB-5F3450B6F270}"/>
              </a:ext>
            </a:extLst>
          </p:cNvPr>
          <p:cNvPicPr>
            <a:picLocks noChangeAspect="1"/>
          </p:cNvPicPr>
          <p:nvPr/>
        </p:nvPicPr>
        <p:blipFill>
          <a:blip r:embed="rId4"/>
          <a:srcRect b="7099"/>
          <a:stretch>
            <a:fillRect/>
          </a:stretch>
        </p:blipFill>
        <p:spPr>
          <a:xfrm>
            <a:off x="375706" y="2079843"/>
            <a:ext cx="4956271" cy="3063657"/>
          </a:xfrm>
          <a:prstGeom prst="rect">
            <a:avLst/>
          </a:prstGeom>
        </p:spPr>
      </p:pic>
      <p:sp>
        <p:nvSpPr>
          <p:cNvPr id="5" name="Rectangle 4">
            <a:extLst>
              <a:ext uri="{FF2B5EF4-FFF2-40B4-BE49-F238E27FC236}">
                <a16:creationId xmlns:a16="http://schemas.microsoft.com/office/drawing/2014/main" id="{6C21F829-2592-5AD5-9550-E06AD740F4BB}"/>
              </a:ext>
            </a:extLst>
          </p:cNvPr>
          <p:cNvSpPr/>
          <p:nvPr/>
        </p:nvSpPr>
        <p:spPr>
          <a:xfrm>
            <a:off x="2514600" y="2118179"/>
            <a:ext cx="838200" cy="2249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a:solidFill>
                  <a:schemeClr val="tx1"/>
                </a:solidFill>
              </a:rPr>
              <a:t>RD</a:t>
            </a:r>
          </a:p>
        </p:txBody>
      </p:sp>
      <p:sp>
        <p:nvSpPr>
          <p:cNvPr id="6" name="Rectangle 5">
            <a:extLst>
              <a:ext uri="{FF2B5EF4-FFF2-40B4-BE49-F238E27FC236}">
                <a16:creationId xmlns:a16="http://schemas.microsoft.com/office/drawing/2014/main" id="{2DA1E364-93B4-4726-F687-06669EC9C9B3}"/>
              </a:ext>
            </a:extLst>
          </p:cNvPr>
          <p:cNvSpPr/>
          <p:nvPr/>
        </p:nvSpPr>
        <p:spPr>
          <a:xfrm>
            <a:off x="2442114" y="3261179"/>
            <a:ext cx="986885" cy="2249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a:solidFill>
                  <a:schemeClr val="tx1"/>
                </a:solidFill>
              </a:rPr>
              <a:t>ECOD</a:t>
            </a:r>
          </a:p>
        </p:txBody>
      </p:sp>
      <p:sp>
        <p:nvSpPr>
          <p:cNvPr id="7" name="Rectangle 6">
            <a:extLst>
              <a:ext uri="{FF2B5EF4-FFF2-40B4-BE49-F238E27FC236}">
                <a16:creationId xmlns:a16="http://schemas.microsoft.com/office/drawing/2014/main" id="{A73B3933-D40E-4B3C-0CC9-BB5F8DBA3A1A}"/>
              </a:ext>
            </a:extLst>
          </p:cNvPr>
          <p:cNvSpPr/>
          <p:nvPr/>
        </p:nvSpPr>
        <p:spPr>
          <a:xfrm>
            <a:off x="2434741" y="4404179"/>
            <a:ext cx="986885" cy="2249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a:solidFill>
                  <a:schemeClr val="tx1"/>
                </a:solidFill>
              </a:rPr>
              <a:t>TED</a:t>
            </a:r>
          </a:p>
        </p:txBody>
      </p:sp>
    </p:spTree>
    <p:extLst>
      <p:ext uri="{BB962C8B-B14F-4D97-AF65-F5344CB8AC3E}">
        <p14:creationId xmlns:p14="http://schemas.microsoft.com/office/powerpoint/2010/main" val="416984256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1C1E6-6B9F-C0F2-C69F-3B1C09FDE4E2}"/>
            </a:ext>
          </a:extLst>
        </p:cNvPr>
        <p:cNvGrpSpPr/>
        <p:nvPr/>
      </p:nvGrpSpPr>
      <p:grpSpPr>
        <a:xfrm>
          <a:off x="0" y="0"/>
          <a:ext cx="0" cy="0"/>
          <a:chOff x="0" y="0"/>
          <a:chExt cx="0" cy="0"/>
        </a:xfrm>
      </p:grpSpPr>
      <p:pic>
        <p:nvPicPr>
          <p:cNvPr id="4" name="Picture 3" descr="A structure of a protein&#10;&#10;AI-generated content may be incorrect.">
            <a:extLst>
              <a:ext uri="{FF2B5EF4-FFF2-40B4-BE49-F238E27FC236}">
                <a16:creationId xmlns:a16="http://schemas.microsoft.com/office/drawing/2014/main" id="{39E4FE60-E27E-DC8A-8684-D9EC64AB8176}"/>
              </a:ext>
            </a:extLst>
          </p:cNvPr>
          <p:cNvPicPr>
            <a:picLocks noChangeAspect="1"/>
          </p:cNvPicPr>
          <p:nvPr/>
        </p:nvPicPr>
        <p:blipFill>
          <a:blip r:embed="rId2"/>
          <a:srcRect l="19242" t="-823" r="22093" b="823"/>
          <a:stretch>
            <a:fillRect/>
          </a:stretch>
        </p:blipFill>
        <p:spPr>
          <a:xfrm>
            <a:off x="203886" y="702331"/>
            <a:ext cx="3243649" cy="4274015"/>
          </a:xfrm>
          <a:prstGeom prst="rect">
            <a:avLst/>
          </a:prstGeom>
        </p:spPr>
      </p:pic>
      <p:sp>
        <p:nvSpPr>
          <p:cNvPr id="6" name="Title 5">
            <a:extLst>
              <a:ext uri="{FF2B5EF4-FFF2-40B4-BE49-F238E27FC236}">
                <a16:creationId xmlns:a16="http://schemas.microsoft.com/office/drawing/2014/main" id="{7CC584EA-7B74-517F-E267-19E3AADCD8BE}"/>
              </a:ext>
            </a:extLst>
          </p:cNvPr>
          <p:cNvSpPr>
            <a:spLocks noGrp="1"/>
          </p:cNvSpPr>
          <p:nvPr>
            <p:ph type="title"/>
          </p:nvPr>
        </p:nvSpPr>
        <p:spPr>
          <a:xfrm>
            <a:off x="628650" y="133079"/>
            <a:ext cx="7886700" cy="430492"/>
          </a:xfrm>
        </p:spPr>
        <p:txBody>
          <a:bodyPr>
            <a:noAutofit/>
          </a:bodyPr>
          <a:lstStyle/>
          <a:p>
            <a:r>
              <a:rPr lang="en-US" sz="2400" dirty="0">
                <a:solidFill>
                  <a:srgbClr val="0432FF"/>
                </a:solidFill>
              </a:rPr>
              <a:t>17 Novel Domains in Protein Kinases</a:t>
            </a:r>
            <a:br>
              <a:rPr lang="en-US" sz="2000" dirty="0">
                <a:solidFill>
                  <a:srgbClr val="0432FF"/>
                </a:solidFill>
              </a:rPr>
            </a:br>
            <a:r>
              <a:rPr lang="en-US" sz="2000" dirty="0">
                <a:solidFill>
                  <a:schemeClr val="tx1"/>
                </a:solidFill>
              </a:rPr>
              <a:t>Example: CDK16-CDK17-CDK18 </a:t>
            </a:r>
            <a:r>
              <a:rPr lang="en-US" sz="2000" dirty="0" err="1">
                <a:solidFill>
                  <a:schemeClr val="tx1"/>
                </a:solidFill>
              </a:rPr>
              <a:t>Nterm</a:t>
            </a:r>
            <a:endParaRPr lang="en-US" sz="2000" dirty="0">
              <a:solidFill>
                <a:schemeClr val="tx1"/>
              </a:solidFill>
            </a:endParaRPr>
          </a:p>
        </p:txBody>
      </p:sp>
      <p:pic>
        <p:nvPicPr>
          <p:cNvPr id="8" name="Picture 7" descr="A screenshot of a computer&#10;&#10;AI-generated content may be incorrect.">
            <a:extLst>
              <a:ext uri="{FF2B5EF4-FFF2-40B4-BE49-F238E27FC236}">
                <a16:creationId xmlns:a16="http://schemas.microsoft.com/office/drawing/2014/main" id="{413A5FAC-3180-3799-B8E3-D0FDDA41DAA0}"/>
              </a:ext>
            </a:extLst>
          </p:cNvPr>
          <p:cNvPicPr>
            <a:picLocks noChangeAspect="1"/>
          </p:cNvPicPr>
          <p:nvPr/>
        </p:nvPicPr>
        <p:blipFill>
          <a:blip r:embed="rId3"/>
          <a:stretch>
            <a:fillRect/>
          </a:stretch>
        </p:blipFill>
        <p:spPr>
          <a:xfrm>
            <a:off x="3585004" y="2756704"/>
            <a:ext cx="4930346" cy="2277035"/>
          </a:xfrm>
          <a:prstGeom prst="rect">
            <a:avLst/>
          </a:prstGeom>
        </p:spPr>
      </p:pic>
      <p:pic>
        <p:nvPicPr>
          <p:cNvPr id="10" name="Picture 9" descr="A graph of a graph of a graph&#10;&#10;AI-generated content may be incorrect.">
            <a:extLst>
              <a:ext uri="{FF2B5EF4-FFF2-40B4-BE49-F238E27FC236}">
                <a16:creationId xmlns:a16="http://schemas.microsoft.com/office/drawing/2014/main" id="{D76A2886-B20F-36DB-49D2-10F020E06B92}"/>
              </a:ext>
            </a:extLst>
          </p:cNvPr>
          <p:cNvPicPr>
            <a:picLocks noChangeAspect="1"/>
          </p:cNvPicPr>
          <p:nvPr/>
        </p:nvPicPr>
        <p:blipFill>
          <a:blip r:embed="rId4"/>
          <a:stretch>
            <a:fillRect/>
          </a:stretch>
        </p:blipFill>
        <p:spPr>
          <a:xfrm>
            <a:off x="3474968" y="726616"/>
            <a:ext cx="2335025" cy="2054372"/>
          </a:xfrm>
          <a:prstGeom prst="rect">
            <a:avLst/>
          </a:prstGeom>
        </p:spPr>
      </p:pic>
      <p:sp>
        <p:nvSpPr>
          <p:cNvPr id="11" name="TextBox 10">
            <a:extLst>
              <a:ext uri="{FF2B5EF4-FFF2-40B4-BE49-F238E27FC236}">
                <a16:creationId xmlns:a16="http://schemas.microsoft.com/office/drawing/2014/main" id="{0F5B4DA1-795A-F468-B78E-3B2082150903}"/>
              </a:ext>
            </a:extLst>
          </p:cNvPr>
          <p:cNvSpPr txBox="1"/>
          <p:nvPr/>
        </p:nvSpPr>
        <p:spPr>
          <a:xfrm>
            <a:off x="2707717" y="1093573"/>
            <a:ext cx="819455" cy="507831"/>
          </a:xfrm>
          <a:prstGeom prst="rect">
            <a:avLst/>
          </a:prstGeom>
          <a:noFill/>
        </p:spPr>
        <p:txBody>
          <a:bodyPr wrap="none" rtlCol="0">
            <a:spAutoFit/>
          </a:bodyPr>
          <a:lstStyle/>
          <a:p>
            <a:r>
              <a:rPr lang="en-US" sz="1350" dirty="0"/>
              <a:t>CDK16</a:t>
            </a:r>
          </a:p>
          <a:p>
            <a:r>
              <a:rPr lang="en-US" sz="1350" dirty="0"/>
              <a:t>106-160</a:t>
            </a:r>
          </a:p>
        </p:txBody>
      </p:sp>
      <p:pic>
        <p:nvPicPr>
          <p:cNvPr id="13" name="Picture 12" descr="A green and orange graph&#10;&#10;AI-generated content may be incorrect.">
            <a:extLst>
              <a:ext uri="{FF2B5EF4-FFF2-40B4-BE49-F238E27FC236}">
                <a16:creationId xmlns:a16="http://schemas.microsoft.com/office/drawing/2014/main" id="{F2859AD6-85D2-4B03-3EB3-4E61257BA411}"/>
              </a:ext>
            </a:extLst>
          </p:cNvPr>
          <p:cNvPicPr>
            <a:picLocks noChangeAspect="1"/>
          </p:cNvPicPr>
          <p:nvPr/>
        </p:nvPicPr>
        <p:blipFill>
          <a:blip r:embed="rId5"/>
          <a:srcRect t="7188"/>
          <a:stretch>
            <a:fillRect/>
          </a:stretch>
        </p:blipFill>
        <p:spPr>
          <a:xfrm>
            <a:off x="6134909" y="643341"/>
            <a:ext cx="1905024" cy="2113362"/>
          </a:xfrm>
          <a:prstGeom prst="rect">
            <a:avLst/>
          </a:prstGeom>
        </p:spPr>
      </p:pic>
      <p:sp>
        <p:nvSpPr>
          <p:cNvPr id="14" name="TextBox 13">
            <a:extLst>
              <a:ext uri="{FF2B5EF4-FFF2-40B4-BE49-F238E27FC236}">
                <a16:creationId xmlns:a16="http://schemas.microsoft.com/office/drawing/2014/main" id="{F5B4193E-3B8A-9955-6924-4E30F8038272}"/>
              </a:ext>
            </a:extLst>
          </p:cNvPr>
          <p:cNvSpPr txBox="1"/>
          <p:nvPr/>
        </p:nvSpPr>
        <p:spPr>
          <a:xfrm>
            <a:off x="203886" y="4578179"/>
            <a:ext cx="2435282" cy="507831"/>
          </a:xfrm>
          <a:prstGeom prst="rect">
            <a:avLst/>
          </a:prstGeom>
          <a:noFill/>
        </p:spPr>
        <p:txBody>
          <a:bodyPr wrap="none" rtlCol="0">
            <a:spAutoFit/>
          </a:bodyPr>
          <a:lstStyle/>
          <a:p>
            <a:r>
              <a:rPr lang="en-US" sz="1350" dirty="0">
                <a:solidFill>
                  <a:srgbClr val="0432FF"/>
                </a:solidFill>
              </a:rPr>
              <a:t>ECOD: part of kinase domain</a:t>
            </a:r>
          </a:p>
          <a:p>
            <a:r>
              <a:rPr lang="en-US" sz="1350" dirty="0">
                <a:solidFill>
                  <a:srgbClr val="0432FF"/>
                </a:solidFill>
              </a:rPr>
              <a:t>TED: not covered</a:t>
            </a:r>
          </a:p>
        </p:txBody>
      </p:sp>
    </p:spTree>
    <p:extLst>
      <p:ext uri="{BB962C8B-B14F-4D97-AF65-F5344CB8AC3E}">
        <p14:creationId xmlns:p14="http://schemas.microsoft.com/office/powerpoint/2010/main" val="11800593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white rectangular object with a shadow&#10;&#10;AI-generated content may be incorrect.">
            <a:extLst>
              <a:ext uri="{FF2B5EF4-FFF2-40B4-BE49-F238E27FC236}">
                <a16:creationId xmlns:a16="http://schemas.microsoft.com/office/drawing/2014/main" id="{7943E6C8-A1DD-E4FD-6739-4A49F85466F1}"/>
              </a:ext>
            </a:extLst>
          </p:cNvPr>
          <p:cNvPicPr>
            <a:picLocks noChangeAspect="1"/>
          </p:cNvPicPr>
          <p:nvPr/>
        </p:nvPicPr>
        <p:blipFill>
          <a:blip r:embed="rId2"/>
          <a:stretch>
            <a:fillRect/>
          </a:stretch>
        </p:blipFill>
        <p:spPr>
          <a:xfrm>
            <a:off x="2305416" y="1288687"/>
            <a:ext cx="5847984" cy="1050284"/>
          </a:xfrm>
          <a:prstGeom prst="rect">
            <a:avLst/>
          </a:prstGeom>
        </p:spPr>
      </p:pic>
      <p:graphicFrame>
        <p:nvGraphicFramePr>
          <p:cNvPr id="13" name="Table 12">
            <a:extLst>
              <a:ext uri="{FF2B5EF4-FFF2-40B4-BE49-F238E27FC236}">
                <a16:creationId xmlns:a16="http://schemas.microsoft.com/office/drawing/2014/main" id="{36CD39E1-0252-FD01-6000-1A24E7B9562F}"/>
              </a:ext>
            </a:extLst>
          </p:cNvPr>
          <p:cNvGraphicFramePr>
            <a:graphicFrameLocks noGrp="1"/>
          </p:cNvGraphicFramePr>
          <p:nvPr>
            <p:extLst>
              <p:ext uri="{D42A27DB-BD31-4B8C-83A1-F6EECF244321}">
                <p14:modId xmlns:p14="http://schemas.microsoft.com/office/powerpoint/2010/main" val="1356939688"/>
              </p:ext>
            </p:extLst>
          </p:nvPr>
        </p:nvGraphicFramePr>
        <p:xfrm>
          <a:off x="4800600" y="2724150"/>
          <a:ext cx="3200400" cy="2285997"/>
        </p:xfrm>
        <a:graphic>
          <a:graphicData uri="http://schemas.openxmlformats.org/drawingml/2006/table">
            <a:tbl>
              <a:tblPr firstRow="1" bandRow="1">
                <a:tableStyleId>{5C22544A-7EE6-4342-B048-85BDC9FD1C3A}</a:tableStyleId>
              </a:tblPr>
              <a:tblGrid>
                <a:gridCol w="640080">
                  <a:extLst>
                    <a:ext uri="{9D8B030D-6E8A-4147-A177-3AD203B41FA5}">
                      <a16:colId xmlns:a16="http://schemas.microsoft.com/office/drawing/2014/main" val="2479563999"/>
                    </a:ext>
                  </a:extLst>
                </a:gridCol>
                <a:gridCol w="640080">
                  <a:extLst>
                    <a:ext uri="{9D8B030D-6E8A-4147-A177-3AD203B41FA5}">
                      <a16:colId xmlns:a16="http://schemas.microsoft.com/office/drawing/2014/main" val="776711668"/>
                    </a:ext>
                  </a:extLst>
                </a:gridCol>
                <a:gridCol w="640080">
                  <a:extLst>
                    <a:ext uri="{9D8B030D-6E8A-4147-A177-3AD203B41FA5}">
                      <a16:colId xmlns:a16="http://schemas.microsoft.com/office/drawing/2014/main" val="3284475168"/>
                    </a:ext>
                  </a:extLst>
                </a:gridCol>
                <a:gridCol w="640080">
                  <a:extLst>
                    <a:ext uri="{9D8B030D-6E8A-4147-A177-3AD203B41FA5}">
                      <a16:colId xmlns:a16="http://schemas.microsoft.com/office/drawing/2014/main" val="3746620262"/>
                    </a:ext>
                  </a:extLst>
                </a:gridCol>
                <a:gridCol w="640080">
                  <a:extLst>
                    <a:ext uri="{9D8B030D-6E8A-4147-A177-3AD203B41FA5}">
                      <a16:colId xmlns:a16="http://schemas.microsoft.com/office/drawing/2014/main" val="2207777114"/>
                    </a:ext>
                  </a:extLst>
                </a:gridCol>
              </a:tblGrid>
              <a:tr h="368709">
                <a:tc>
                  <a:txBody>
                    <a:bodyPr/>
                    <a:lstStyle/>
                    <a:p>
                      <a:pPr algn="ctr"/>
                      <a:endParaRPr lang="en-US" sz="1800" dirty="0"/>
                    </a:p>
                  </a:txBody>
                  <a:tcPr/>
                </a:tc>
                <a:tc>
                  <a:txBody>
                    <a:bodyPr/>
                    <a:lstStyle/>
                    <a:p>
                      <a:pPr algn="ctr"/>
                      <a:r>
                        <a:rPr lang="en-US" sz="1800" dirty="0"/>
                        <a:t>A</a:t>
                      </a:r>
                    </a:p>
                  </a:txBody>
                  <a:tcPr/>
                </a:tc>
                <a:tc>
                  <a:txBody>
                    <a:bodyPr/>
                    <a:lstStyle/>
                    <a:p>
                      <a:pPr algn="ctr"/>
                      <a:r>
                        <a:rPr lang="en-US" sz="1800" dirty="0"/>
                        <a:t>B</a:t>
                      </a:r>
                    </a:p>
                  </a:txBody>
                  <a:tcPr/>
                </a:tc>
                <a:tc>
                  <a:txBody>
                    <a:bodyPr/>
                    <a:lstStyle/>
                    <a:p>
                      <a:pPr algn="ctr"/>
                      <a:r>
                        <a:rPr lang="en-US" sz="1800" dirty="0"/>
                        <a:t>C</a:t>
                      </a:r>
                    </a:p>
                  </a:txBody>
                  <a:tcPr/>
                </a:tc>
                <a:tc>
                  <a:txBody>
                    <a:bodyPr/>
                    <a:lstStyle/>
                    <a:p>
                      <a:pPr algn="ctr"/>
                      <a:r>
                        <a:rPr lang="en-US" sz="1800" dirty="0"/>
                        <a:t>D</a:t>
                      </a:r>
                    </a:p>
                  </a:txBody>
                  <a:tcPr/>
                </a:tc>
                <a:extLst>
                  <a:ext uri="{0D108BD9-81ED-4DB2-BD59-A6C34878D82A}">
                    <a16:rowId xmlns:a16="http://schemas.microsoft.com/office/drawing/2014/main" val="2292359721"/>
                  </a:ext>
                </a:extLst>
              </a:tr>
              <a:tr h="516193">
                <a:tc>
                  <a:txBody>
                    <a:bodyPr/>
                    <a:lstStyle/>
                    <a:p>
                      <a:pPr algn="ctr"/>
                      <a:r>
                        <a:rPr lang="en-US" sz="1800" dirty="0"/>
                        <a:t>A</a:t>
                      </a:r>
                    </a:p>
                  </a:txBody>
                  <a:tcPr/>
                </a:tc>
                <a:tc>
                  <a:txBody>
                    <a:bodyPr/>
                    <a:lstStyle/>
                    <a:p>
                      <a:pPr algn="ctr"/>
                      <a:endParaRPr lang="en-US" sz="1800" dirty="0"/>
                    </a:p>
                  </a:txBody>
                  <a:tcPr/>
                </a:tc>
                <a:tc>
                  <a:txBody>
                    <a:bodyPr/>
                    <a:lstStyle/>
                    <a:p>
                      <a:pPr algn="ctr"/>
                      <a:r>
                        <a:rPr lang="en-US" sz="1800" b="1" dirty="0">
                          <a:solidFill>
                            <a:srgbClr val="FF0000"/>
                          </a:solidFill>
                        </a:rPr>
                        <a:t>0.81</a:t>
                      </a:r>
                    </a:p>
                  </a:txBody>
                  <a:tcPr/>
                </a:tc>
                <a:tc>
                  <a:txBody>
                    <a:bodyPr/>
                    <a:lstStyle/>
                    <a:p>
                      <a:pPr algn="ctr"/>
                      <a:r>
                        <a:rPr lang="en-US" sz="1800" dirty="0"/>
                        <a:t>0.11</a:t>
                      </a:r>
                    </a:p>
                  </a:txBody>
                  <a:tcPr/>
                </a:tc>
                <a:tc>
                  <a:txBody>
                    <a:bodyPr/>
                    <a:lstStyle/>
                    <a:p>
                      <a:pPr algn="ctr"/>
                      <a:r>
                        <a:rPr lang="en-US" sz="1800" b="1" dirty="0">
                          <a:solidFill>
                            <a:srgbClr val="0432FF"/>
                          </a:solidFill>
                        </a:rPr>
                        <a:t>0.45</a:t>
                      </a:r>
                    </a:p>
                  </a:txBody>
                  <a:tcPr/>
                </a:tc>
                <a:extLst>
                  <a:ext uri="{0D108BD9-81ED-4DB2-BD59-A6C34878D82A}">
                    <a16:rowId xmlns:a16="http://schemas.microsoft.com/office/drawing/2014/main" val="1841965756"/>
                  </a:ext>
                </a:extLst>
              </a:tr>
              <a:tr h="516193">
                <a:tc>
                  <a:txBody>
                    <a:bodyPr/>
                    <a:lstStyle/>
                    <a:p>
                      <a:pPr algn="ctr"/>
                      <a:r>
                        <a:rPr lang="en-US" sz="1800" dirty="0"/>
                        <a:t>B</a:t>
                      </a:r>
                    </a:p>
                  </a:txBody>
                  <a:tcPr/>
                </a:tc>
                <a:tc>
                  <a:txBody>
                    <a:bodyPr/>
                    <a:lstStyle/>
                    <a:p>
                      <a:pPr algn="ctr"/>
                      <a:endParaRPr lang="en-US" sz="1800" dirty="0"/>
                    </a:p>
                  </a:txBody>
                  <a:tcPr/>
                </a:tc>
                <a:tc>
                  <a:txBody>
                    <a:bodyPr/>
                    <a:lstStyle/>
                    <a:p>
                      <a:pPr algn="ctr"/>
                      <a:endParaRPr lang="en-US" sz="1800" dirty="0"/>
                    </a:p>
                  </a:txBody>
                  <a:tcPr/>
                </a:tc>
                <a:tc>
                  <a:txBody>
                    <a:bodyPr/>
                    <a:lstStyle/>
                    <a:p>
                      <a:pPr algn="ctr"/>
                      <a:r>
                        <a:rPr lang="en-US" sz="1800" dirty="0"/>
                        <a:t>0.11</a:t>
                      </a:r>
                    </a:p>
                  </a:txBody>
                  <a:tcPr/>
                </a:tc>
                <a:tc>
                  <a:txBody>
                    <a:bodyPr/>
                    <a:lstStyle/>
                    <a:p>
                      <a:pPr algn="ctr"/>
                      <a:r>
                        <a:rPr lang="en-US" sz="1800" dirty="0"/>
                        <a:t>0.19</a:t>
                      </a:r>
                    </a:p>
                  </a:txBody>
                  <a:tcPr/>
                </a:tc>
                <a:extLst>
                  <a:ext uri="{0D108BD9-81ED-4DB2-BD59-A6C34878D82A}">
                    <a16:rowId xmlns:a16="http://schemas.microsoft.com/office/drawing/2014/main" val="591364656"/>
                  </a:ext>
                </a:extLst>
              </a:tr>
              <a:tr h="516193">
                <a:tc>
                  <a:txBody>
                    <a:bodyPr/>
                    <a:lstStyle/>
                    <a:p>
                      <a:pPr algn="ctr"/>
                      <a:r>
                        <a:rPr lang="en-US" sz="1800" dirty="0"/>
                        <a:t>C</a:t>
                      </a:r>
                    </a:p>
                  </a:txBody>
                  <a:tcPr/>
                </a:tc>
                <a:tc>
                  <a:txBody>
                    <a:bodyPr/>
                    <a:lstStyle/>
                    <a:p>
                      <a:pPr algn="ctr"/>
                      <a:endParaRPr lang="en-US" sz="1800" dirty="0"/>
                    </a:p>
                  </a:txBody>
                  <a:tcPr/>
                </a:tc>
                <a:tc>
                  <a:txBody>
                    <a:bodyPr/>
                    <a:lstStyle/>
                    <a:p>
                      <a:pPr algn="ctr"/>
                      <a:endParaRPr lang="en-US" sz="1800"/>
                    </a:p>
                  </a:txBody>
                  <a:tcPr/>
                </a:tc>
                <a:tc>
                  <a:txBody>
                    <a:bodyPr/>
                    <a:lstStyle/>
                    <a:p>
                      <a:pPr algn="ctr"/>
                      <a:endParaRPr lang="en-US" sz="1800" dirty="0"/>
                    </a:p>
                  </a:txBody>
                  <a:tcPr/>
                </a:tc>
                <a:tc>
                  <a:txBody>
                    <a:bodyPr/>
                    <a:lstStyle/>
                    <a:p>
                      <a:pPr algn="ctr"/>
                      <a:r>
                        <a:rPr lang="en-US" sz="1800" dirty="0"/>
                        <a:t>0.15</a:t>
                      </a:r>
                    </a:p>
                  </a:txBody>
                  <a:tcPr/>
                </a:tc>
                <a:extLst>
                  <a:ext uri="{0D108BD9-81ED-4DB2-BD59-A6C34878D82A}">
                    <a16:rowId xmlns:a16="http://schemas.microsoft.com/office/drawing/2014/main" val="2819071912"/>
                  </a:ext>
                </a:extLst>
              </a:tr>
              <a:tr h="368709">
                <a:tc>
                  <a:txBody>
                    <a:bodyPr/>
                    <a:lstStyle/>
                    <a:p>
                      <a:pPr algn="ctr"/>
                      <a:r>
                        <a:rPr lang="en-US" sz="1800" dirty="0"/>
                        <a:t>D</a:t>
                      </a:r>
                    </a:p>
                  </a:txBody>
                  <a:tcPr/>
                </a:tc>
                <a:tc>
                  <a:txBody>
                    <a:bodyPr/>
                    <a:lstStyle/>
                    <a:p>
                      <a:pPr algn="ctr"/>
                      <a:endParaRPr lang="en-US" sz="1800" dirty="0"/>
                    </a:p>
                  </a:txBody>
                  <a:tcPr/>
                </a:tc>
                <a:tc>
                  <a:txBody>
                    <a:bodyPr/>
                    <a:lstStyle/>
                    <a:p>
                      <a:pPr algn="ctr"/>
                      <a:endParaRPr lang="en-US" sz="1800"/>
                    </a:p>
                  </a:txBody>
                  <a:tcPr/>
                </a:tc>
                <a:tc>
                  <a:txBody>
                    <a:bodyPr/>
                    <a:lstStyle/>
                    <a:p>
                      <a:pPr algn="ctr"/>
                      <a:endParaRPr lang="en-US" sz="1800"/>
                    </a:p>
                  </a:txBody>
                  <a:tcPr/>
                </a:tc>
                <a:tc>
                  <a:txBody>
                    <a:bodyPr/>
                    <a:lstStyle/>
                    <a:p>
                      <a:pPr algn="ctr"/>
                      <a:endParaRPr lang="en-US" sz="1800" dirty="0"/>
                    </a:p>
                  </a:txBody>
                  <a:tcPr/>
                </a:tc>
                <a:extLst>
                  <a:ext uri="{0D108BD9-81ED-4DB2-BD59-A6C34878D82A}">
                    <a16:rowId xmlns:a16="http://schemas.microsoft.com/office/drawing/2014/main" val="2378254619"/>
                  </a:ext>
                </a:extLst>
              </a:tr>
            </a:tbl>
          </a:graphicData>
        </a:graphic>
      </p:graphicFrame>
      <p:pic>
        <p:nvPicPr>
          <p:cNvPr id="15" name="Picture 14" descr="A structure of a protein&#10;&#10;AI-generated content may be incorrect.">
            <a:extLst>
              <a:ext uri="{FF2B5EF4-FFF2-40B4-BE49-F238E27FC236}">
                <a16:creationId xmlns:a16="http://schemas.microsoft.com/office/drawing/2014/main" id="{A122217D-674A-7EE1-4D49-16FB007AEEE5}"/>
              </a:ext>
            </a:extLst>
          </p:cNvPr>
          <p:cNvPicPr>
            <a:picLocks noChangeAspect="1"/>
          </p:cNvPicPr>
          <p:nvPr/>
        </p:nvPicPr>
        <p:blipFill>
          <a:blip r:embed="rId3"/>
          <a:srcRect l="1931" t="10062" r="3488" b="4403"/>
          <a:stretch/>
        </p:blipFill>
        <p:spPr>
          <a:xfrm>
            <a:off x="314692" y="2560802"/>
            <a:ext cx="3650697" cy="2533137"/>
          </a:xfrm>
          <a:prstGeom prst="rect">
            <a:avLst/>
          </a:prstGeom>
        </p:spPr>
      </p:pic>
      <p:sp>
        <p:nvSpPr>
          <p:cNvPr id="8" name="TextBox 7">
            <a:extLst>
              <a:ext uri="{FF2B5EF4-FFF2-40B4-BE49-F238E27FC236}">
                <a16:creationId xmlns:a16="http://schemas.microsoft.com/office/drawing/2014/main" id="{5C943A9D-67D9-2BC0-0F51-F78DF600FBC9}"/>
              </a:ext>
            </a:extLst>
          </p:cNvPr>
          <p:cNvSpPr txBox="1"/>
          <p:nvPr/>
        </p:nvSpPr>
        <p:spPr>
          <a:xfrm>
            <a:off x="3448416" y="2202419"/>
            <a:ext cx="338554" cy="338554"/>
          </a:xfrm>
          <a:prstGeom prst="rect">
            <a:avLst/>
          </a:prstGeom>
          <a:noFill/>
        </p:spPr>
        <p:txBody>
          <a:bodyPr wrap="square" rtlCol="0">
            <a:spAutoFit/>
          </a:bodyPr>
          <a:lstStyle/>
          <a:p>
            <a:r>
              <a:rPr lang="en-US" sz="1600" dirty="0"/>
              <a:t>B</a:t>
            </a:r>
          </a:p>
        </p:txBody>
      </p:sp>
      <p:sp>
        <p:nvSpPr>
          <p:cNvPr id="9" name="TextBox 8">
            <a:extLst>
              <a:ext uri="{FF2B5EF4-FFF2-40B4-BE49-F238E27FC236}">
                <a16:creationId xmlns:a16="http://schemas.microsoft.com/office/drawing/2014/main" id="{D448B691-F567-B462-8B54-7083B799B61D}"/>
              </a:ext>
            </a:extLst>
          </p:cNvPr>
          <p:cNvSpPr txBox="1"/>
          <p:nvPr/>
        </p:nvSpPr>
        <p:spPr>
          <a:xfrm>
            <a:off x="5363667" y="2202419"/>
            <a:ext cx="332142" cy="338554"/>
          </a:xfrm>
          <a:prstGeom prst="rect">
            <a:avLst/>
          </a:prstGeom>
          <a:noFill/>
        </p:spPr>
        <p:txBody>
          <a:bodyPr wrap="none" rtlCol="0">
            <a:spAutoFit/>
          </a:bodyPr>
          <a:lstStyle/>
          <a:p>
            <a:r>
              <a:rPr lang="en-US" sz="1600" dirty="0"/>
              <a:t>C</a:t>
            </a:r>
          </a:p>
        </p:txBody>
      </p:sp>
      <p:sp>
        <p:nvSpPr>
          <p:cNvPr id="10" name="TextBox 9">
            <a:extLst>
              <a:ext uri="{FF2B5EF4-FFF2-40B4-BE49-F238E27FC236}">
                <a16:creationId xmlns:a16="http://schemas.microsoft.com/office/drawing/2014/main" id="{7ED54683-7D26-CABD-5DF5-DA2D6EA198B0}"/>
              </a:ext>
            </a:extLst>
          </p:cNvPr>
          <p:cNvSpPr txBox="1"/>
          <p:nvPr/>
        </p:nvSpPr>
        <p:spPr>
          <a:xfrm>
            <a:off x="7626164" y="2202419"/>
            <a:ext cx="332142" cy="338554"/>
          </a:xfrm>
          <a:prstGeom prst="rect">
            <a:avLst/>
          </a:prstGeom>
          <a:noFill/>
        </p:spPr>
        <p:txBody>
          <a:bodyPr wrap="none" rtlCol="0">
            <a:spAutoFit/>
          </a:bodyPr>
          <a:lstStyle/>
          <a:p>
            <a:r>
              <a:rPr lang="en-US" sz="1600" dirty="0"/>
              <a:t>D</a:t>
            </a:r>
          </a:p>
        </p:txBody>
      </p:sp>
      <p:sp>
        <p:nvSpPr>
          <p:cNvPr id="7" name="TextBox 6">
            <a:extLst>
              <a:ext uri="{FF2B5EF4-FFF2-40B4-BE49-F238E27FC236}">
                <a16:creationId xmlns:a16="http://schemas.microsoft.com/office/drawing/2014/main" id="{37565BB6-2205-39C0-1F4F-6FB4933CE3F8}"/>
              </a:ext>
            </a:extLst>
          </p:cNvPr>
          <p:cNvSpPr txBox="1"/>
          <p:nvPr/>
        </p:nvSpPr>
        <p:spPr>
          <a:xfrm>
            <a:off x="2762616" y="2202419"/>
            <a:ext cx="320922" cy="338554"/>
          </a:xfrm>
          <a:prstGeom prst="rect">
            <a:avLst/>
          </a:prstGeom>
          <a:noFill/>
        </p:spPr>
        <p:txBody>
          <a:bodyPr wrap="none" rtlCol="0">
            <a:spAutoFit/>
          </a:bodyPr>
          <a:lstStyle/>
          <a:p>
            <a:r>
              <a:rPr lang="en-US" sz="1600" dirty="0"/>
              <a:t>A</a:t>
            </a:r>
          </a:p>
        </p:txBody>
      </p:sp>
      <p:sp>
        <p:nvSpPr>
          <p:cNvPr id="16" name="TextBox 15">
            <a:extLst>
              <a:ext uri="{FF2B5EF4-FFF2-40B4-BE49-F238E27FC236}">
                <a16:creationId xmlns:a16="http://schemas.microsoft.com/office/drawing/2014/main" id="{BC76FF94-4F9A-41B4-99E1-539B4169529C}"/>
              </a:ext>
            </a:extLst>
          </p:cNvPr>
          <p:cNvSpPr txBox="1"/>
          <p:nvPr/>
        </p:nvSpPr>
        <p:spPr>
          <a:xfrm>
            <a:off x="101319" y="1519495"/>
            <a:ext cx="1806392" cy="523220"/>
          </a:xfrm>
          <a:prstGeom prst="rect">
            <a:avLst/>
          </a:prstGeom>
          <a:noFill/>
        </p:spPr>
        <p:txBody>
          <a:bodyPr wrap="none" rtlCol="0">
            <a:spAutoFit/>
          </a:bodyPr>
          <a:lstStyle/>
          <a:p>
            <a:r>
              <a:rPr lang="en-US" sz="1400" dirty="0">
                <a:solidFill>
                  <a:srgbClr val="0432FF"/>
                </a:solidFill>
              </a:rPr>
              <a:t>NEK1 kinase</a:t>
            </a:r>
          </a:p>
          <a:p>
            <a:r>
              <a:rPr lang="en-US" sz="1400" dirty="0">
                <a:solidFill>
                  <a:srgbClr val="0432FF"/>
                </a:solidFill>
              </a:rPr>
              <a:t>(also NEK4, NEK11)</a:t>
            </a:r>
          </a:p>
        </p:txBody>
      </p:sp>
      <p:sp>
        <p:nvSpPr>
          <p:cNvPr id="17" name="TextBox 16">
            <a:extLst>
              <a:ext uri="{FF2B5EF4-FFF2-40B4-BE49-F238E27FC236}">
                <a16:creationId xmlns:a16="http://schemas.microsoft.com/office/drawing/2014/main" id="{7269A850-FC5B-A5D3-E094-7A75AE79BDEE}"/>
              </a:ext>
            </a:extLst>
          </p:cNvPr>
          <p:cNvSpPr txBox="1"/>
          <p:nvPr/>
        </p:nvSpPr>
        <p:spPr>
          <a:xfrm>
            <a:off x="101319" y="0"/>
            <a:ext cx="9211123" cy="646331"/>
          </a:xfrm>
          <a:prstGeom prst="rect">
            <a:avLst/>
          </a:prstGeom>
          <a:noFill/>
        </p:spPr>
        <p:txBody>
          <a:bodyPr wrap="square" rtlCol="0">
            <a:spAutoFit/>
          </a:bodyPr>
          <a:lstStyle/>
          <a:p>
            <a:pPr algn="ctr"/>
            <a:r>
              <a:rPr lang="en-US" sz="2000" dirty="0">
                <a:solidFill>
                  <a:srgbClr val="0432FF"/>
                </a:solidFill>
              </a:rPr>
              <a:t>Intramolecular domain-domain interactions with ipSAE score</a:t>
            </a:r>
          </a:p>
          <a:p>
            <a:pPr algn="ctr"/>
            <a:r>
              <a:rPr lang="en-US" sz="1600" dirty="0">
                <a:solidFill>
                  <a:srgbClr val="FF0000"/>
                </a:solidFill>
              </a:rPr>
              <a:t>Domain assignments for all 480 human protein kinase proteins from full-length AF2 models</a:t>
            </a:r>
          </a:p>
        </p:txBody>
      </p:sp>
    </p:spTree>
    <p:extLst>
      <p:ext uri="{BB962C8B-B14F-4D97-AF65-F5344CB8AC3E}">
        <p14:creationId xmlns:p14="http://schemas.microsoft.com/office/powerpoint/2010/main" val="20938886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64EEFFE-2B7C-7668-E479-47F3E2CC8976}"/>
              </a:ext>
            </a:extLst>
          </p:cNvPr>
          <p:cNvSpPr>
            <a:spLocks noGrp="1"/>
          </p:cNvSpPr>
          <p:nvPr>
            <p:ph type="title"/>
          </p:nvPr>
        </p:nvSpPr>
        <p:spPr>
          <a:xfrm>
            <a:off x="533400" y="133350"/>
            <a:ext cx="7886700" cy="550970"/>
          </a:xfrm>
        </p:spPr>
        <p:txBody>
          <a:bodyPr>
            <a:noAutofit/>
          </a:bodyPr>
          <a:lstStyle/>
          <a:p>
            <a:pPr algn="ctr"/>
            <a:r>
              <a:rPr lang="en-US" sz="2400" dirty="0">
                <a:solidFill>
                  <a:srgbClr val="0432FF"/>
                </a:solidFill>
              </a:rPr>
              <a:t>Workshop Tasks</a:t>
            </a:r>
          </a:p>
        </p:txBody>
      </p:sp>
      <p:sp>
        <p:nvSpPr>
          <p:cNvPr id="6" name="TextBox 5">
            <a:extLst>
              <a:ext uri="{FF2B5EF4-FFF2-40B4-BE49-F238E27FC236}">
                <a16:creationId xmlns:a16="http://schemas.microsoft.com/office/drawing/2014/main" id="{5ACB7905-5E87-45D7-6879-A3BC6FD11DBE}"/>
              </a:ext>
            </a:extLst>
          </p:cNvPr>
          <p:cNvSpPr txBox="1"/>
          <p:nvPr/>
        </p:nvSpPr>
        <p:spPr>
          <a:xfrm>
            <a:off x="1038224" y="655408"/>
            <a:ext cx="7953375" cy="4154984"/>
          </a:xfrm>
          <a:prstGeom prst="rect">
            <a:avLst/>
          </a:prstGeom>
          <a:noFill/>
        </p:spPr>
        <p:txBody>
          <a:bodyPr wrap="square" rtlCol="0">
            <a:spAutoFit/>
          </a:bodyPr>
          <a:lstStyle/>
          <a:p>
            <a:pPr marL="457200" indent="-457200">
              <a:buFont typeface="+mj-lt"/>
              <a:buAutoNum type="arabicPeriod"/>
            </a:pPr>
            <a:r>
              <a:rPr lang="en-US" dirty="0"/>
              <a:t>Learn basics of Uniprot Pages for proteins</a:t>
            </a:r>
          </a:p>
          <a:p>
            <a:pPr marL="457200" indent="-457200">
              <a:buFont typeface="+mj-lt"/>
              <a:buAutoNum type="arabicPeriod"/>
            </a:pPr>
            <a:endParaRPr lang="en-US" dirty="0"/>
          </a:p>
          <a:p>
            <a:pPr marL="457200" indent="-457200">
              <a:buFont typeface="+mj-lt"/>
              <a:buAutoNum type="arabicPeriod"/>
            </a:pPr>
            <a:r>
              <a:rPr lang="en-US" dirty="0"/>
              <a:t>Learn basics of PDB pages for protein structures</a:t>
            </a:r>
          </a:p>
          <a:p>
            <a:pPr marL="457200" indent="-457200">
              <a:buFont typeface="+mj-lt"/>
              <a:buAutoNum type="arabicPeriod"/>
            </a:pPr>
            <a:endParaRPr lang="en-US" dirty="0"/>
          </a:p>
          <a:p>
            <a:pPr marL="457200" indent="-457200">
              <a:buFont typeface="+mj-lt"/>
              <a:buAutoNum type="arabicPeriod"/>
            </a:pPr>
            <a:r>
              <a:rPr lang="en-US" dirty="0"/>
              <a:t>Learn how to use Colabfold (AlphaFold2)</a:t>
            </a:r>
          </a:p>
          <a:p>
            <a:pPr marL="457200" indent="-457200">
              <a:buFont typeface="+mj-lt"/>
              <a:buAutoNum type="arabicPeriod"/>
            </a:pPr>
            <a:endParaRPr lang="en-US" dirty="0"/>
          </a:p>
          <a:p>
            <a:pPr marL="457200" indent="-457200">
              <a:buFont typeface="+mj-lt"/>
              <a:buAutoNum type="arabicPeriod"/>
            </a:pPr>
            <a:r>
              <a:rPr lang="en-US" dirty="0"/>
              <a:t>Learn how to use AlphaFold3 server</a:t>
            </a:r>
          </a:p>
          <a:p>
            <a:pPr marL="457200" indent="-457200">
              <a:buFont typeface="+mj-lt"/>
              <a:buAutoNum type="arabicPeriod"/>
            </a:pPr>
            <a:endParaRPr lang="en-US" dirty="0"/>
          </a:p>
          <a:p>
            <a:pPr marL="457200" indent="-457200">
              <a:buFont typeface="+mj-lt"/>
              <a:buAutoNum type="arabicPeriod"/>
            </a:pPr>
            <a:r>
              <a:rPr lang="en-US" dirty="0"/>
              <a:t>Look at ECOD, TED, </a:t>
            </a:r>
            <a:r>
              <a:rPr lang="en-US" dirty="0" err="1"/>
              <a:t>Foldseek</a:t>
            </a:r>
            <a:endParaRPr lang="en-US" dirty="0"/>
          </a:p>
          <a:p>
            <a:pPr marL="457200" indent="-457200">
              <a:buFont typeface="+mj-lt"/>
              <a:buAutoNum type="arabicPeriod"/>
            </a:pPr>
            <a:endParaRPr lang="en-US" dirty="0"/>
          </a:p>
          <a:p>
            <a:r>
              <a:rPr lang="en-US" dirty="0">
                <a:hlinkClick r:id="rId2"/>
              </a:rPr>
              <a:t>https://dunbrack.fccc.edu/bioinfo</a:t>
            </a:r>
            <a:endParaRPr lang="en-US" dirty="0"/>
          </a:p>
        </p:txBody>
      </p:sp>
    </p:spTree>
    <p:extLst>
      <p:ext uri="{BB962C8B-B14F-4D97-AF65-F5344CB8AC3E}">
        <p14:creationId xmlns:p14="http://schemas.microsoft.com/office/powerpoint/2010/main" val="29570280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0"/>
            <a:ext cx="7486650" cy="685800"/>
          </a:xfrm>
        </p:spPr>
        <p:txBody>
          <a:bodyPr/>
          <a:lstStyle/>
          <a:p>
            <a:r>
              <a:rPr lang="en-US" dirty="0"/>
              <a:t>PyMOL Commands and Menu Items</a:t>
            </a:r>
          </a:p>
        </p:txBody>
      </p:sp>
      <p:sp>
        <p:nvSpPr>
          <p:cNvPr id="3" name="Content Placeholder 2"/>
          <p:cNvSpPr>
            <a:spLocks noGrp="1"/>
          </p:cNvSpPr>
          <p:nvPr>
            <p:ph idx="1"/>
          </p:nvPr>
        </p:nvSpPr>
        <p:spPr>
          <a:xfrm>
            <a:off x="1285875" y="712470"/>
            <a:ext cx="6572250" cy="4171950"/>
          </a:xfrm>
        </p:spPr>
        <p:txBody>
          <a:bodyPr/>
          <a:lstStyle/>
          <a:p>
            <a:r>
              <a:rPr lang="en-US" sz="1800" dirty="0"/>
              <a:t>Fetch: "fetch 1ol5, type=pdb1"</a:t>
            </a:r>
          </a:p>
          <a:p>
            <a:r>
              <a:rPr lang="en-US" sz="1800" dirty="0"/>
              <a:t>The A(</a:t>
            </a:r>
            <a:r>
              <a:rPr lang="en-US" sz="1800" dirty="0" err="1"/>
              <a:t>ction</a:t>
            </a:r>
            <a:r>
              <a:rPr lang="en-US" sz="1800" dirty="0"/>
              <a:t>), S(how), H(ide), L(</a:t>
            </a:r>
            <a:r>
              <a:rPr lang="en-US" sz="1800" dirty="0" err="1"/>
              <a:t>abel</a:t>
            </a:r>
            <a:r>
              <a:rPr lang="en-US" sz="1800" dirty="0"/>
              <a:t>), C(</a:t>
            </a:r>
            <a:r>
              <a:rPr lang="en-US" sz="1800" dirty="0" err="1"/>
              <a:t>olor</a:t>
            </a:r>
            <a:r>
              <a:rPr lang="en-US" sz="1800" dirty="0"/>
              <a:t>) menus</a:t>
            </a:r>
          </a:p>
          <a:p>
            <a:r>
              <a:rPr lang="en-US" sz="1800" dirty="0"/>
              <a:t>Display menu (Sequence, Background, etc.)</a:t>
            </a:r>
          </a:p>
          <a:p>
            <a:r>
              <a:rPr lang="en-US" sz="1800" dirty="0"/>
              <a:t>Settings menu</a:t>
            </a:r>
          </a:p>
          <a:p>
            <a:r>
              <a:rPr lang="en-US" sz="1800" dirty="0"/>
              <a:t>Mouse menu</a:t>
            </a:r>
          </a:p>
          <a:p>
            <a:r>
              <a:rPr lang="en-US" sz="1800" dirty="0"/>
              <a:t>Wizard menu (distances, mutations)</a:t>
            </a:r>
          </a:p>
          <a:p>
            <a:r>
              <a:rPr lang="en-US" sz="1800" dirty="0"/>
              <a:t>File menu (saving sessions, loading files)</a:t>
            </a:r>
          </a:p>
          <a:p>
            <a:r>
              <a:rPr lang="en-US" sz="1800" dirty="0"/>
              <a:t>Action menu: preset, duplicate, delete</a:t>
            </a:r>
          </a:p>
          <a:p>
            <a:r>
              <a:rPr lang="en-US" sz="1800" dirty="0" err="1"/>
              <a:t>Sele</a:t>
            </a:r>
            <a:r>
              <a:rPr lang="en-US" sz="1800" dirty="0"/>
              <a:t> </a:t>
            </a:r>
            <a:r>
              <a:rPr lang="en-US" sz="1800" dirty="0" err="1"/>
              <a:t>resn</a:t>
            </a:r>
            <a:r>
              <a:rPr lang="en-US" sz="1800" dirty="0"/>
              <a:t>, </a:t>
            </a:r>
            <a:r>
              <a:rPr lang="en-US" sz="1800" dirty="0" err="1"/>
              <a:t>sele</a:t>
            </a:r>
            <a:r>
              <a:rPr lang="en-US" sz="1800" dirty="0"/>
              <a:t> </a:t>
            </a:r>
            <a:r>
              <a:rPr lang="en-US" sz="1800" dirty="0" err="1"/>
              <a:t>resi</a:t>
            </a:r>
            <a:r>
              <a:rPr lang="en-US" sz="1800" dirty="0"/>
              <a:t>, </a:t>
            </a:r>
            <a:r>
              <a:rPr lang="en-US" sz="1800" dirty="0" err="1"/>
              <a:t>sele</a:t>
            </a:r>
            <a:r>
              <a:rPr lang="en-US" sz="1800" dirty="0"/>
              <a:t> name, </a:t>
            </a:r>
            <a:r>
              <a:rPr lang="en-US" sz="1800" dirty="0" err="1"/>
              <a:t>sele</a:t>
            </a:r>
            <a:r>
              <a:rPr lang="en-US" sz="1800" dirty="0"/>
              <a:t> chain</a:t>
            </a:r>
          </a:p>
          <a:p>
            <a:r>
              <a:rPr lang="en-US" sz="1800" dirty="0"/>
              <a:t>Aligning structures</a:t>
            </a:r>
          </a:p>
          <a:p>
            <a:r>
              <a:rPr lang="en-US" sz="1800" dirty="0"/>
              <a:t>Images: button at very top right</a:t>
            </a:r>
          </a:p>
          <a:p>
            <a:r>
              <a:rPr lang="en-US" sz="1800" dirty="0" err="1"/>
              <a:t>Bioassemblies</a:t>
            </a:r>
            <a:r>
              <a:rPr lang="en-US" sz="1800" dirty="0"/>
              <a:t>: Movie-&gt;Show all states; </a:t>
            </a:r>
            <a:r>
              <a:rPr lang="en-US" sz="1800" dirty="0" err="1"/>
              <a:t>split_states</a:t>
            </a:r>
            <a:r>
              <a:rPr lang="en-US" sz="1800" dirty="0"/>
              <a:t> 1ol5</a:t>
            </a:r>
          </a:p>
        </p:txBody>
      </p:sp>
      <p:sp>
        <p:nvSpPr>
          <p:cNvPr id="4" name="Slide Number Placeholder 3"/>
          <p:cNvSpPr>
            <a:spLocks noGrp="1"/>
          </p:cNvSpPr>
          <p:nvPr>
            <p:ph type="sldNum" sz="quarter" idx="12"/>
          </p:nvPr>
        </p:nvSpPr>
        <p:spPr/>
        <p:txBody>
          <a:bodyPr/>
          <a:lstStyle/>
          <a:p>
            <a:fld id="{F2E72A03-EB12-EF4E-863F-3033767196BA}" type="slidenum">
              <a:rPr lang="en-US" smtClean="0"/>
              <a:pPr/>
              <a:t>61</a:t>
            </a:fld>
            <a:endParaRPr lang="en-US"/>
          </a:p>
        </p:txBody>
      </p:sp>
    </p:spTree>
    <p:extLst>
      <p:ext uri="{BB962C8B-B14F-4D97-AF65-F5344CB8AC3E}">
        <p14:creationId xmlns:p14="http://schemas.microsoft.com/office/powerpoint/2010/main" val="31055911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9E69-8357-9E8C-5839-0FA548B1C0FC}"/>
              </a:ext>
            </a:extLst>
          </p:cNvPr>
          <p:cNvSpPr>
            <a:spLocks noGrp="1"/>
          </p:cNvSpPr>
          <p:nvPr>
            <p:ph type="title"/>
          </p:nvPr>
        </p:nvSpPr>
        <p:spPr>
          <a:xfrm>
            <a:off x="685800" y="133350"/>
            <a:ext cx="7772400" cy="857250"/>
          </a:xfrm>
        </p:spPr>
        <p:txBody>
          <a:bodyPr/>
          <a:lstStyle/>
          <a:p>
            <a:r>
              <a:rPr lang="en-US" dirty="0" err="1"/>
              <a:t>colabfold_batch</a:t>
            </a:r>
            <a:endParaRPr lang="en-US" dirty="0"/>
          </a:p>
        </p:txBody>
      </p:sp>
      <p:sp>
        <p:nvSpPr>
          <p:cNvPr id="3" name="Content Placeholder 2">
            <a:extLst>
              <a:ext uri="{FF2B5EF4-FFF2-40B4-BE49-F238E27FC236}">
                <a16:creationId xmlns:a16="http://schemas.microsoft.com/office/drawing/2014/main" id="{DF1AEC3D-E4B1-EA59-7047-81AF5E84C6A0}"/>
              </a:ext>
            </a:extLst>
          </p:cNvPr>
          <p:cNvSpPr>
            <a:spLocks noGrp="1"/>
          </p:cNvSpPr>
          <p:nvPr>
            <p:ph idx="1"/>
          </p:nvPr>
        </p:nvSpPr>
        <p:spPr>
          <a:xfrm>
            <a:off x="609600" y="895350"/>
            <a:ext cx="7772400" cy="3861777"/>
          </a:xfrm>
        </p:spPr>
        <p:txBody>
          <a:bodyPr/>
          <a:lstStyle/>
          <a:p>
            <a:pPr marL="0" indent="0">
              <a:buNone/>
            </a:pPr>
            <a:r>
              <a:rPr lang="en-US" sz="1600" dirty="0" err="1">
                <a:latin typeface="Courier New" panose="02070309020205020404" pitchFamily="49" charset="0"/>
                <a:cs typeface="Courier New" panose="02070309020205020404" pitchFamily="49" charset="0"/>
              </a:rPr>
              <a:t>colabfold_batch</a:t>
            </a:r>
            <a:r>
              <a:rPr lang="en-US" sz="1600" dirty="0">
                <a:latin typeface="Courier New" panose="02070309020205020404" pitchFamily="49" charset="0"/>
                <a:cs typeface="Courier New" panose="02070309020205020404" pitchFamily="49" charset="0"/>
              </a:rPr>
              <a:t> --model-type alphafold2_multimer_v3 --zip </a:t>
            </a:r>
          </a:p>
          <a:p>
            <a:pPr marL="0" indent="0">
              <a:buNone/>
            </a:pPr>
            <a:r>
              <a:rPr lang="en-US" sz="1600" dirty="0">
                <a:latin typeface="Courier New" panose="02070309020205020404" pitchFamily="49" charset="0"/>
                <a:cs typeface="Courier New" panose="02070309020205020404" pitchFamily="49" charset="0"/>
              </a:rPr>
              <a:t>--amber --use-</a:t>
            </a:r>
            <a:r>
              <a:rPr lang="en-US" sz="1600" dirty="0" err="1">
                <a:latin typeface="Courier New" panose="02070309020205020404" pitchFamily="49" charset="0"/>
                <a:cs typeface="Courier New" panose="02070309020205020404" pitchFamily="49" charset="0"/>
              </a:rPr>
              <a:t>gpu</a:t>
            </a:r>
            <a:r>
              <a:rPr lang="en-US" sz="1600" dirty="0">
                <a:latin typeface="Courier New" panose="02070309020205020404" pitchFamily="49" charset="0"/>
                <a:cs typeface="Courier New" panose="02070309020205020404" pitchFamily="49" charset="0"/>
              </a:rPr>
              <a:t>-relax --num-seeds 10 --num-recycle 10 </a:t>
            </a:r>
          </a:p>
          <a:p>
            <a:pPr marL="0" indent="0">
              <a:buNone/>
            </a:pPr>
            <a:r>
              <a:rPr lang="en-US" sz="1600" dirty="0">
                <a:latin typeface="Courier New" panose="02070309020205020404" pitchFamily="49" charset="0"/>
                <a:cs typeface="Courier New" panose="02070309020205020404" pitchFamily="49" charset="0"/>
              </a:rPr>
              <a:t>--recycle-early-stop-tolerance 1.0 </a:t>
            </a:r>
            <a:r>
              <a:rPr lang="en-US" sz="1600" dirty="0" err="1">
                <a:latin typeface="Courier New" panose="02070309020205020404" pitchFamily="49" charset="0"/>
                <a:cs typeface="Courier New" panose="02070309020205020404" pitchFamily="49" charset="0"/>
              </a:rPr>
              <a:t>smo_pka.fasta</a:t>
            </a:r>
            <a:r>
              <a:rPr lang="en-US" sz="1600" dirty="0">
                <a:latin typeface="Courier New" panose="02070309020205020404" pitchFamily="49" charset="0"/>
                <a:cs typeface="Courier New" panose="02070309020205020404" pitchFamily="49" charset="0"/>
              </a:rPr>
              <a:t>  SMO/ </a:t>
            </a:r>
          </a:p>
          <a:p>
            <a:pPr marL="0" indent="0">
              <a:buNone/>
            </a:pPr>
            <a:r>
              <a:rPr lang="en-US" sz="1600" dirty="0">
                <a:latin typeface="Courier New" panose="02070309020205020404" pitchFamily="49" charset="0"/>
                <a:cs typeface="Courier New" panose="02070309020205020404" pitchFamily="49" charset="0"/>
              </a:rPr>
              <a:t>&gt;&gt; </a:t>
            </a:r>
            <a:r>
              <a:rPr lang="en-US" sz="1600" dirty="0" err="1">
                <a:latin typeface="Courier New" panose="02070309020205020404" pitchFamily="49" charset="0"/>
                <a:cs typeface="Courier New" panose="02070309020205020404" pitchFamily="49" charset="0"/>
              </a:rPr>
              <a:t>SMO.out</a:t>
            </a:r>
            <a:endParaRPr lang="en-US" sz="1600" dirty="0">
              <a:latin typeface="Courier New" panose="02070309020205020404" pitchFamily="49" charset="0"/>
              <a:cs typeface="Courier New" panose="02070309020205020404" pitchFamily="49" charset="0"/>
            </a:endParaRPr>
          </a:p>
          <a:p>
            <a:pPr marL="0" indent="0">
              <a:buNone/>
            </a:pPr>
            <a:endParaRPr lang="en-US" sz="1600" dirty="0">
              <a:latin typeface="Courier New" panose="02070309020205020404" pitchFamily="49" charset="0"/>
              <a:cs typeface="Courier New" panose="02070309020205020404" pitchFamily="49" charset="0"/>
            </a:endParaRPr>
          </a:p>
          <a:p>
            <a:pPr marL="0" indent="0">
              <a:buNone/>
            </a:pPr>
            <a:r>
              <a:rPr lang="en-US" sz="1600" dirty="0" err="1">
                <a:latin typeface="Courier New" panose="02070309020205020404" pitchFamily="49" charset="0"/>
                <a:cs typeface="Courier New" panose="02070309020205020404" pitchFamily="49" charset="0"/>
              </a:rPr>
              <a:t>nohup</a:t>
            </a:r>
            <a:r>
              <a:rPr lang="en-US" sz="1600" dirty="0">
                <a:latin typeface="Courier New" panose="02070309020205020404" pitchFamily="49" charset="0"/>
                <a:cs typeface="Courier New" panose="02070309020205020404" pitchFamily="49" charset="0"/>
              </a:rPr>
              <a:t> ./</a:t>
            </a:r>
            <a:r>
              <a:rPr lang="en-US" sz="1600" dirty="0" err="1">
                <a:latin typeface="Courier New" panose="02070309020205020404" pitchFamily="49" charset="0"/>
                <a:cs typeface="Courier New" panose="02070309020205020404" pitchFamily="49" charset="0"/>
              </a:rPr>
              <a:t>run_smo</a:t>
            </a:r>
            <a:endParaRPr lang="en-US" sz="1600" dirty="0">
              <a:latin typeface="Courier New" panose="02070309020205020404" pitchFamily="49" charset="0"/>
              <a:cs typeface="Courier New" panose="02070309020205020404" pitchFamily="49" charset="0"/>
            </a:endParaRPr>
          </a:p>
          <a:p>
            <a:pPr marL="0" indent="0">
              <a:buNone/>
            </a:pPr>
            <a:endParaRPr lang="en-US" sz="1600" dirty="0">
              <a:latin typeface="Courier New" panose="02070309020205020404" pitchFamily="49" charset="0"/>
              <a:cs typeface="Courier New" panose="02070309020205020404" pitchFamily="49" charset="0"/>
            </a:endParaRPr>
          </a:p>
          <a:p>
            <a:pPr marL="0" indent="0">
              <a:buNone/>
            </a:pPr>
            <a:endParaRPr lang="en-US" sz="400" dirty="0">
              <a:latin typeface="Courier New" panose="02070309020205020404" pitchFamily="49" charset="0"/>
              <a:cs typeface="Courier New" panose="02070309020205020404" pitchFamily="49" charset="0"/>
            </a:endParaRPr>
          </a:p>
          <a:p>
            <a:pPr marL="0" indent="0">
              <a:buNone/>
            </a:pPr>
            <a:r>
              <a:rPr lang="en-US" sz="900" dirty="0">
                <a:latin typeface="Courier New" panose="02070309020205020404" pitchFamily="49" charset="0"/>
                <a:cs typeface="Courier New" panose="02070309020205020404" pitchFamily="49" charset="0"/>
              </a:rPr>
              <a:t>&gt;SMO_PKA_mouse_F577A</a:t>
            </a:r>
          </a:p>
          <a:p>
            <a:pPr marL="0" indent="0">
              <a:buNone/>
            </a:pPr>
            <a:r>
              <a:rPr lang="en-US" sz="900" dirty="0">
                <a:latin typeface="Courier New" panose="02070309020205020404" pitchFamily="49" charset="0"/>
                <a:cs typeface="Courier New" panose="02070309020205020404" pitchFamily="49" charset="0"/>
              </a:rPr>
              <a:t>RGAASSGNATGPGPRSAGGSARRSAAVTGPPPPLSHCGRAAPCEPLRYNVCLGSVLPYGATSTLLAGDSDSQEEAHGKLVLWSGLRNAPRCWAVIQPLLCAVYMPKCENDRVELPSRTLCQATRGPCAIVERERGWPDFLRCTPDSDF:</a:t>
            </a:r>
          </a:p>
          <a:p>
            <a:pPr marL="0" indent="0">
              <a:buNone/>
            </a:pPr>
            <a:r>
              <a:rPr lang="en-US" sz="900" dirty="0">
                <a:latin typeface="Courier New" panose="02070309020205020404" pitchFamily="49" charset="0"/>
                <a:cs typeface="Courier New" panose="02070309020205020404" pitchFamily="49" charset="0"/>
              </a:rPr>
              <a:t>GNAAAAKKGSEQESVKEFLAKAKEDFLKKWESPAQNTAHLDQFERIKTLGTGSFGRVMLVKHKETGNHYAMKILDKQKVVKLKQIEHTLNEKRILQAVNFPFLVKLEFSFKDNSNLYMVMEYVPGGEMFSHLRRIGRFSEPHARFYAAQIVLTFEYLHSLDLIYRDLKPENLLIDQQGYIQVTDFGFAKRVKGRTWTLCGTPEYL</a:t>
            </a:r>
          </a:p>
          <a:p>
            <a:pPr marL="0" indent="0">
              <a:buNone/>
            </a:pPr>
            <a:endParaRPr lang="en-US" sz="900" dirty="0">
              <a:latin typeface="Courier New" panose="02070309020205020404" pitchFamily="49" charset="0"/>
              <a:cs typeface="Courier New" panose="02070309020205020404" pitchFamily="49" charset="0"/>
            </a:endParaRPr>
          </a:p>
          <a:p>
            <a:pPr marL="0" indent="0">
              <a:buNone/>
            </a:pPr>
            <a:r>
              <a:rPr lang="en-US" sz="900" dirty="0">
                <a:latin typeface="Courier New" panose="02070309020205020404" pitchFamily="49" charset="0"/>
                <a:cs typeface="Courier New" panose="02070309020205020404" pitchFamily="49" charset="0"/>
              </a:rPr>
              <a:t>&gt;SMO_PKA_mouse_R569E</a:t>
            </a:r>
          </a:p>
          <a:p>
            <a:pPr marL="0" indent="0">
              <a:buNone/>
            </a:pPr>
            <a:r>
              <a:rPr lang="en-US" sz="900" dirty="0">
                <a:latin typeface="Courier New" panose="02070309020205020404" pitchFamily="49" charset="0"/>
                <a:cs typeface="Courier New" panose="02070309020205020404" pitchFamily="49" charset="0"/>
              </a:rPr>
              <a:t>VILHPNETIFNDFCKKSTTCEVLKYNTCLGSPLPYTHTSLILAEDSETQEEAFEKLAMWSGLRNAPRCWAVIQPLLCAVYMPKCENGKVELPSQHLCQATRNPCSIVERERGWPNFLKCENKEQFPKGCQNEVQKLKFNTSGQCEAPLVKTDTLLCTFFTLATFLASMMDVGRTAVVPRADGRRGVQIHSRTNLMDAELLDADSDF:</a:t>
            </a:r>
          </a:p>
          <a:p>
            <a:pPr marL="0" indent="0">
              <a:buNone/>
            </a:pPr>
            <a:r>
              <a:rPr lang="en-US" sz="900" dirty="0">
                <a:latin typeface="Courier New" panose="02070309020205020404" pitchFamily="49" charset="0"/>
                <a:cs typeface="Courier New" panose="02070309020205020404" pitchFamily="49" charset="0"/>
              </a:rPr>
              <a:t>GNAPTAKNKGNEMESVKEFLAKAKEDFLKKWENPAQNTASLDHFERLKTLGTGSFGRVMLVKHKESGQHFAMKILDKQKVVKLKQIEHTLNEKRILQAVSFPFLVRLEHSFKDNTNLYMVMEYVPGGEMFSHLRRIGRFSEPHARFYAAQIVLTFEYLHSLDLIYRDLKPENLLIDQQGYIQVTDFGFAKRVKGRTWTLCGTPEY</a:t>
            </a:r>
          </a:p>
          <a:p>
            <a:pPr marL="0" indent="0">
              <a:buNone/>
            </a:pPr>
            <a:endParaRPr lang="en-US" sz="400" dirty="0">
              <a:latin typeface="Courier New" panose="02070309020205020404" pitchFamily="49" charset="0"/>
              <a:cs typeface="Courier New" panose="02070309020205020404" pitchFamily="49" charset="0"/>
            </a:endParaRPr>
          </a:p>
          <a:p>
            <a:pPr marL="0" indent="0">
              <a:buNone/>
            </a:pPr>
            <a:endParaRPr lang="en-US" sz="400"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41946062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0C331-85AC-28E9-602F-871666AAEC11}"/>
              </a:ext>
            </a:extLst>
          </p:cNvPr>
          <p:cNvSpPr>
            <a:spLocks noGrp="1"/>
          </p:cNvSpPr>
          <p:nvPr>
            <p:ph type="title"/>
          </p:nvPr>
        </p:nvSpPr>
        <p:spPr>
          <a:xfrm>
            <a:off x="685800" y="457200"/>
            <a:ext cx="8153400" cy="857250"/>
          </a:xfrm>
        </p:spPr>
        <p:txBody>
          <a:bodyPr/>
          <a:lstStyle/>
          <a:p>
            <a:r>
              <a:rPr lang="en-US" sz="2800" dirty="0" err="1"/>
              <a:t>colabfold_batch</a:t>
            </a:r>
            <a:r>
              <a:rPr lang="en-US" sz="2800" dirty="0"/>
              <a:t> output file (</a:t>
            </a:r>
            <a:r>
              <a:rPr lang="en-US" sz="2800" dirty="0" err="1"/>
              <a:t>log.txt</a:t>
            </a:r>
            <a:r>
              <a:rPr lang="en-US" sz="2800" dirty="0"/>
              <a:t> or </a:t>
            </a:r>
            <a:r>
              <a:rPr lang="en-US" sz="2800" dirty="0" err="1"/>
              <a:t>SMO.out</a:t>
            </a:r>
            <a:r>
              <a:rPr lang="en-US" sz="2800" dirty="0"/>
              <a:t>)</a:t>
            </a:r>
          </a:p>
        </p:txBody>
      </p:sp>
      <p:sp>
        <p:nvSpPr>
          <p:cNvPr id="3" name="Content Placeholder 2">
            <a:extLst>
              <a:ext uri="{FF2B5EF4-FFF2-40B4-BE49-F238E27FC236}">
                <a16:creationId xmlns:a16="http://schemas.microsoft.com/office/drawing/2014/main" id="{218056DD-937A-E6BC-5AED-30C8BC30CD9D}"/>
              </a:ext>
            </a:extLst>
          </p:cNvPr>
          <p:cNvSpPr>
            <a:spLocks noGrp="1"/>
          </p:cNvSpPr>
          <p:nvPr>
            <p:ph idx="1"/>
          </p:nvPr>
        </p:nvSpPr>
        <p:spPr>
          <a:xfrm>
            <a:off x="152400" y="1465248"/>
            <a:ext cx="8991600" cy="3086100"/>
          </a:xfrm>
        </p:spPr>
        <p:txBody>
          <a:bodyPr/>
          <a:lstStyle/>
          <a:p>
            <a:pPr marL="0" indent="0">
              <a:buNone/>
            </a:pPr>
            <a:r>
              <a:rPr lang="en-US" sz="1000" dirty="0">
                <a:latin typeface="Courier New" panose="02070309020205020404" pitchFamily="49" charset="0"/>
                <a:cs typeface="Courier New" panose="02070309020205020404" pitchFamily="49" charset="0"/>
              </a:rPr>
              <a:t>2024-07-01 00:11:20,812 alphafold2_multimer_v3_model_3_seed_001 recycle=0 pLDDT=69.4 pTM=0.489 ipTM=0.224</a:t>
            </a:r>
          </a:p>
          <a:p>
            <a:pPr marL="0" indent="0">
              <a:buNone/>
            </a:pPr>
            <a:r>
              <a:rPr lang="en-US" sz="1000" dirty="0">
                <a:latin typeface="Courier New" panose="02070309020205020404" pitchFamily="49" charset="0"/>
                <a:cs typeface="Courier New" panose="02070309020205020404" pitchFamily="49" charset="0"/>
              </a:rPr>
              <a:t>2024-07-01 00:11:53,920 alphafold2_multimer_v3_model_3_seed_001 recycle=1 pLDDT=70.1 pTM=0.502 ipTM=0.275 </a:t>
            </a:r>
            <a:r>
              <a:rPr lang="en-US" sz="1000" dirty="0" err="1">
                <a:latin typeface="Courier New" panose="02070309020205020404" pitchFamily="49" charset="0"/>
                <a:cs typeface="Courier New" panose="02070309020205020404" pitchFamily="49" charset="0"/>
              </a:rPr>
              <a:t>tol</a:t>
            </a:r>
            <a:r>
              <a:rPr lang="en-US" sz="1000" dirty="0">
                <a:latin typeface="Courier New" panose="02070309020205020404" pitchFamily="49" charset="0"/>
                <a:cs typeface="Courier New" panose="02070309020205020404" pitchFamily="49" charset="0"/>
              </a:rPr>
              <a:t>=7.77</a:t>
            </a:r>
          </a:p>
          <a:p>
            <a:pPr marL="0" indent="0">
              <a:buNone/>
            </a:pPr>
            <a:r>
              <a:rPr lang="en-US" sz="1000" dirty="0">
                <a:latin typeface="Courier New" panose="02070309020205020404" pitchFamily="49" charset="0"/>
                <a:cs typeface="Courier New" panose="02070309020205020404" pitchFamily="49" charset="0"/>
              </a:rPr>
              <a:t>2024-07-01 00:12:26,991 alphafold2_multimer_v3_model_3_seed_001 recycle=2 pLDDT=71.6 pTM=0.521 ipTM=0.443 </a:t>
            </a:r>
            <a:r>
              <a:rPr lang="en-US" sz="1000" dirty="0" err="1">
                <a:latin typeface="Courier New" panose="02070309020205020404" pitchFamily="49" charset="0"/>
                <a:cs typeface="Courier New" panose="02070309020205020404" pitchFamily="49" charset="0"/>
              </a:rPr>
              <a:t>tol</a:t>
            </a:r>
            <a:r>
              <a:rPr lang="en-US" sz="1000" dirty="0">
                <a:latin typeface="Courier New" panose="02070309020205020404" pitchFamily="49" charset="0"/>
                <a:cs typeface="Courier New" panose="02070309020205020404" pitchFamily="49" charset="0"/>
              </a:rPr>
              <a:t>=5.99</a:t>
            </a:r>
          </a:p>
          <a:p>
            <a:pPr marL="0" indent="0">
              <a:buNone/>
            </a:pPr>
            <a:r>
              <a:rPr lang="en-US" sz="1000" dirty="0">
                <a:latin typeface="Courier New" panose="02070309020205020404" pitchFamily="49" charset="0"/>
                <a:cs typeface="Courier New" panose="02070309020205020404" pitchFamily="49" charset="0"/>
              </a:rPr>
              <a:t>2024-07-01 00:13:00,084 alphafold2_multimer_v3_model_3_seed_001 recycle=3 pLDDT=71.1 pTM=0.51 ipTM=0.281 </a:t>
            </a:r>
            <a:r>
              <a:rPr lang="en-US" sz="1000" dirty="0" err="1">
                <a:latin typeface="Courier New" panose="02070309020205020404" pitchFamily="49" charset="0"/>
                <a:cs typeface="Courier New" panose="02070309020205020404" pitchFamily="49" charset="0"/>
              </a:rPr>
              <a:t>tol</a:t>
            </a:r>
            <a:r>
              <a:rPr lang="en-US" sz="1000" dirty="0">
                <a:latin typeface="Courier New" panose="02070309020205020404" pitchFamily="49" charset="0"/>
                <a:cs typeface="Courier New" panose="02070309020205020404" pitchFamily="49" charset="0"/>
              </a:rPr>
              <a:t>=4.53</a:t>
            </a:r>
          </a:p>
          <a:p>
            <a:pPr marL="0" indent="0">
              <a:buNone/>
            </a:pPr>
            <a:r>
              <a:rPr lang="en-US" sz="1000" dirty="0">
                <a:latin typeface="Courier New" panose="02070309020205020404" pitchFamily="49" charset="0"/>
                <a:cs typeface="Courier New" panose="02070309020205020404" pitchFamily="49" charset="0"/>
              </a:rPr>
              <a:t>2024-07-01 00:13:33,153 alphafold2_multimer_v3_model_3_seed_001 recycle=4 pLDDT=71.2 pTM=0.512 ipTM=0.338 </a:t>
            </a:r>
            <a:r>
              <a:rPr lang="en-US" sz="1000" dirty="0" err="1">
                <a:latin typeface="Courier New" panose="02070309020205020404" pitchFamily="49" charset="0"/>
                <a:cs typeface="Courier New" panose="02070309020205020404" pitchFamily="49" charset="0"/>
              </a:rPr>
              <a:t>tol</a:t>
            </a:r>
            <a:r>
              <a:rPr lang="en-US" sz="1000" dirty="0">
                <a:latin typeface="Courier New" panose="02070309020205020404" pitchFamily="49" charset="0"/>
                <a:cs typeface="Courier New" panose="02070309020205020404" pitchFamily="49" charset="0"/>
              </a:rPr>
              <a:t>=5.06</a:t>
            </a:r>
          </a:p>
          <a:p>
            <a:pPr marL="0" indent="0">
              <a:buNone/>
            </a:pPr>
            <a:r>
              <a:rPr lang="en-US" sz="1000" dirty="0">
                <a:latin typeface="Courier New" panose="02070309020205020404" pitchFamily="49" charset="0"/>
                <a:cs typeface="Courier New" panose="02070309020205020404" pitchFamily="49" charset="0"/>
              </a:rPr>
              <a:t>2024-07-01 00:14:06,239 alphafold2_multimer_v3_model_3_seed_001 recycle=5 pLDDT=71.2 pTM=0.509 ipTM=0.262 </a:t>
            </a:r>
            <a:r>
              <a:rPr lang="en-US" sz="1000" dirty="0" err="1">
                <a:latin typeface="Courier New" panose="02070309020205020404" pitchFamily="49" charset="0"/>
                <a:cs typeface="Courier New" panose="02070309020205020404" pitchFamily="49" charset="0"/>
              </a:rPr>
              <a:t>tol</a:t>
            </a:r>
            <a:r>
              <a:rPr lang="en-US" sz="1000" dirty="0">
                <a:latin typeface="Courier New" panose="02070309020205020404" pitchFamily="49" charset="0"/>
                <a:cs typeface="Courier New" panose="02070309020205020404" pitchFamily="49" charset="0"/>
              </a:rPr>
              <a:t>=5.19</a:t>
            </a:r>
          </a:p>
          <a:p>
            <a:pPr marL="0" indent="0">
              <a:buNone/>
            </a:pPr>
            <a:r>
              <a:rPr lang="en-US" sz="1000" dirty="0">
                <a:latin typeface="Courier New" panose="02070309020205020404" pitchFamily="49" charset="0"/>
                <a:cs typeface="Courier New" panose="02070309020205020404" pitchFamily="49" charset="0"/>
              </a:rPr>
              <a:t>2024-07-01 00:14:39,304 alphafold2_multimer_v3_model_3_seed_001 recycle=6 pLDDT=71.3 pTM=0.518 ipTM=0.291 </a:t>
            </a:r>
            <a:r>
              <a:rPr lang="en-US" sz="1000" dirty="0" err="1">
                <a:latin typeface="Courier New" panose="02070309020205020404" pitchFamily="49" charset="0"/>
                <a:cs typeface="Courier New" panose="02070309020205020404" pitchFamily="49" charset="0"/>
              </a:rPr>
              <a:t>tol</a:t>
            </a:r>
            <a:r>
              <a:rPr lang="en-US" sz="1000" dirty="0">
                <a:latin typeface="Courier New" panose="02070309020205020404" pitchFamily="49" charset="0"/>
                <a:cs typeface="Courier New" panose="02070309020205020404" pitchFamily="49" charset="0"/>
              </a:rPr>
              <a:t>=3.88</a:t>
            </a:r>
          </a:p>
          <a:p>
            <a:pPr marL="0" indent="0">
              <a:buNone/>
            </a:pPr>
            <a:r>
              <a:rPr lang="en-US" sz="1000" dirty="0">
                <a:latin typeface="Courier New" panose="02070309020205020404" pitchFamily="49" charset="0"/>
                <a:cs typeface="Courier New" panose="02070309020205020404" pitchFamily="49" charset="0"/>
              </a:rPr>
              <a:t>2024-07-01 00:15:12,388 alphafold2_multimer_v3_model_3_seed_001 recycle=7 pLDDT=71.5 pTM=0.511 ipTM=0.283 </a:t>
            </a:r>
            <a:r>
              <a:rPr lang="en-US" sz="1000" dirty="0" err="1">
                <a:latin typeface="Courier New" panose="02070309020205020404" pitchFamily="49" charset="0"/>
                <a:cs typeface="Courier New" panose="02070309020205020404" pitchFamily="49" charset="0"/>
              </a:rPr>
              <a:t>tol</a:t>
            </a:r>
            <a:r>
              <a:rPr lang="en-US" sz="1000" dirty="0">
                <a:latin typeface="Courier New" panose="02070309020205020404" pitchFamily="49" charset="0"/>
                <a:cs typeface="Courier New" panose="02070309020205020404" pitchFamily="49" charset="0"/>
              </a:rPr>
              <a:t>=2.41</a:t>
            </a:r>
          </a:p>
          <a:p>
            <a:pPr marL="0" indent="0">
              <a:buNone/>
            </a:pPr>
            <a:r>
              <a:rPr lang="en-US" sz="1000" dirty="0">
                <a:latin typeface="Courier New" panose="02070309020205020404" pitchFamily="49" charset="0"/>
                <a:cs typeface="Courier New" panose="02070309020205020404" pitchFamily="49" charset="0"/>
              </a:rPr>
              <a:t>2024-07-01 00:15:45,451 alphafold2_multimer_v3_model_3_seed_001 recycle=8 pLDDT=71.6 pTM=0.522 ipTM=0.738 </a:t>
            </a:r>
            <a:r>
              <a:rPr lang="en-US" sz="1000" dirty="0" err="1">
                <a:latin typeface="Courier New" panose="02070309020205020404" pitchFamily="49" charset="0"/>
                <a:cs typeface="Courier New" panose="02070309020205020404" pitchFamily="49" charset="0"/>
              </a:rPr>
              <a:t>tol</a:t>
            </a:r>
            <a:r>
              <a:rPr lang="en-US" sz="1000" dirty="0">
                <a:latin typeface="Courier New" panose="02070309020205020404" pitchFamily="49" charset="0"/>
                <a:cs typeface="Courier New" panose="02070309020205020404" pitchFamily="49" charset="0"/>
              </a:rPr>
              <a:t>=9.98</a:t>
            </a:r>
          </a:p>
          <a:p>
            <a:pPr marL="0" indent="0">
              <a:buNone/>
            </a:pPr>
            <a:r>
              <a:rPr lang="en-US" sz="1000" dirty="0">
                <a:latin typeface="Courier New" panose="02070309020205020404" pitchFamily="49" charset="0"/>
                <a:cs typeface="Courier New" panose="02070309020205020404" pitchFamily="49" charset="0"/>
              </a:rPr>
              <a:t>2024-07-01 00:16:18,596 alphafold2_multimer_v3_model_3_seed_001 recycle=9 pLDDT=70.8 pTM=0.495 ipTM=0.447 </a:t>
            </a:r>
            <a:r>
              <a:rPr lang="en-US" sz="1000" dirty="0" err="1">
                <a:latin typeface="Courier New" panose="02070309020205020404" pitchFamily="49" charset="0"/>
                <a:cs typeface="Courier New" panose="02070309020205020404" pitchFamily="49" charset="0"/>
              </a:rPr>
              <a:t>tol</a:t>
            </a:r>
            <a:r>
              <a:rPr lang="en-US" sz="1000" dirty="0">
                <a:latin typeface="Courier New" panose="02070309020205020404" pitchFamily="49" charset="0"/>
                <a:cs typeface="Courier New" panose="02070309020205020404" pitchFamily="49" charset="0"/>
              </a:rPr>
              <a:t>=8.3</a:t>
            </a:r>
          </a:p>
          <a:p>
            <a:pPr marL="0" indent="0">
              <a:buNone/>
            </a:pPr>
            <a:r>
              <a:rPr lang="en-US" sz="1000" dirty="0">
                <a:latin typeface="Courier New" panose="02070309020205020404" pitchFamily="49" charset="0"/>
                <a:cs typeface="Courier New" panose="02070309020205020404" pitchFamily="49" charset="0"/>
              </a:rPr>
              <a:t>2024-07-01 00:16:51,674 alphafold2_multimer_v3_model_3_seed_001 recycle=10 pLDDT=71.8 pTM=0.51 ipTM=0.61 </a:t>
            </a:r>
            <a:r>
              <a:rPr lang="en-US" sz="1000" dirty="0" err="1">
                <a:latin typeface="Courier New" panose="02070309020205020404" pitchFamily="49" charset="0"/>
                <a:cs typeface="Courier New" panose="02070309020205020404" pitchFamily="49" charset="0"/>
              </a:rPr>
              <a:t>tol</a:t>
            </a:r>
            <a:r>
              <a:rPr lang="en-US" sz="1000" dirty="0">
                <a:latin typeface="Courier New" panose="02070309020205020404" pitchFamily="49" charset="0"/>
                <a:cs typeface="Courier New" panose="02070309020205020404" pitchFamily="49" charset="0"/>
              </a:rPr>
              <a:t>=5.34</a:t>
            </a:r>
          </a:p>
          <a:p>
            <a:pPr marL="0" indent="0">
              <a:buNone/>
            </a:pPr>
            <a:r>
              <a:rPr lang="en-US" sz="1000" dirty="0">
                <a:latin typeface="Courier New" panose="02070309020205020404" pitchFamily="49" charset="0"/>
                <a:cs typeface="Courier New" panose="02070309020205020404" pitchFamily="49" charset="0"/>
              </a:rPr>
              <a:t>2024-07-01 00:16:51,675 alphafold2_multimer_v3_model_3_seed_001 took 364.0s (10 recycles)</a:t>
            </a:r>
          </a:p>
          <a:p>
            <a:endParaRPr lang="en-US" sz="1000" dirty="0"/>
          </a:p>
        </p:txBody>
      </p:sp>
      <p:sp>
        <p:nvSpPr>
          <p:cNvPr id="4" name="Slide Number Placeholder 3">
            <a:extLst>
              <a:ext uri="{FF2B5EF4-FFF2-40B4-BE49-F238E27FC236}">
                <a16:creationId xmlns:a16="http://schemas.microsoft.com/office/drawing/2014/main" id="{5620C3E0-7148-8F2C-633A-9BBF15DFD710}"/>
              </a:ext>
            </a:extLst>
          </p:cNvPr>
          <p:cNvSpPr>
            <a:spLocks noGrp="1"/>
          </p:cNvSpPr>
          <p:nvPr>
            <p:ph type="sldNum" sz="quarter" idx="12"/>
          </p:nvPr>
        </p:nvSpPr>
        <p:spPr/>
        <p:txBody>
          <a:bodyPr/>
          <a:lstStyle/>
          <a:p>
            <a:fld id="{F2E72A03-EB12-EF4E-863F-3033767196BA}" type="slidenum">
              <a:rPr lang="en-US" smtClean="0"/>
              <a:pPr/>
              <a:t>63</a:t>
            </a:fld>
            <a:endParaRPr lang="en-US"/>
          </a:p>
        </p:txBody>
      </p:sp>
    </p:spTree>
    <p:extLst>
      <p:ext uri="{BB962C8B-B14F-4D97-AF65-F5344CB8AC3E}">
        <p14:creationId xmlns:p14="http://schemas.microsoft.com/office/powerpoint/2010/main" val="216163047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4E228E2-0C20-971C-9236-57012401537A}"/>
              </a:ext>
            </a:extLst>
          </p:cNvPr>
          <p:cNvSpPr>
            <a:spLocks noGrp="1"/>
          </p:cNvSpPr>
          <p:nvPr>
            <p:ph type="sldNum" sz="quarter" idx="12"/>
          </p:nvPr>
        </p:nvSpPr>
        <p:spPr/>
        <p:txBody>
          <a:bodyPr/>
          <a:lstStyle/>
          <a:p>
            <a:fld id="{F2E72A03-EB12-EF4E-863F-3033767196BA}" type="slidenum">
              <a:rPr lang="en-US" smtClean="0"/>
              <a:pPr/>
              <a:t>64</a:t>
            </a:fld>
            <a:endParaRPr lang="en-US"/>
          </a:p>
        </p:txBody>
      </p:sp>
      <p:sp>
        <p:nvSpPr>
          <p:cNvPr id="8" name="TextBox 7">
            <a:extLst>
              <a:ext uri="{FF2B5EF4-FFF2-40B4-BE49-F238E27FC236}">
                <a16:creationId xmlns:a16="http://schemas.microsoft.com/office/drawing/2014/main" id="{1048ECE7-D8FD-AEAC-A9E8-5465E53FD02D}"/>
              </a:ext>
            </a:extLst>
          </p:cNvPr>
          <p:cNvSpPr txBox="1"/>
          <p:nvPr/>
        </p:nvSpPr>
        <p:spPr>
          <a:xfrm>
            <a:off x="457200" y="1417588"/>
            <a:ext cx="8153400" cy="2308324"/>
          </a:xfrm>
          <a:prstGeom prst="rect">
            <a:avLst/>
          </a:prstGeom>
          <a:noFill/>
        </p:spPr>
        <p:txBody>
          <a:bodyPr wrap="square">
            <a:spAutoFit/>
          </a:bodyPr>
          <a:lstStyle/>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SMO_PKA_mouse_F577A_coverage.</a:t>
            </a:r>
            <a:r>
              <a:rPr lang="en-US" sz="1200" b="1" dirty="0">
                <a:solidFill>
                  <a:srgbClr val="B42419"/>
                </a:solidFill>
                <a:effectLst/>
                <a:latin typeface="Courier New" panose="02070309020205020404" pitchFamily="49" charset="0"/>
                <a:cs typeface="Courier New" panose="02070309020205020404" pitchFamily="49" charset="0"/>
              </a:rPr>
              <a:t>png</a:t>
            </a:r>
            <a:endParaRPr lang="en-US" sz="1200" dirty="0">
              <a:solidFill>
                <a:srgbClr val="000000"/>
              </a:solidFill>
              <a:effectLst/>
              <a:latin typeface="Courier New" panose="02070309020205020404" pitchFamily="49" charset="0"/>
              <a:cs typeface="Courier New" panose="02070309020205020404" pitchFamily="49" charset="0"/>
            </a:endParaRP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SMO_PKA_mouse_F577A_pae.</a:t>
            </a:r>
            <a:r>
              <a:rPr lang="en-US" sz="1200" b="1" dirty="0">
                <a:solidFill>
                  <a:srgbClr val="B42419"/>
                </a:solidFill>
                <a:effectLst/>
                <a:latin typeface="Courier New" panose="02070309020205020404" pitchFamily="49" charset="0"/>
                <a:cs typeface="Courier New" panose="02070309020205020404" pitchFamily="49" charset="0"/>
              </a:rPr>
              <a:t>png</a:t>
            </a:r>
            <a:endParaRPr lang="en-US" sz="1200" dirty="0">
              <a:solidFill>
                <a:srgbClr val="000000"/>
              </a:solidFill>
              <a:effectLst/>
              <a:latin typeface="Courier New" panose="02070309020205020404" pitchFamily="49" charset="0"/>
              <a:cs typeface="Courier New" panose="02070309020205020404" pitchFamily="49" charset="0"/>
            </a:endParaRP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SMO_PKA_mouse_F577A_plddt.</a:t>
            </a:r>
            <a:r>
              <a:rPr lang="en-US" sz="1200" b="1" dirty="0">
                <a:solidFill>
                  <a:srgbClr val="B42419"/>
                </a:solidFill>
                <a:effectLst/>
                <a:latin typeface="Courier New" panose="02070309020205020404" pitchFamily="49" charset="0"/>
                <a:cs typeface="Courier New" panose="02070309020205020404" pitchFamily="49" charset="0"/>
              </a:rPr>
              <a:t>png</a:t>
            </a:r>
            <a:endParaRPr lang="en-US" sz="1200" dirty="0">
              <a:solidFill>
                <a:srgbClr val="000000"/>
              </a:solidFill>
              <a:effectLst/>
              <a:latin typeface="Courier New" panose="02070309020205020404" pitchFamily="49" charset="0"/>
              <a:cs typeface="Courier New" panose="02070309020205020404" pitchFamily="49" charset="0"/>
            </a:endParaRP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SMO_PKA_mouse_F577A_relaxed_</a:t>
            </a:r>
            <a:r>
              <a:rPr lang="en-US" sz="1200" b="1" dirty="0">
                <a:solidFill>
                  <a:srgbClr val="B42419"/>
                </a:solidFill>
                <a:effectLst/>
                <a:latin typeface="Courier New" panose="02070309020205020404" pitchFamily="49" charset="0"/>
                <a:cs typeface="Courier New" panose="02070309020205020404" pitchFamily="49" charset="0"/>
              </a:rPr>
              <a:t>rank_00</a:t>
            </a:r>
            <a:r>
              <a:rPr lang="en-US" sz="1200" dirty="0">
                <a:solidFill>
                  <a:srgbClr val="000000"/>
                </a:solidFill>
                <a:effectLst/>
                <a:latin typeface="Courier New" panose="02070309020205020404" pitchFamily="49" charset="0"/>
                <a:cs typeface="Courier New" panose="02070309020205020404" pitchFamily="49" charset="0"/>
              </a:rPr>
              <a:t>1_alphafold2_multimer_v3_model_5_seed_002.pdb</a:t>
            </a: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SMO_PKA_mouse_F577A_relaxed_</a:t>
            </a:r>
            <a:r>
              <a:rPr lang="en-US" sz="1200" b="1" dirty="0">
                <a:solidFill>
                  <a:srgbClr val="B42419"/>
                </a:solidFill>
                <a:effectLst/>
                <a:latin typeface="Courier New" panose="02070309020205020404" pitchFamily="49" charset="0"/>
                <a:cs typeface="Courier New" panose="02070309020205020404" pitchFamily="49" charset="0"/>
              </a:rPr>
              <a:t>rank_00</a:t>
            </a:r>
            <a:r>
              <a:rPr lang="en-US" sz="1200" dirty="0">
                <a:solidFill>
                  <a:srgbClr val="000000"/>
                </a:solidFill>
                <a:effectLst/>
                <a:latin typeface="Courier New" panose="02070309020205020404" pitchFamily="49" charset="0"/>
                <a:cs typeface="Courier New" panose="02070309020205020404" pitchFamily="49" charset="0"/>
              </a:rPr>
              <a:t>2_alphafold2_multimer_v3_model_5_seed_005.pdb</a:t>
            </a: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SMO_PKA_mouse_F577A_relaxed_</a:t>
            </a:r>
            <a:r>
              <a:rPr lang="en-US" sz="1200" b="1" dirty="0">
                <a:solidFill>
                  <a:srgbClr val="B42419"/>
                </a:solidFill>
                <a:effectLst/>
                <a:latin typeface="Courier New" panose="02070309020205020404" pitchFamily="49" charset="0"/>
                <a:cs typeface="Courier New" panose="02070309020205020404" pitchFamily="49" charset="0"/>
              </a:rPr>
              <a:t>rank_00</a:t>
            </a:r>
            <a:r>
              <a:rPr lang="en-US" sz="1200" dirty="0">
                <a:solidFill>
                  <a:srgbClr val="000000"/>
                </a:solidFill>
                <a:effectLst/>
                <a:latin typeface="Courier New" panose="02070309020205020404" pitchFamily="49" charset="0"/>
                <a:cs typeface="Courier New" panose="02070309020205020404" pitchFamily="49" charset="0"/>
              </a:rPr>
              <a:t>3_alphafold2_multimer_v3_model_5_seed_003.pdb</a:t>
            </a: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SMO_PKA_mouse_F577A_scores_</a:t>
            </a:r>
            <a:r>
              <a:rPr lang="en-US" sz="1200" b="1" dirty="0">
                <a:solidFill>
                  <a:srgbClr val="B42419"/>
                </a:solidFill>
                <a:effectLst/>
                <a:latin typeface="Courier New" panose="02070309020205020404" pitchFamily="49" charset="0"/>
                <a:cs typeface="Courier New" panose="02070309020205020404" pitchFamily="49" charset="0"/>
              </a:rPr>
              <a:t>rank_00</a:t>
            </a:r>
            <a:r>
              <a:rPr lang="en-US" sz="1200" dirty="0">
                <a:solidFill>
                  <a:srgbClr val="000000"/>
                </a:solidFill>
                <a:effectLst/>
                <a:latin typeface="Courier New" panose="02070309020205020404" pitchFamily="49" charset="0"/>
                <a:cs typeface="Courier New" panose="02070309020205020404" pitchFamily="49" charset="0"/>
              </a:rPr>
              <a:t>1_alphafold2_multimer_v3_model_5_seed_002.json</a:t>
            </a: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SMO_PKA_mouse_F577A_scores_</a:t>
            </a:r>
            <a:r>
              <a:rPr lang="en-US" sz="1200" b="1" dirty="0">
                <a:solidFill>
                  <a:srgbClr val="B42419"/>
                </a:solidFill>
                <a:effectLst/>
                <a:latin typeface="Courier New" panose="02070309020205020404" pitchFamily="49" charset="0"/>
                <a:cs typeface="Courier New" panose="02070309020205020404" pitchFamily="49" charset="0"/>
              </a:rPr>
              <a:t>rank_00</a:t>
            </a:r>
            <a:r>
              <a:rPr lang="en-US" sz="1200" dirty="0">
                <a:solidFill>
                  <a:srgbClr val="000000"/>
                </a:solidFill>
                <a:effectLst/>
                <a:latin typeface="Courier New" panose="02070309020205020404" pitchFamily="49" charset="0"/>
                <a:cs typeface="Courier New" panose="02070309020205020404" pitchFamily="49" charset="0"/>
              </a:rPr>
              <a:t>2_alphafold2_multimer_v3_model_5_seed_005.json</a:t>
            </a: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SMO_PKA_mouse_F577A_scores_</a:t>
            </a:r>
            <a:r>
              <a:rPr lang="en-US" sz="1200" b="1" dirty="0">
                <a:solidFill>
                  <a:srgbClr val="B42419"/>
                </a:solidFill>
                <a:effectLst/>
                <a:latin typeface="Courier New" panose="02070309020205020404" pitchFamily="49" charset="0"/>
                <a:cs typeface="Courier New" panose="02070309020205020404" pitchFamily="49" charset="0"/>
              </a:rPr>
              <a:t>rank_00</a:t>
            </a:r>
            <a:r>
              <a:rPr lang="en-US" sz="1200" dirty="0">
                <a:solidFill>
                  <a:srgbClr val="000000"/>
                </a:solidFill>
                <a:effectLst/>
                <a:latin typeface="Courier New" panose="02070309020205020404" pitchFamily="49" charset="0"/>
                <a:cs typeface="Courier New" panose="02070309020205020404" pitchFamily="49" charset="0"/>
              </a:rPr>
              <a:t>3_alphafold2_multimer_v3_model_5_seed_003.json</a:t>
            </a: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SMO_PKA_mouse_F577A_unrelaxed_</a:t>
            </a:r>
            <a:r>
              <a:rPr lang="en-US" sz="1200" b="1" dirty="0">
                <a:solidFill>
                  <a:srgbClr val="B42419"/>
                </a:solidFill>
                <a:effectLst/>
                <a:latin typeface="Courier New" panose="02070309020205020404" pitchFamily="49" charset="0"/>
                <a:cs typeface="Courier New" panose="02070309020205020404" pitchFamily="49" charset="0"/>
              </a:rPr>
              <a:t>rank_00</a:t>
            </a:r>
            <a:r>
              <a:rPr lang="en-US" sz="1200" dirty="0">
                <a:solidFill>
                  <a:srgbClr val="000000"/>
                </a:solidFill>
                <a:effectLst/>
                <a:latin typeface="Courier New" panose="02070309020205020404" pitchFamily="49" charset="0"/>
                <a:cs typeface="Courier New" panose="02070309020205020404" pitchFamily="49" charset="0"/>
              </a:rPr>
              <a:t>1_alphafold2_multimer_v3_model_5_seed_002.pdb</a:t>
            </a: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SMO_PKA_mouse_F577A_unrelaxed_</a:t>
            </a:r>
            <a:r>
              <a:rPr lang="en-US" sz="1200" b="1" dirty="0">
                <a:solidFill>
                  <a:srgbClr val="B42419"/>
                </a:solidFill>
                <a:effectLst/>
                <a:latin typeface="Courier New" panose="02070309020205020404" pitchFamily="49" charset="0"/>
                <a:cs typeface="Courier New" panose="02070309020205020404" pitchFamily="49" charset="0"/>
              </a:rPr>
              <a:t>rank_00</a:t>
            </a:r>
            <a:r>
              <a:rPr lang="en-US" sz="1200" dirty="0">
                <a:solidFill>
                  <a:srgbClr val="000000"/>
                </a:solidFill>
                <a:effectLst/>
                <a:latin typeface="Courier New" panose="02070309020205020404" pitchFamily="49" charset="0"/>
                <a:cs typeface="Courier New" panose="02070309020205020404" pitchFamily="49" charset="0"/>
              </a:rPr>
              <a:t>2_alphafold2_multimer_v3_model_5_seed_005.pdb</a:t>
            </a:r>
          </a:p>
          <a:p>
            <a:pPr>
              <a:buNone/>
            </a:pPr>
            <a:r>
              <a:rPr lang="en-US" sz="1200" dirty="0">
                <a:solidFill>
                  <a:srgbClr val="000000"/>
                </a:solidFill>
                <a:effectLst/>
                <a:latin typeface="Courier New" panose="02070309020205020404" pitchFamily="49" charset="0"/>
                <a:cs typeface="Courier New" panose="02070309020205020404" pitchFamily="49" charset="0"/>
              </a:rPr>
              <a:t>SMO_PKA_mouse_F577A_unrelaxed_</a:t>
            </a:r>
            <a:r>
              <a:rPr lang="en-US" sz="1200" b="1" dirty="0">
                <a:solidFill>
                  <a:srgbClr val="B42419"/>
                </a:solidFill>
                <a:effectLst/>
                <a:latin typeface="Courier New" panose="02070309020205020404" pitchFamily="49" charset="0"/>
                <a:cs typeface="Courier New" panose="02070309020205020404" pitchFamily="49" charset="0"/>
              </a:rPr>
              <a:t>rank_00</a:t>
            </a:r>
            <a:r>
              <a:rPr lang="en-US" sz="1200" dirty="0">
                <a:solidFill>
                  <a:srgbClr val="000000"/>
                </a:solidFill>
                <a:effectLst/>
                <a:latin typeface="Courier New" panose="02070309020205020404" pitchFamily="49" charset="0"/>
                <a:cs typeface="Courier New" panose="02070309020205020404" pitchFamily="49" charset="0"/>
              </a:rPr>
              <a:t>3_alphafold2_multimer_v3_model_5_seed_003.pdb</a:t>
            </a:r>
          </a:p>
        </p:txBody>
      </p:sp>
      <p:sp>
        <p:nvSpPr>
          <p:cNvPr id="9" name="Title 1">
            <a:extLst>
              <a:ext uri="{FF2B5EF4-FFF2-40B4-BE49-F238E27FC236}">
                <a16:creationId xmlns:a16="http://schemas.microsoft.com/office/drawing/2014/main" id="{53E4AED8-1CEF-6199-E639-390813E347C6}"/>
              </a:ext>
            </a:extLst>
          </p:cNvPr>
          <p:cNvSpPr>
            <a:spLocks noGrp="1"/>
          </p:cNvSpPr>
          <p:nvPr>
            <p:ph type="title"/>
          </p:nvPr>
        </p:nvSpPr>
        <p:spPr>
          <a:xfrm>
            <a:off x="685800" y="457200"/>
            <a:ext cx="7772400" cy="857250"/>
          </a:xfrm>
        </p:spPr>
        <p:txBody>
          <a:bodyPr/>
          <a:lstStyle/>
          <a:p>
            <a:r>
              <a:rPr lang="en-US" dirty="0" err="1"/>
              <a:t>colabfold_batch</a:t>
            </a:r>
            <a:r>
              <a:rPr lang="en-US" dirty="0"/>
              <a:t> output (zip file)</a:t>
            </a:r>
          </a:p>
        </p:txBody>
      </p:sp>
      <p:sp>
        <p:nvSpPr>
          <p:cNvPr id="10" name="TextBox 9">
            <a:extLst>
              <a:ext uri="{FF2B5EF4-FFF2-40B4-BE49-F238E27FC236}">
                <a16:creationId xmlns:a16="http://schemas.microsoft.com/office/drawing/2014/main" id="{35075060-62AF-A3AB-A4C3-18ED0B8AC03A}"/>
              </a:ext>
            </a:extLst>
          </p:cNvPr>
          <p:cNvSpPr txBox="1"/>
          <p:nvPr/>
        </p:nvSpPr>
        <p:spPr>
          <a:xfrm>
            <a:off x="266700" y="4019550"/>
            <a:ext cx="8610600" cy="369332"/>
          </a:xfrm>
          <a:prstGeom prst="rect">
            <a:avLst/>
          </a:prstGeom>
          <a:noFill/>
        </p:spPr>
        <p:txBody>
          <a:bodyPr wrap="square" rtlCol="0">
            <a:spAutoFit/>
          </a:bodyPr>
          <a:lstStyle/>
          <a:p>
            <a:r>
              <a:rPr lang="en-US" sz="1800" dirty="0">
                <a:latin typeface="Courier New" panose="02070309020205020404" pitchFamily="49" charset="0"/>
                <a:cs typeface="Courier New" panose="02070309020205020404" pitchFamily="49" charset="0"/>
              </a:rPr>
              <a:t>python3 </a:t>
            </a:r>
            <a:r>
              <a:rPr lang="en-US" sz="1800" dirty="0" err="1">
                <a:latin typeface="Courier New" panose="02070309020205020404" pitchFamily="49" charset="0"/>
                <a:cs typeface="Courier New" panose="02070309020205020404" pitchFamily="49" charset="0"/>
              </a:rPr>
              <a:t>ipsae.py</a:t>
            </a:r>
            <a:r>
              <a:rPr lang="en-US" sz="1800" dirty="0">
                <a:latin typeface="Courier New" panose="02070309020205020404" pitchFamily="49" charset="0"/>
                <a:cs typeface="Courier New" panose="02070309020205020404" pitchFamily="49" charset="0"/>
              </a:rPr>
              <a:t> file_rank_001.json file_rank_001.pdb 10 10</a:t>
            </a:r>
          </a:p>
        </p:txBody>
      </p:sp>
    </p:spTree>
    <p:extLst>
      <p:ext uri="{BB962C8B-B14F-4D97-AF65-F5344CB8AC3E}">
        <p14:creationId xmlns:p14="http://schemas.microsoft.com/office/powerpoint/2010/main" val="1379020645"/>
      </p:ext>
    </p:extLst>
  </p:cSld>
  <p:clrMapOvr>
    <a:masterClrMapping/>
  </p:clrMapOvr>
</p:sld>
</file>

<file path=ppt/theme/theme1.xml><?xml version="1.0" encoding="utf-8"?>
<a:theme xmlns:a="http://schemas.openxmlformats.org/drawingml/2006/main" name="Default Design">
  <a:themeElements>
    <a:clrScheme name="">
      <a:dk1>
        <a:srgbClr val="000000"/>
      </a:dk1>
      <a:lt1>
        <a:srgbClr val="FFFFFF"/>
      </a:lt1>
      <a:dk2>
        <a:srgbClr val="0000FF"/>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6360</TotalTime>
  <Words>4444</Words>
  <Application>Microsoft Macintosh PowerPoint</Application>
  <PresentationFormat>On-screen Show (16:9)</PresentationFormat>
  <Paragraphs>739</Paragraphs>
  <Slides>64</Slides>
  <Notes>7</Notes>
  <HiddenSlides>0</HiddenSlides>
  <MMClips>2</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64</vt:i4>
      </vt:variant>
    </vt:vector>
  </HeadingPairs>
  <TitlesOfParts>
    <vt:vector size="75" baseType="lpstr">
      <vt:lpstr>Arial</vt:lpstr>
      <vt:lpstr>Calibri</vt:lpstr>
      <vt:lpstr>Calibri Light</vt:lpstr>
      <vt:lpstr>Courier</vt:lpstr>
      <vt:lpstr>Courier New</vt:lpstr>
      <vt:lpstr>SFRM0900</vt:lpstr>
      <vt:lpstr>SFSS0800</vt:lpstr>
      <vt:lpstr>Symbol</vt:lpstr>
      <vt:lpstr>Wingdings</vt:lpstr>
      <vt:lpstr>Default Design</vt:lpstr>
      <vt:lpstr>Custom Design</vt:lpstr>
      <vt:lpstr>PowerPoint Presentation</vt:lpstr>
      <vt:lpstr>18 Concepts in Protein Structure and AI-based Tools</vt:lpstr>
      <vt:lpstr>Continued...</vt:lpstr>
      <vt:lpstr>1. Proteins are heteropolymers of 20 amino acids,  each a different side group off the backbone (N-Ca-C)  (NH-Ca(R)-CO)n</vt:lpstr>
      <vt:lpstr>PowerPoint Presentation</vt:lpstr>
      <vt:lpstr>Protein backbone dihedral angles Bond lengths (N-Ca) and bond angles (N-Ca-C) are relatively fixed</vt:lpstr>
      <vt:lpstr>The Ramachandran Map f,y Distributions differ by residue type </vt:lpstr>
      <vt:lpstr>Side-chain Degrees of Freedom</vt:lpstr>
      <vt:lpstr>Side-chain Degrees of Freedom Are (mostly) Discrete -- Rotamers</vt:lpstr>
      <vt:lpstr>Side-chain rotamers</vt:lpstr>
      <vt:lpstr>Chi1 is always rotameric</vt:lpstr>
      <vt:lpstr>Rotameric and Non-rotameric Degrees of Freedom</vt:lpstr>
      <vt:lpstr>PowerPoint Presentation</vt:lpstr>
      <vt:lpstr>4. Hydrophobic side-chains need to be buried, mostly in contact with other hydrophobic groups, because otherwise water interacting with the hydrophobic group loses favorable water-water hydrogen bonds and entropy. </vt:lpstr>
      <vt:lpstr>5. The polar groups need to be exposed to water (very polar) OR buried when forming intra or intermolecular hydrogen bonds. </vt:lpstr>
      <vt:lpstr>Hydrogen Bonds Directionality Is Important</vt:lpstr>
      <vt:lpstr>Burying Polar Groups by Means of Regular Secondary Structure</vt:lpstr>
      <vt:lpstr>Beta Turns in Protein Loops</vt:lpstr>
      <vt:lpstr>6. Proteins have evolved to fold into structures (“folds”, “domains”) that create surfaces, pockets &amp; grooves to perform binding, catalysis, localization, transport.  Surfaces have complementary hydrophobicity, charges,   and H-bond donors &amp; acceptors for binding partners.</vt:lpstr>
      <vt:lpstr>7. How? By burying (conserved) hydrophobic side-chains, forming backbone-backbone hydrogen bonds in alpha helices and beta sheets, forming side-chain.backbone and side-chain/side-chain hydrogen bonds. And exposing surface shapes and physical attributes for binding.</vt:lpstr>
      <vt:lpstr>8. Proteins are dynamic, not rocks, as shown by experiments and “molecular dynamics” simulations, and that dynamics is always relevant to function. </vt:lpstr>
      <vt:lpstr>9. A set of ~4000 protein fold families (related by evolution) covers most proteins  Can be classified hierarchically (TED, ECOD) </vt:lpstr>
      <vt:lpstr>10. Some human proteins are entirely disordered (IDPs) and most human proteins have multiple folded domains connected by linkers, which can be disordered (IDRs) and which control domain-domain interactions, act as scaffolds for other proteins, and other functions</vt:lpstr>
      <vt:lpstr>11. Structures are determined by crystallography, NMR, and cryo-EM spectroscopy, which don’t see IDRs/IDPs. </vt:lpstr>
      <vt:lpstr>PowerPoint Presentation</vt:lpstr>
      <vt:lpstr>Biological assemblies in protein crystals</vt:lpstr>
      <vt:lpstr>Seeing the same dimer or oligomer in different crystals can indicate “biological relevance” https://dunbrack2.fccc.edu/protcid https://dunbrack2.fccc.edu/protcad </vt:lpstr>
      <vt:lpstr>Filamentous proteins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18. AF is very good for fixing understanding of domain architecture of large human proteins as demonstrated by our analysis of full-length structure prediction of human proteins that contain protein kinase domains.</vt:lpstr>
      <vt:lpstr>Domain diagrams are missing a lot or not to scale</vt:lpstr>
      <vt:lpstr>Information Sources</vt:lpstr>
      <vt:lpstr>PowerPoint Presentation</vt:lpstr>
      <vt:lpstr>Our 1673 domain assignments vs other sources</vt:lpstr>
      <vt:lpstr>17 Novel Domains in Protein Kinases Example: CDK16-CDK17-CDK18 Nterm</vt:lpstr>
      <vt:lpstr>PowerPoint Presentation</vt:lpstr>
      <vt:lpstr>Workshop Tasks</vt:lpstr>
      <vt:lpstr>PyMOL Commands and Menu Items</vt:lpstr>
      <vt:lpstr>colabfold_batch</vt:lpstr>
      <vt:lpstr>colabfold_batch output file (log.txt or SMO.out)</vt:lpstr>
      <vt:lpstr>colabfold_batch output (zip file)</vt:lpstr>
    </vt:vector>
  </TitlesOfParts>
  <Company>Ɨ숀绵鮘ǥ쿌뿿봐ǧ풰绵鮘Ƙᤄ뿿봀</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Non-parametric Statistics and Clustering Methods in Structural Biology</dc:title>
  <dc:creator>Roland Dunbrack</dc:creator>
  <cp:lastModifiedBy>Dunbrack, Roland</cp:lastModifiedBy>
  <cp:revision>411</cp:revision>
  <cp:lastPrinted>2020-03-31T16:56:22Z</cp:lastPrinted>
  <dcterms:created xsi:type="dcterms:W3CDTF">2010-09-28T21:02:05Z</dcterms:created>
  <dcterms:modified xsi:type="dcterms:W3CDTF">2025-11-18T17:33:30Z</dcterms:modified>
</cp:coreProperties>
</file>